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9" r:id="rId2"/>
    <p:sldId id="403" r:id="rId3"/>
    <p:sldId id="442" r:id="rId4"/>
    <p:sldId id="443" r:id="rId5"/>
    <p:sldId id="444" r:id="rId6"/>
    <p:sldId id="446" r:id="rId7"/>
    <p:sldId id="445" r:id="rId8"/>
    <p:sldId id="447" r:id="rId9"/>
    <p:sldId id="448" r:id="rId10"/>
    <p:sldId id="449" r:id="rId11"/>
    <p:sldId id="450" r:id="rId12"/>
    <p:sldId id="451" r:id="rId13"/>
    <p:sldId id="452" r:id="rId14"/>
    <p:sldId id="453" r:id="rId15"/>
    <p:sldId id="441" r:id="rId16"/>
    <p:sldId id="454" r:id="rId17"/>
    <p:sldId id="410" r:id="rId18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0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40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40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40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40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40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40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40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40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F_Cao" initials="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0000"/>
    <a:srgbClr val="CC0099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主题样式 1 - 强调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84E427A-3D55-4303-BF80-6455036E1DE7}" styleName="主题样式 1 - 强调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主题样式 1 - 强调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8A107856-5554-42FB-B03E-39F5DBC370BA}" styleName="中度样式 4 - 强调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900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noProof="0" smtClean="0"/>
              <a:t>Click to edit Master text styles</a:t>
            </a:r>
          </a:p>
          <a:p>
            <a:pPr lvl="1"/>
            <a:r>
              <a:rPr lang="en-US" altLang="zh-CN" noProof="0" smtClean="0"/>
              <a:t>Second level</a:t>
            </a:r>
          </a:p>
          <a:p>
            <a:pPr lvl="2"/>
            <a:r>
              <a:rPr lang="en-US" altLang="zh-CN" noProof="0" smtClean="0"/>
              <a:t>Third level</a:t>
            </a:r>
          </a:p>
          <a:p>
            <a:pPr lvl="3"/>
            <a:r>
              <a:rPr lang="en-US" altLang="zh-CN" noProof="0" smtClean="0"/>
              <a:t>Fourth level</a:t>
            </a:r>
          </a:p>
          <a:p>
            <a:pPr lvl="4"/>
            <a:r>
              <a:rPr lang="en-US" altLang="zh-CN" noProof="0" smtClean="0"/>
              <a:t>Fifth level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 b="0">
                <a:latin typeface="Arial" charset="0"/>
              </a:defRPr>
            </a:lvl1pPr>
          </a:lstStyle>
          <a:p>
            <a:pPr>
              <a:defRPr/>
            </a:pPr>
            <a:fld id="{05C3063D-5D8B-4854-8E7F-184ABA0BC81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182885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Hello world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C3063D-5D8B-4854-8E7F-184ABA0BC817}" type="slidenum">
              <a:rPr lang="en-US" altLang="zh-CN" smtClean="0"/>
              <a:pPr>
                <a:defRPr/>
              </a:pPr>
              <a:t>1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12285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41E126-6941-405C-8A70-251EF24A2B1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46254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6AB785-AD14-4B9B-AD83-4D72951C694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17376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F7ED71-7C32-4651-9A6B-7D07DE5F4DC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822670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3F7A40-887B-4FAE-9159-478757BB739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499290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25E1A9-8353-490A-82B6-045ABD25211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955081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标题，内容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20798C-00C2-4F12-8F60-BC9029B3741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77994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标题和内容在文本之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55C6E8-3439-4F20-B26C-253C80FA4E1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30536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2F9024-F02B-4693-89D7-ECB95203EA8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17053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D204D6-1277-4582-BE93-E4AFE6ABB31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36726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4E04BB-2FDE-4EC9-BEEC-A8F1E371880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67802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B836B9-84F9-483C-820B-32017AEFD19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26783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EC46F0-DAB2-49FD-B47E-2307B41EE8D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81426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A3B27A-7B1F-4ABB-A21F-043AC04FD65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54592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4B1BE6-E6CC-4E3D-B83B-6FA79DC82A0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3578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F8230D-ACCB-4665-AF95-6B9CAEBB343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27057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Arial" charset="0"/>
                <a:ea typeface="宋体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Arial" charset="0"/>
                <a:ea typeface="宋体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Arial" charset="0"/>
                <a:ea typeface="宋体" charset="-122"/>
              </a:defRPr>
            </a:lvl1pPr>
          </a:lstStyle>
          <a:p>
            <a:pPr>
              <a:defRPr/>
            </a:pPr>
            <a:fld id="{642AD182-DE1D-4D7A-83E4-2863058AE52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bg.gif"/>
          <p:cNvPicPr>
            <a:picLocks noChangeAspect="1"/>
          </p:cNvPicPr>
          <p:nvPr/>
        </p:nvPicPr>
        <p:blipFill>
          <a:blip r:embed="rId3">
            <a:lum bright="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4114800"/>
            <a:ext cx="24384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1"/>
          <p:cNvSpPr txBox="1">
            <a:spLocks/>
          </p:cNvSpPr>
          <p:nvPr/>
        </p:nvSpPr>
        <p:spPr bwMode="auto">
          <a:xfrm>
            <a:off x="304800" y="1524000"/>
            <a:ext cx="86868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50000"/>
              </a:lnSpc>
              <a:defRPr/>
            </a:pPr>
            <a:r>
              <a:rPr lang="en-US" altLang="zh-CN" sz="3200" b="0" kern="0" dirty="0" smtClean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Graph Vertex </a:t>
            </a:r>
            <a:r>
              <a:rPr lang="en-US" altLang="zh-CN" sz="3200" b="0" kern="0" dirty="0" err="1" smtClean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Colorability</a:t>
            </a:r>
            <a:r>
              <a:rPr lang="en-US" altLang="zh-CN" sz="3200" b="0" kern="0" dirty="0" smtClean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 </a:t>
            </a:r>
          </a:p>
          <a:p>
            <a:pPr algn="ctr">
              <a:lnSpc>
                <a:spcPct val="150000"/>
              </a:lnSpc>
              <a:defRPr/>
            </a:pPr>
            <a:r>
              <a:rPr lang="en-US" altLang="zh-CN" sz="3200" b="0" kern="0" dirty="0" smtClean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&amp; the Hardness</a:t>
            </a:r>
          </a:p>
        </p:txBody>
      </p:sp>
      <p:sp>
        <p:nvSpPr>
          <p:cNvPr id="2052" name="Subtitle 2"/>
          <p:cNvSpPr txBox="1">
            <a:spLocks/>
          </p:cNvSpPr>
          <p:nvPr/>
        </p:nvSpPr>
        <p:spPr bwMode="auto">
          <a:xfrm>
            <a:off x="2819400" y="4648200"/>
            <a:ext cx="4724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zh-CN" sz="2400" b="0" dirty="0">
                <a:solidFill>
                  <a:srgbClr val="898989"/>
                </a:solidFill>
                <a:ea typeface="宋体" pitchFamily="2" charset="-122"/>
              </a:rPr>
              <a:t>Mengfei </a:t>
            </a:r>
            <a:r>
              <a:rPr lang="en-US" altLang="zh-CN" sz="2400" b="0" dirty="0" smtClean="0">
                <a:solidFill>
                  <a:srgbClr val="898989"/>
                </a:solidFill>
                <a:ea typeface="宋体" pitchFamily="2" charset="-122"/>
              </a:rPr>
              <a:t>Cao </a:t>
            </a:r>
          </a:p>
          <a:p>
            <a:pPr algn="ctr" eaLnBrk="1" hangingPunct="1">
              <a:spcBef>
                <a:spcPct val="20000"/>
              </a:spcBef>
            </a:pPr>
            <a:r>
              <a:rPr lang="en-US" altLang="zh-CN" sz="2400" b="0" dirty="0" smtClean="0">
                <a:solidFill>
                  <a:srgbClr val="898989"/>
                </a:solidFill>
                <a:ea typeface="宋体" pitchFamily="2" charset="-122"/>
              </a:rPr>
              <a:t>COMP-150 Graph Theory</a:t>
            </a:r>
            <a:endParaRPr lang="en-US" altLang="zh-CN" sz="2400" b="0" dirty="0">
              <a:solidFill>
                <a:srgbClr val="898989"/>
              </a:solidFill>
              <a:ea typeface="宋体" pitchFamily="2" charset="-122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en-US" altLang="zh-CN" sz="2400" b="0" dirty="0">
                <a:solidFill>
                  <a:srgbClr val="898989"/>
                </a:solidFill>
                <a:ea typeface="宋体" pitchFamily="2" charset="-122"/>
              </a:rPr>
              <a:t>Tufts University </a:t>
            </a:r>
          </a:p>
          <a:p>
            <a:pPr algn="ctr" eaLnBrk="1" hangingPunct="1">
              <a:spcBef>
                <a:spcPct val="20000"/>
              </a:spcBef>
              <a:buFontTx/>
              <a:buChar char="•"/>
            </a:pPr>
            <a:endParaRPr lang="en-US" altLang="zh-CN" sz="2400" b="0" dirty="0">
              <a:solidFill>
                <a:srgbClr val="898989"/>
              </a:solidFill>
              <a:ea typeface="宋体" pitchFamily="2" charset="-122"/>
            </a:endParaRPr>
          </a:p>
        </p:txBody>
      </p:sp>
      <p:sp>
        <p:nvSpPr>
          <p:cNvPr id="6" name="矩形 5"/>
          <p:cNvSpPr/>
          <p:nvPr/>
        </p:nvSpPr>
        <p:spPr bwMode="auto">
          <a:xfrm>
            <a:off x="0" y="0"/>
            <a:ext cx="9067800" cy="457200"/>
          </a:xfrm>
          <a:prstGeom prst="rect">
            <a:avLst/>
          </a:prstGeom>
          <a:gradFill flip="none" rotWithShape="1">
            <a:gsLst>
              <a:gs pos="23000">
                <a:schemeClr val="accent1">
                  <a:lumMod val="25000"/>
                </a:schemeClr>
              </a:gs>
              <a:gs pos="50000">
                <a:schemeClr val="accent1">
                  <a:lumMod val="75000"/>
                </a:schemeClr>
              </a:gs>
              <a:gs pos="100000">
                <a:schemeClr val="accent5">
                  <a:lumMod val="99000"/>
                  <a:lumOff val="1000"/>
                  <a:alpha val="19000"/>
                </a:schemeClr>
              </a:gs>
            </a:gsLst>
            <a:lin ang="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40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40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40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40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40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zh-CN" sz="2800" dirty="0" smtClean="0">
                <a:solidFill>
                  <a:schemeClr val="bg1"/>
                </a:solidFill>
                <a:latin typeface="Comic Sans MS" pitchFamily="66" charset="0"/>
                <a:ea typeface="宋体" pitchFamily="2" charset="-122"/>
              </a:rPr>
              <a:t>Dec. 15</a:t>
            </a:r>
            <a:r>
              <a:rPr lang="en-US" altLang="zh-CN" sz="2800" baseline="30000" dirty="0" smtClean="0">
                <a:solidFill>
                  <a:schemeClr val="bg1"/>
                </a:solidFill>
                <a:latin typeface="Comic Sans MS" pitchFamily="66" charset="0"/>
                <a:ea typeface="宋体" pitchFamily="2" charset="-122"/>
              </a:rPr>
              <a:t>th</a:t>
            </a:r>
            <a:r>
              <a:rPr lang="en-US" altLang="zh-CN" sz="2800" dirty="0" smtClean="0">
                <a:solidFill>
                  <a:schemeClr val="bg1"/>
                </a:solidFill>
                <a:latin typeface="Comic Sans MS" pitchFamily="66" charset="0"/>
                <a:ea typeface="宋体" pitchFamily="2" charset="-122"/>
              </a:rPr>
              <a:t>, Presentation for Final Project</a:t>
            </a:r>
            <a:endParaRPr lang="zh-CN" altLang="en-US" sz="2800" dirty="0" smtClean="0">
              <a:solidFill>
                <a:schemeClr val="bg1"/>
              </a:solidFill>
              <a:latin typeface="Comic Sans MS" pitchFamily="66" charset="0"/>
              <a:ea typeface="宋体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08038"/>
          </a:xfrm>
        </p:spPr>
        <p:txBody>
          <a:bodyPr/>
          <a:lstStyle/>
          <a:p>
            <a:r>
              <a:rPr lang="en-US" u="sng" dirty="0" smtClean="0">
                <a:latin typeface="Comic Sans MS" pitchFamily="66" charset="0"/>
              </a:rPr>
              <a:t>Framework</a:t>
            </a:r>
          </a:p>
        </p:txBody>
      </p:sp>
      <p:sp>
        <p:nvSpPr>
          <p:cNvPr id="9" name="文本占位符 2"/>
          <p:cNvSpPr>
            <a:spLocks noGrp="1"/>
          </p:cNvSpPr>
          <p:nvPr>
            <p:ph type="body" sz="half" idx="1"/>
          </p:nvPr>
        </p:nvSpPr>
        <p:spPr>
          <a:xfrm>
            <a:off x="-381000" y="704850"/>
            <a:ext cx="9601200" cy="6153150"/>
          </a:xfrm>
        </p:spPr>
        <p:txBody>
          <a:bodyPr/>
          <a:lstStyle/>
          <a:p>
            <a:pPr marL="457200" lvl="1" indent="0">
              <a:buNone/>
            </a:pPr>
            <a:r>
              <a:rPr lang="en-US" altLang="zh-CN" sz="2200" u="sng" dirty="0" smtClean="0">
                <a:solidFill>
                  <a:srgbClr val="00B050"/>
                </a:solidFill>
                <a:latin typeface="+mn-ea"/>
                <a:ea typeface="+mn-ea"/>
              </a:rPr>
              <a:t>In General: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2200" dirty="0">
                <a:latin typeface="Comic Sans MS"/>
              </a:rPr>
              <a:t>Graph-2-colorability is in </a:t>
            </a:r>
            <a:r>
              <a:rPr lang="en-US" altLang="zh-CN" sz="2200" dirty="0" smtClean="0">
                <a:latin typeface="Comic Sans MS"/>
              </a:rPr>
              <a:t>N</a:t>
            </a:r>
            <a:endParaRPr lang="en-US" altLang="zh-CN" sz="2200" dirty="0" smtClean="0">
              <a:solidFill>
                <a:srgbClr val="FF0000"/>
              </a:solidFill>
              <a:latin typeface="+mn-ea"/>
              <a:ea typeface="+mn-ea"/>
            </a:endParaRPr>
          </a:p>
          <a:p>
            <a:pPr lvl="1">
              <a:buFont typeface="Arial" pitchFamily="34" charset="0"/>
              <a:buChar char="•"/>
            </a:pPr>
            <a:r>
              <a:rPr lang="en-US" altLang="zh-CN" sz="2200" dirty="0">
                <a:latin typeface="Comic Sans MS"/>
              </a:rPr>
              <a:t>Graph-3-colorability is NP-complete (Reduce to k≥4</a:t>
            </a:r>
            <a:r>
              <a:rPr lang="en-US" altLang="zh-CN" sz="2200" dirty="0" smtClean="0">
                <a:latin typeface="Comic Sans MS"/>
              </a:rPr>
              <a:t>)  </a:t>
            </a:r>
            <a:r>
              <a:rPr lang="en-US" altLang="zh-CN" sz="2200" dirty="0" smtClean="0">
                <a:solidFill>
                  <a:srgbClr val="FF0000"/>
                </a:solidFill>
                <a:latin typeface="Comic Sans MS"/>
              </a:rPr>
              <a:t>[2]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2200" dirty="0">
                <a:latin typeface="Comic Sans MS"/>
              </a:rPr>
              <a:t>Graph-3-colorability with ∆≤4 is NP-complete </a:t>
            </a:r>
            <a:r>
              <a:rPr lang="en-US" altLang="zh-CN" sz="2200" dirty="0">
                <a:solidFill>
                  <a:srgbClr val="FF0000"/>
                </a:solidFill>
                <a:latin typeface="Comic Sans MS"/>
              </a:rPr>
              <a:t>[1]</a:t>
            </a:r>
            <a:endParaRPr lang="en-US" altLang="zh-CN" sz="2200" dirty="0" smtClean="0">
              <a:solidFill>
                <a:srgbClr val="FF0000"/>
              </a:solidFill>
              <a:latin typeface="Comic Sans MS"/>
            </a:endParaRPr>
          </a:p>
          <a:p>
            <a:pPr marL="457200" lvl="1" indent="0">
              <a:buNone/>
            </a:pPr>
            <a:endParaRPr lang="en-US" altLang="zh-CN" sz="2200" dirty="0">
              <a:solidFill>
                <a:srgbClr val="FF0000"/>
              </a:solidFill>
              <a:latin typeface="Comic Sans MS"/>
            </a:endParaRPr>
          </a:p>
          <a:p>
            <a:pPr marL="457200" lvl="1" indent="0">
              <a:buNone/>
            </a:pPr>
            <a:r>
              <a:rPr lang="en-US" altLang="zh-CN" sz="2200" u="sng" dirty="0" smtClean="0">
                <a:solidFill>
                  <a:srgbClr val="00B050"/>
                </a:solidFill>
                <a:latin typeface="+mn-ea"/>
                <a:ea typeface="+mn-ea"/>
              </a:rPr>
              <a:t>Introduce </a:t>
            </a:r>
            <a:r>
              <a:rPr lang="en-US" altLang="zh-CN" sz="2200" u="sng" dirty="0">
                <a:solidFill>
                  <a:srgbClr val="00B050"/>
                </a:solidFill>
                <a:latin typeface="+mn-ea"/>
                <a:ea typeface="+mn-ea"/>
              </a:rPr>
              <a:t>Planarity</a:t>
            </a:r>
            <a:r>
              <a:rPr lang="en-US" altLang="zh-CN" sz="2200" u="sng" dirty="0" smtClean="0">
                <a:solidFill>
                  <a:srgbClr val="00B050"/>
                </a:solidFill>
                <a:latin typeface="+mn-ea"/>
                <a:ea typeface="+mn-ea"/>
              </a:rPr>
              <a:t>: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2200" dirty="0" smtClean="0">
                <a:latin typeface="Comic Sans MS"/>
              </a:rPr>
              <a:t>Planar graph </a:t>
            </a:r>
            <a:r>
              <a:rPr lang="en-US" altLang="zh-CN" sz="2200" dirty="0">
                <a:latin typeface="Comic Sans MS"/>
              </a:rPr>
              <a:t>is 5-colorable (1890</a:t>
            </a:r>
            <a:r>
              <a:rPr lang="en-US" altLang="zh-CN" sz="2200" dirty="0" smtClean="0">
                <a:latin typeface="Comic Sans MS"/>
              </a:rPr>
              <a:t>), </a:t>
            </a:r>
            <a:r>
              <a:rPr lang="en-US" altLang="zh-CN" sz="2200" dirty="0">
                <a:latin typeface="Comic Sans MS"/>
              </a:rPr>
              <a:t>4-colorable (1977)</a:t>
            </a:r>
            <a:r>
              <a:rPr lang="en-US" altLang="zh-CN" sz="2200" dirty="0" smtClean="0">
                <a:latin typeface="Comic Sans MS"/>
              </a:rPr>
              <a:t> </a:t>
            </a:r>
            <a:r>
              <a:rPr lang="en-US" altLang="zh-CN" sz="2200" dirty="0">
                <a:solidFill>
                  <a:srgbClr val="FF0000"/>
                </a:solidFill>
                <a:latin typeface="Comic Sans MS"/>
              </a:rPr>
              <a:t>[3]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2200" dirty="0" smtClean="0">
                <a:latin typeface="Comic Sans MS"/>
              </a:rPr>
              <a:t>Planar and ∆-free graph </a:t>
            </a:r>
            <a:r>
              <a:rPr lang="en-US" altLang="zh-CN" sz="2200" dirty="0">
                <a:latin typeface="Comic Sans MS"/>
              </a:rPr>
              <a:t>is </a:t>
            </a:r>
            <a:r>
              <a:rPr lang="en-US" altLang="zh-CN" sz="2200" dirty="0" smtClean="0">
                <a:latin typeface="Comic Sans MS"/>
              </a:rPr>
              <a:t>3-colorable (1959) </a:t>
            </a:r>
            <a:r>
              <a:rPr lang="en-US" altLang="zh-CN" sz="2200" dirty="0" smtClean="0">
                <a:solidFill>
                  <a:srgbClr val="FF0000"/>
                </a:solidFill>
                <a:latin typeface="Comic Sans MS"/>
              </a:rPr>
              <a:t>[4]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2200" dirty="0" smtClean="0">
                <a:latin typeface="Comic Sans MS"/>
              </a:rPr>
              <a:t>Graph-3-colorability on planar graph is NP-complete </a:t>
            </a:r>
            <a:r>
              <a:rPr lang="en-US" altLang="zh-CN" sz="2200" dirty="0" smtClean="0">
                <a:solidFill>
                  <a:srgbClr val="FF0000"/>
                </a:solidFill>
                <a:latin typeface="Comic Sans MS"/>
              </a:rPr>
              <a:t>[1]</a:t>
            </a:r>
            <a:endParaRPr lang="en-US" altLang="zh-CN" sz="2200" dirty="0" smtClean="0">
              <a:latin typeface="Comic Sans MS"/>
            </a:endParaRPr>
          </a:p>
          <a:p>
            <a:pPr lvl="1">
              <a:buFont typeface="Arial" pitchFamily="34" charset="0"/>
              <a:buChar char="•"/>
            </a:pPr>
            <a:r>
              <a:rPr lang="en-US" altLang="zh-CN" sz="2200" dirty="0" smtClean="0">
                <a:latin typeface="Comic Sans MS"/>
              </a:rPr>
              <a:t>Graph-3-colorability on planar graph with </a:t>
            </a:r>
            <a:r>
              <a:rPr lang="en-US" altLang="zh-CN" sz="2200" dirty="0">
                <a:latin typeface="Comic Sans MS"/>
              </a:rPr>
              <a:t>∆≤4 is </a:t>
            </a:r>
            <a:r>
              <a:rPr lang="en-US" altLang="zh-CN" sz="2200" dirty="0" smtClean="0">
                <a:latin typeface="Comic Sans MS"/>
              </a:rPr>
              <a:t>NP-complete </a:t>
            </a:r>
            <a:r>
              <a:rPr lang="en-US" altLang="zh-CN" sz="2200" dirty="0" smtClean="0">
                <a:solidFill>
                  <a:srgbClr val="FF0000"/>
                </a:solidFill>
                <a:latin typeface="Comic Sans MS"/>
              </a:rPr>
              <a:t>[5]</a:t>
            </a:r>
            <a:r>
              <a:rPr lang="en-US" altLang="zh-CN" sz="2200" dirty="0" smtClean="0">
                <a:latin typeface="Comic Sans MS"/>
              </a:rPr>
              <a:t> </a:t>
            </a:r>
            <a:endParaRPr lang="en-US" altLang="zh-CN" sz="2200" dirty="0">
              <a:latin typeface="Comic Sans MS"/>
            </a:endParaRPr>
          </a:p>
          <a:p>
            <a:pPr marL="457200" lvl="1" indent="0">
              <a:buNone/>
            </a:pPr>
            <a:endParaRPr lang="en-US" altLang="zh-CN" sz="2200" dirty="0">
              <a:latin typeface="Comic Sans MS"/>
            </a:endParaRPr>
          </a:p>
          <a:p>
            <a:pPr marL="457200" lvl="1" indent="0">
              <a:buNone/>
            </a:pPr>
            <a:r>
              <a:rPr lang="en-US" altLang="zh-CN" sz="2200" u="sng" dirty="0">
                <a:solidFill>
                  <a:srgbClr val="00B050"/>
                </a:solidFill>
                <a:latin typeface="+mn-ea"/>
                <a:ea typeface="+mn-ea"/>
              </a:rPr>
              <a:t>Introduce ∆-free: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2200" dirty="0" smtClean="0">
                <a:latin typeface="Comic Sans MS"/>
              </a:rPr>
              <a:t>Graph-3-colorability on </a:t>
            </a:r>
            <a:r>
              <a:rPr lang="en-US" altLang="zh-CN" sz="2200" dirty="0">
                <a:latin typeface="Comic Sans MS"/>
              </a:rPr>
              <a:t>∆-</a:t>
            </a:r>
            <a:r>
              <a:rPr lang="en-US" altLang="zh-CN" sz="2200" dirty="0" smtClean="0">
                <a:latin typeface="Comic Sans MS"/>
              </a:rPr>
              <a:t>free graph with </a:t>
            </a:r>
            <a:r>
              <a:rPr lang="en-US" altLang="zh-CN" sz="2200" dirty="0">
                <a:latin typeface="Comic Sans MS"/>
              </a:rPr>
              <a:t>∆≤</a:t>
            </a:r>
            <a:r>
              <a:rPr lang="en-US" altLang="zh-CN" sz="2200" dirty="0" smtClean="0">
                <a:latin typeface="Comic Sans MS"/>
              </a:rPr>
              <a:t>4 is NP-complete </a:t>
            </a:r>
            <a:r>
              <a:rPr lang="en-US" altLang="zh-CN" sz="2200" dirty="0" smtClean="0">
                <a:solidFill>
                  <a:srgbClr val="FF0000"/>
                </a:solidFill>
                <a:latin typeface="Comic Sans MS"/>
              </a:rPr>
              <a:t>[5]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2200" dirty="0" smtClean="0">
                <a:latin typeface="Comic Sans MS"/>
              </a:rPr>
              <a:t>Graph-k-</a:t>
            </a:r>
            <a:r>
              <a:rPr lang="en-US" altLang="zh-CN" sz="2200" dirty="0" err="1" smtClean="0">
                <a:latin typeface="Comic Sans MS"/>
              </a:rPr>
              <a:t>colorability</a:t>
            </a:r>
            <a:r>
              <a:rPr lang="en-US" altLang="zh-CN" sz="2200" dirty="0" smtClean="0">
                <a:latin typeface="Comic Sans MS"/>
              </a:rPr>
              <a:t> </a:t>
            </a:r>
            <a:r>
              <a:rPr lang="en-US" altLang="zh-CN" sz="2200" dirty="0">
                <a:latin typeface="Comic Sans MS"/>
              </a:rPr>
              <a:t>on ∆-free graph with </a:t>
            </a:r>
            <a:r>
              <a:rPr lang="en-US" altLang="zh-CN" sz="2200" dirty="0" smtClean="0">
                <a:latin typeface="Comic Sans MS"/>
              </a:rPr>
              <a:t>∆ bounded by a function of k, </a:t>
            </a:r>
            <a:r>
              <a:rPr lang="en-US" altLang="zh-CN" sz="2200" dirty="0">
                <a:latin typeface="Comic Sans MS"/>
              </a:rPr>
              <a:t>is NP-complete </a:t>
            </a:r>
            <a:r>
              <a:rPr lang="en-US" altLang="zh-CN" sz="2200" dirty="0">
                <a:solidFill>
                  <a:srgbClr val="FF0000"/>
                </a:solidFill>
                <a:latin typeface="Comic Sans MS"/>
              </a:rPr>
              <a:t>[5]</a:t>
            </a:r>
            <a:endParaRPr lang="en-US" altLang="zh-CN" sz="2200" dirty="0" smtClean="0">
              <a:solidFill>
                <a:srgbClr val="FF0000"/>
              </a:solidFill>
              <a:latin typeface="Comic Sans MS"/>
            </a:endParaRPr>
          </a:p>
          <a:p>
            <a:pPr marL="457200" lvl="1" indent="0">
              <a:buNone/>
            </a:pPr>
            <a:endParaRPr lang="en-US" altLang="zh-CN" sz="2200" dirty="0" smtClean="0">
              <a:latin typeface="Comic Sans MS"/>
            </a:endParaRPr>
          </a:p>
        </p:txBody>
      </p:sp>
      <p:sp>
        <p:nvSpPr>
          <p:cNvPr id="10" name="右箭头 9"/>
          <p:cNvSpPr/>
          <p:nvPr/>
        </p:nvSpPr>
        <p:spPr bwMode="auto">
          <a:xfrm>
            <a:off x="76200" y="5334000"/>
            <a:ext cx="8915400" cy="762000"/>
          </a:xfrm>
          <a:prstGeom prst="rightArrow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glow rad="101600">
              <a:srgbClr val="FF0000">
                <a:alpha val="60000"/>
              </a:srgbClr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下箭头 10"/>
          <p:cNvSpPr/>
          <p:nvPr/>
        </p:nvSpPr>
        <p:spPr bwMode="auto">
          <a:xfrm>
            <a:off x="3962400" y="2362200"/>
            <a:ext cx="1143000" cy="2971800"/>
          </a:xfrm>
          <a:prstGeom prst="downArrow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9342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14:rippl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08038"/>
          </a:xfrm>
        </p:spPr>
        <p:txBody>
          <a:bodyPr/>
          <a:lstStyle/>
          <a:p>
            <a:r>
              <a:rPr lang="en-US" altLang="zh-CN" sz="2800" u="sng" dirty="0" smtClean="0">
                <a:latin typeface="Comic Sans MS"/>
              </a:rPr>
              <a:t>Graph-3-colorability, </a:t>
            </a:r>
            <a:r>
              <a:rPr lang="en-US" altLang="zh-CN" sz="2800" u="sng" dirty="0">
                <a:latin typeface="Comic Sans MS"/>
              </a:rPr>
              <a:t>∆-free </a:t>
            </a:r>
            <a:r>
              <a:rPr lang="en-US" altLang="zh-CN" sz="2800" u="sng" dirty="0" smtClean="0">
                <a:latin typeface="Comic Sans MS"/>
              </a:rPr>
              <a:t>&amp; </a:t>
            </a:r>
            <a:r>
              <a:rPr lang="en-US" altLang="zh-CN" sz="2800" u="sng" dirty="0">
                <a:latin typeface="Comic Sans MS"/>
              </a:rPr>
              <a:t>∆≤</a:t>
            </a:r>
            <a:r>
              <a:rPr lang="en-US" altLang="zh-CN" sz="2800" u="sng" dirty="0" smtClean="0">
                <a:latin typeface="Comic Sans MS"/>
              </a:rPr>
              <a:t>4 (G3*)</a:t>
            </a:r>
            <a:endParaRPr lang="en-US" sz="2800" u="sng" dirty="0" smtClean="0">
              <a:latin typeface="Comic Sans MS" pitchFamily="66" charset="0"/>
            </a:endParaRPr>
          </a:p>
        </p:txBody>
      </p:sp>
      <p:sp>
        <p:nvSpPr>
          <p:cNvPr id="6" name="文本占位符 2"/>
          <p:cNvSpPr>
            <a:spLocks noGrp="1"/>
          </p:cNvSpPr>
          <p:nvPr>
            <p:ph type="body" sz="half" idx="1"/>
          </p:nvPr>
        </p:nvSpPr>
        <p:spPr>
          <a:xfrm>
            <a:off x="-381000" y="781050"/>
            <a:ext cx="9525000" cy="6153150"/>
          </a:xfrm>
        </p:spPr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en-US" altLang="zh-CN" sz="2200" dirty="0" smtClean="0">
                <a:latin typeface="Comic Sans MS"/>
              </a:rPr>
              <a:t>In NP: verify a coloring in O(|E|+|V|), BFS or DFS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2200" dirty="0" smtClean="0">
                <a:latin typeface="Comic Sans MS"/>
              </a:rPr>
              <a:t>Reduction from G3 </a:t>
            </a:r>
            <a:r>
              <a:rPr lang="en-US" altLang="zh-CN" sz="2200" dirty="0">
                <a:latin typeface="Comic Sans MS"/>
              </a:rPr>
              <a:t>with ∆≤</a:t>
            </a:r>
            <a:r>
              <a:rPr lang="en-US" altLang="zh-CN" sz="2200" dirty="0" smtClean="0">
                <a:latin typeface="Comic Sans MS"/>
              </a:rPr>
              <a:t>4 (G3):</a:t>
            </a:r>
            <a:endParaRPr lang="en-US" altLang="zh-CN" sz="2200" dirty="0">
              <a:latin typeface="Comic Sans MS"/>
            </a:endParaRPr>
          </a:p>
          <a:p>
            <a:pPr lvl="2">
              <a:buFont typeface="Wingdings" pitchFamily="2" charset="2"/>
              <a:buChar char="ü"/>
            </a:pPr>
            <a:r>
              <a:rPr lang="en-US" altLang="zh-CN" sz="2200" dirty="0">
                <a:latin typeface="Comic Sans MS"/>
              </a:rPr>
              <a:t>An </a:t>
            </a:r>
            <a:r>
              <a:rPr lang="en-US" altLang="zh-CN" sz="2200" dirty="0" smtClean="0">
                <a:latin typeface="Comic Sans MS"/>
              </a:rPr>
              <a:t>instance of graph G3 without 4-clique; </a:t>
            </a:r>
          </a:p>
          <a:p>
            <a:pPr lvl="2">
              <a:buFont typeface="Wingdings" pitchFamily="2" charset="2"/>
              <a:buChar char="ü"/>
            </a:pPr>
            <a:r>
              <a:rPr lang="en-US" altLang="zh-CN" sz="2200" dirty="0" smtClean="0">
                <a:latin typeface="Comic Sans MS"/>
              </a:rPr>
              <a:t>Consider the following auxiliary graph used to transform from G3 to graph G3* so that there exists a 3-coloring on G3 </a:t>
            </a:r>
            <a:r>
              <a:rPr lang="en-US" altLang="zh-CN" sz="2200" dirty="0" err="1" smtClean="0">
                <a:latin typeface="Comic Sans MS"/>
              </a:rPr>
              <a:t>i.f.f</a:t>
            </a:r>
            <a:r>
              <a:rPr lang="en-US" altLang="zh-CN" sz="2200" dirty="0" smtClean="0">
                <a:latin typeface="Comic Sans MS"/>
              </a:rPr>
              <a:t>. there is a proper 3-coloring on G3*:</a:t>
            </a:r>
            <a:endParaRPr lang="en-US" altLang="zh-CN" sz="2200" u="sng" dirty="0">
              <a:solidFill>
                <a:srgbClr val="00B050"/>
              </a:solidFill>
              <a:latin typeface="Comic Sans MS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3962400" y="3200400"/>
            <a:ext cx="51816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0" u="sng" dirty="0" smtClean="0">
                <a:solidFill>
                  <a:srgbClr val="00B050"/>
                </a:solidFill>
                <a:latin typeface="Comic Sans MS"/>
              </a:rPr>
              <a:t>Auxiliary graph H:</a:t>
            </a:r>
          </a:p>
          <a:p>
            <a:endParaRPr lang="en-US" sz="2000" b="0" dirty="0" smtClean="0">
              <a:latin typeface="Comic Sans MS"/>
            </a:endParaRPr>
          </a:p>
          <a:p>
            <a:r>
              <a:rPr lang="en-US" sz="2000" b="0" dirty="0" smtClean="0">
                <a:latin typeface="Comic Sans MS"/>
              </a:rPr>
              <a:t>1) </a:t>
            </a:r>
            <a:r>
              <a:rPr lang="en-US" sz="2000" b="0" u="sng" dirty="0" smtClean="0">
                <a:solidFill>
                  <a:srgbClr val="00B050"/>
                </a:solidFill>
                <a:latin typeface="Comic Sans MS"/>
              </a:rPr>
              <a:t>∆-free </a:t>
            </a:r>
            <a:r>
              <a:rPr lang="en-US" sz="2000" b="0" dirty="0" smtClean="0">
                <a:latin typeface="Comic Sans MS"/>
              </a:rPr>
              <a:t>&amp; </a:t>
            </a:r>
            <a:r>
              <a:rPr lang="en-US" sz="2000" b="0" u="sng" dirty="0" smtClean="0">
                <a:solidFill>
                  <a:srgbClr val="00B050"/>
                </a:solidFill>
                <a:latin typeface="Comic Sans MS"/>
              </a:rPr>
              <a:t>3-colorable</a:t>
            </a:r>
            <a:r>
              <a:rPr lang="en-US" sz="2000" b="0" dirty="0" smtClean="0">
                <a:latin typeface="Comic Sans MS"/>
              </a:rPr>
              <a:t>;</a:t>
            </a:r>
          </a:p>
          <a:p>
            <a:r>
              <a:rPr lang="en-US" sz="2000" b="0" dirty="0" smtClean="0">
                <a:latin typeface="Comic Sans MS"/>
              </a:rPr>
              <a:t>2) b, e, f are colored 3 different colors;</a:t>
            </a:r>
          </a:p>
          <a:p>
            <a:r>
              <a:rPr lang="en-US" sz="2000" b="0" dirty="0" smtClean="0">
                <a:latin typeface="Comic Sans MS"/>
              </a:rPr>
              <a:t>3) b and c share the same color 1;</a:t>
            </a:r>
          </a:p>
          <a:p>
            <a:r>
              <a:rPr lang="en-US" sz="2000" b="0" dirty="0" smtClean="0">
                <a:latin typeface="Comic Sans MS"/>
              </a:rPr>
              <a:t>4) a and d are colored 2 and 3; therefore e and f are colored 3 and 2.</a:t>
            </a:r>
          </a:p>
          <a:p>
            <a:r>
              <a:rPr lang="en-US" sz="2000" b="0" dirty="0" smtClean="0">
                <a:latin typeface="Comic Sans MS"/>
              </a:rPr>
              <a:t>5) So </a:t>
            </a:r>
            <a:r>
              <a:rPr lang="en-US" sz="2000" b="0" u="sng" dirty="0" smtClean="0">
                <a:solidFill>
                  <a:srgbClr val="00B050"/>
                </a:solidFill>
                <a:latin typeface="Comic Sans MS"/>
              </a:rPr>
              <a:t>b</a:t>
            </a:r>
            <a:r>
              <a:rPr lang="en-US" sz="2000" b="0" dirty="0" smtClean="0">
                <a:latin typeface="Comic Sans MS"/>
              </a:rPr>
              <a:t> and </a:t>
            </a:r>
            <a:r>
              <a:rPr lang="en-US" sz="2000" b="0" u="sng" dirty="0" smtClean="0">
                <a:solidFill>
                  <a:srgbClr val="00B050"/>
                </a:solidFill>
                <a:latin typeface="Comic Sans MS"/>
              </a:rPr>
              <a:t>g</a:t>
            </a:r>
            <a:r>
              <a:rPr lang="en-US" sz="2000" b="0" dirty="0" smtClean="0">
                <a:latin typeface="Comic Sans MS"/>
              </a:rPr>
              <a:t> have same color 1 and degree 2;  -- </a:t>
            </a:r>
            <a:r>
              <a:rPr lang="en-US" sz="2000" b="0" u="sng" dirty="0" smtClean="0">
                <a:solidFill>
                  <a:srgbClr val="00B050"/>
                </a:solidFill>
                <a:latin typeface="Comic Sans MS"/>
              </a:rPr>
              <a:t>outlets</a:t>
            </a:r>
            <a:endParaRPr lang="en-US" sz="2000" b="0" u="sng" dirty="0">
              <a:solidFill>
                <a:srgbClr val="00B050"/>
              </a:solidFill>
            </a:endParaRPr>
          </a:p>
        </p:txBody>
      </p:sp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067050"/>
            <a:ext cx="3419475" cy="3790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3429141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占位符 2"/>
          <p:cNvSpPr>
            <a:spLocks noGrp="1"/>
          </p:cNvSpPr>
          <p:nvPr>
            <p:ph type="body" sz="half" idx="1"/>
          </p:nvPr>
        </p:nvSpPr>
        <p:spPr>
          <a:xfrm>
            <a:off x="-381000" y="304800"/>
            <a:ext cx="9525000" cy="6153150"/>
          </a:xfrm>
        </p:spPr>
        <p:txBody>
          <a:bodyPr/>
          <a:lstStyle/>
          <a:p>
            <a:pPr lvl="2">
              <a:buFont typeface="Wingdings" pitchFamily="2" charset="2"/>
              <a:buChar char="ü"/>
            </a:pPr>
            <a:endParaRPr lang="en-US" altLang="zh-CN" sz="2200" dirty="0" smtClean="0">
              <a:latin typeface="Comic Sans MS"/>
            </a:endParaRPr>
          </a:p>
          <a:p>
            <a:pPr lvl="2">
              <a:buFont typeface="Wingdings" pitchFamily="2" charset="2"/>
              <a:buChar char="ü"/>
            </a:pPr>
            <a:r>
              <a:rPr lang="en-US" altLang="zh-CN" sz="2200" dirty="0" smtClean="0">
                <a:latin typeface="Comic Sans MS"/>
              </a:rPr>
              <a:t>Start with G</a:t>
            </a:r>
            <a:r>
              <a:rPr lang="en-US" altLang="zh-CN" sz="2200" baseline="-25000" dirty="0" smtClean="0">
                <a:latin typeface="Comic Sans MS"/>
              </a:rPr>
              <a:t>0</a:t>
            </a:r>
            <a:r>
              <a:rPr lang="en-US" altLang="zh-CN" sz="2200" dirty="0" smtClean="0">
                <a:latin typeface="Comic Sans MS"/>
              </a:rPr>
              <a:t> = G:</a:t>
            </a:r>
          </a:p>
          <a:p>
            <a:pPr lvl="2">
              <a:buFont typeface="Wingdings" pitchFamily="2" charset="2"/>
              <a:buChar char="ü"/>
            </a:pPr>
            <a:r>
              <a:rPr lang="en-US" altLang="zh-CN" sz="2200" dirty="0" smtClean="0">
                <a:latin typeface="Comic Sans MS"/>
              </a:rPr>
              <a:t>Repeat for i=1,…,n:</a:t>
            </a:r>
          </a:p>
          <a:p>
            <a:pPr lvl="3">
              <a:buFont typeface="Wingdings" pitchFamily="2" charset="2"/>
              <a:buChar char="Ø"/>
            </a:pPr>
            <a:r>
              <a:rPr lang="en-US" altLang="zh-CN" dirty="0">
                <a:latin typeface="Comic Sans MS"/>
              </a:rPr>
              <a:t>Consider each vertex </a:t>
            </a:r>
            <a:r>
              <a:rPr lang="en-US" altLang="zh-CN" dirty="0" err="1">
                <a:latin typeface="Comic Sans MS"/>
              </a:rPr>
              <a:t>u</a:t>
            </a:r>
            <a:r>
              <a:rPr lang="en-US" altLang="zh-CN" baseline="-25000" dirty="0" err="1">
                <a:latin typeface="Comic Sans MS"/>
              </a:rPr>
              <a:t>j</a:t>
            </a:r>
            <a:r>
              <a:rPr lang="en-US" altLang="zh-CN" dirty="0">
                <a:latin typeface="Comic Sans MS"/>
              </a:rPr>
              <a:t>, j=1,2,…,n;</a:t>
            </a:r>
          </a:p>
          <a:p>
            <a:pPr lvl="3">
              <a:buFont typeface="Wingdings" pitchFamily="2" charset="2"/>
              <a:buChar char="Ø"/>
            </a:pPr>
            <a:r>
              <a:rPr lang="en-US" altLang="zh-CN" dirty="0">
                <a:latin typeface="Comic Sans MS"/>
              </a:rPr>
              <a:t>If every neighborhood N(</a:t>
            </a:r>
            <a:r>
              <a:rPr lang="en-US" altLang="zh-CN" dirty="0" err="1">
                <a:latin typeface="Comic Sans MS"/>
              </a:rPr>
              <a:t>u</a:t>
            </a:r>
            <a:r>
              <a:rPr lang="en-US" altLang="zh-CN" baseline="-25000" dirty="0" err="1">
                <a:latin typeface="Comic Sans MS"/>
              </a:rPr>
              <a:t>j</a:t>
            </a:r>
            <a:r>
              <a:rPr lang="en-US" altLang="zh-CN" dirty="0">
                <a:latin typeface="Comic Sans MS"/>
              </a:rPr>
              <a:t>) in </a:t>
            </a:r>
            <a:r>
              <a:rPr lang="en-US" altLang="zh-CN" dirty="0" err="1">
                <a:latin typeface="Comic Sans MS"/>
              </a:rPr>
              <a:t>G</a:t>
            </a:r>
            <a:r>
              <a:rPr lang="en-US" altLang="zh-CN" baseline="-25000" dirty="0" err="1">
                <a:latin typeface="Comic Sans MS"/>
              </a:rPr>
              <a:t>i</a:t>
            </a:r>
            <a:r>
              <a:rPr lang="en-US" altLang="zh-CN" dirty="0">
                <a:latin typeface="Comic Sans MS"/>
              </a:rPr>
              <a:t> has no edge or isomorphic to K</a:t>
            </a:r>
            <a:r>
              <a:rPr lang="en-US" altLang="zh-CN" baseline="-25000" dirty="0">
                <a:latin typeface="Comic Sans MS"/>
              </a:rPr>
              <a:t>1,3</a:t>
            </a:r>
            <a:r>
              <a:rPr lang="en-US" altLang="zh-CN" dirty="0">
                <a:latin typeface="Comic Sans MS"/>
              </a:rPr>
              <a:t>, then </a:t>
            </a:r>
            <a:r>
              <a:rPr lang="en-US" altLang="zh-CN" dirty="0" err="1">
                <a:latin typeface="Comic Sans MS"/>
              </a:rPr>
              <a:t>G</a:t>
            </a:r>
            <a:r>
              <a:rPr lang="en-US" altLang="zh-CN" baseline="-25000" dirty="0" err="1">
                <a:latin typeface="Comic Sans MS"/>
              </a:rPr>
              <a:t>i</a:t>
            </a:r>
            <a:r>
              <a:rPr lang="en-US" altLang="zh-CN" dirty="0">
                <a:latin typeface="Comic Sans MS"/>
              </a:rPr>
              <a:t>=G</a:t>
            </a:r>
            <a:r>
              <a:rPr lang="en-US" altLang="zh-CN" baseline="-25000" dirty="0">
                <a:latin typeface="Comic Sans MS"/>
              </a:rPr>
              <a:t>i-1</a:t>
            </a:r>
            <a:r>
              <a:rPr lang="en-US" altLang="zh-CN" dirty="0">
                <a:latin typeface="Comic Sans MS"/>
              </a:rPr>
              <a:t>;</a:t>
            </a:r>
          </a:p>
          <a:p>
            <a:pPr lvl="3">
              <a:buFont typeface="Wingdings" pitchFamily="2" charset="2"/>
              <a:buChar char="Ø"/>
            </a:pPr>
            <a:r>
              <a:rPr lang="en-US" altLang="zh-CN" dirty="0">
                <a:latin typeface="Comic Sans MS"/>
              </a:rPr>
              <a:t>Else partition N(</a:t>
            </a:r>
            <a:r>
              <a:rPr lang="en-US" altLang="zh-CN" dirty="0" err="1">
                <a:latin typeface="Comic Sans MS"/>
              </a:rPr>
              <a:t>u</a:t>
            </a:r>
            <a:r>
              <a:rPr lang="en-US" altLang="zh-CN" baseline="-25000" dirty="0" err="1">
                <a:latin typeface="Comic Sans MS"/>
              </a:rPr>
              <a:t>j</a:t>
            </a:r>
            <a:r>
              <a:rPr lang="en-US" altLang="zh-CN" dirty="0">
                <a:latin typeface="Comic Sans MS"/>
              </a:rPr>
              <a:t>) into </a:t>
            </a:r>
            <a:r>
              <a:rPr lang="en-US" altLang="zh-CN" dirty="0" smtClean="0">
                <a:latin typeface="Comic Sans MS"/>
              </a:rPr>
              <a:t>two</a:t>
            </a:r>
          </a:p>
          <a:p>
            <a:pPr marL="1371600" lvl="3" indent="0">
              <a:buNone/>
            </a:pPr>
            <a:r>
              <a:rPr lang="en-US" altLang="zh-CN" dirty="0">
                <a:latin typeface="Comic Sans MS"/>
              </a:rPr>
              <a:t> </a:t>
            </a:r>
            <a:r>
              <a:rPr lang="en-US" altLang="zh-CN" dirty="0" smtClean="0">
                <a:latin typeface="Comic Sans MS"/>
              </a:rPr>
              <a:t>  independent sets with </a:t>
            </a:r>
            <a:r>
              <a:rPr lang="en-US" altLang="zh-CN" dirty="0">
                <a:latin typeface="Comic Sans MS"/>
              </a:rPr>
              <a:t>size ≤</a:t>
            </a:r>
            <a:r>
              <a:rPr lang="en-US" altLang="zh-CN" dirty="0" smtClean="0">
                <a:latin typeface="Comic Sans MS"/>
              </a:rPr>
              <a:t>2</a:t>
            </a:r>
          </a:p>
          <a:p>
            <a:pPr marL="1371600" lvl="3" indent="0">
              <a:buNone/>
            </a:pPr>
            <a:r>
              <a:rPr lang="en-US" altLang="zh-CN" dirty="0">
                <a:latin typeface="Comic Sans MS"/>
              </a:rPr>
              <a:t> </a:t>
            </a:r>
            <a:r>
              <a:rPr lang="en-US" altLang="zh-CN" dirty="0" smtClean="0">
                <a:latin typeface="Comic Sans MS"/>
              </a:rPr>
              <a:t>  </a:t>
            </a:r>
            <a:r>
              <a:rPr lang="en-US" altLang="zh-CN" dirty="0">
                <a:latin typeface="Comic Sans MS"/>
              </a:rPr>
              <a:t>and substitute </a:t>
            </a:r>
            <a:r>
              <a:rPr lang="en-US" altLang="zh-CN" dirty="0" err="1">
                <a:latin typeface="Comic Sans MS"/>
              </a:rPr>
              <a:t>u</a:t>
            </a:r>
            <a:r>
              <a:rPr lang="en-US" altLang="zh-CN" baseline="-25000" dirty="0" err="1">
                <a:latin typeface="Comic Sans MS"/>
              </a:rPr>
              <a:t>j</a:t>
            </a:r>
            <a:r>
              <a:rPr lang="en-US" altLang="zh-CN" dirty="0">
                <a:latin typeface="Comic Sans MS"/>
              </a:rPr>
              <a:t> with H(</a:t>
            </a:r>
            <a:r>
              <a:rPr lang="en-US" altLang="zh-CN" dirty="0" err="1">
                <a:latin typeface="Comic Sans MS"/>
              </a:rPr>
              <a:t>u</a:t>
            </a:r>
            <a:r>
              <a:rPr lang="en-US" altLang="zh-CN" baseline="-25000" dirty="0" err="1">
                <a:latin typeface="Comic Sans MS"/>
              </a:rPr>
              <a:t>j</a:t>
            </a:r>
            <a:r>
              <a:rPr lang="en-US" altLang="zh-CN" dirty="0">
                <a:latin typeface="Comic Sans MS"/>
              </a:rPr>
              <a:t>),</a:t>
            </a:r>
          </a:p>
          <a:p>
            <a:pPr marL="1371600" lvl="3" indent="0">
              <a:buNone/>
            </a:pPr>
            <a:r>
              <a:rPr lang="en-US" altLang="zh-CN" dirty="0">
                <a:latin typeface="Comic Sans MS"/>
              </a:rPr>
              <a:t>   connecting the outlets to each sets</a:t>
            </a:r>
            <a:r>
              <a:rPr lang="en-US" altLang="zh-CN" dirty="0" smtClean="0">
                <a:latin typeface="Comic Sans MS"/>
              </a:rPr>
              <a:t>;</a:t>
            </a:r>
            <a:endParaRPr lang="en-US" altLang="zh-CN" sz="2200" dirty="0" smtClean="0">
              <a:latin typeface="Comic Sans MS"/>
            </a:endParaRPr>
          </a:p>
          <a:p>
            <a:pPr lvl="2">
              <a:buFont typeface="Wingdings" pitchFamily="2" charset="2"/>
              <a:buChar char="ü"/>
            </a:pPr>
            <a:r>
              <a:rPr lang="en-US" altLang="zh-CN" sz="2200" dirty="0" smtClean="0">
                <a:latin typeface="Comic Sans MS"/>
              </a:rPr>
              <a:t>G* = </a:t>
            </a:r>
            <a:r>
              <a:rPr lang="en-US" altLang="zh-CN" sz="2200" dirty="0" err="1" smtClean="0">
                <a:latin typeface="Comic Sans MS"/>
              </a:rPr>
              <a:t>G</a:t>
            </a:r>
            <a:r>
              <a:rPr lang="en-US" altLang="zh-CN" sz="2200" baseline="-25000" dirty="0" err="1" smtClean="0">
                <a:latin typeface="Comic Sans MS"/>
              </a:rPr>
              <a:t>n</a:t>
            </a:r>
            <a:endParaRPr lang="en-US" altLang="zh-CN" sz="2200" baseline="-25000" dirty="0" smtClean="0">
              <a:latin typeface="Comic Sans MS"/>
            </a:endParaRPr>
          </a:p>
          <a:p>
            <a:pPr lvl="3">
              <a:buFont typeface="Wingdings" pitchFamily="2" charset="2"/>
              <a:buChar char="Ø"/>
            </a:pPr>
            <a:r>
              <a:rPr lang="en-US" altLang="zh-CN" dirty="0" smtClean="0">
                <a:latin typeface="Comic Sans MS"/>
              </a:rPr>
              <a:t>G* has no triangles and </a:t>
            </a:r>
            <a:r>
              <a:rPr lang="en-US" altLang="zh-CN" dirty="0">
                <a:latin typeface="Comic Sans MS"/>
              </a:rPr>
              <a:t>∆≤</a:t>
            </a:r>
            <a:r>
              <a:rPr lang="en-US" altLang="zh-CN" dirty="0" smtClean="0">
                <a:latin typeface="Comic Sans MS"/>
              </a:rPr>
              <a:t>4;</a:t>
            </a:r>
          </a:p>
          <a:p>
            <a:pPr lvl="3">
              <a:buFont typeface="Wingdings" pitchFamily="2" charset="2"/>
              <a:buChar char="Ø"/>
            </a:pPr>
            <a:r>
              <a:rPr lang="en-US" altLang="zh-CN" dirty="0" smtClean="0">
                <a:latin typeface="Comic Sans MS"/>
              </a:rPr>
              <a:t>A proper 3-coloring to G is also a</a:t>
            </a:r>
          </a:p>
          <a:p>
            <a:pPr marL="1371600" lvl="3" indent="0">
              <a:buNone/>
            </a:pPr>
            <a:r>
              <a:rPr lang="en-US" altLang="zh-CN" dirty="0">
                <a:latin typeface="Comic Sans MS"/>
              </a:rPr>
              <a:t> </a:t>
            </a:r>
            <a:r>
              <a:rPr lang="en-US" altLang="zh-CN" dirty="0" smtClean="0">
                <a:latin typeface="Comic Sans MS"/>
              </a:rPr>
              <a:t>  3-coloring to G*</a:t>
            </a:r>
          </a:p>
          <a:p>
            <a:pPr lvl="3">
              <a:buFont typeface="Wingdings" pitchFamily="2" charset="2"/>
              <a:buChar char="Ø"/>
            </a:pPr>
            <a:r>
              <a:rPr lang="en-US" altLang="zh-CN" dirty="0" smtClean="0">
                <a:latin typeface="Comic Sans MS"/>
              </a:rPr>
              <a:t>A proper 3-coloring to G* is also a 3-coloring to G.</a:t>
            </a:r>
          </a:p>
          <a:p>
            <a:pPr marL="1371600" lvl="3" indent="0">
              <a:buNone/>
            </a:pPr>
            <a:r>
              <a:rPr lang="en-US" altLang="zh-CN" b="1" dirty="0" smtClean="0">
                <a:latin typeface="Comic Sans MS"/>
              </a:rPr>
              <a:t>#</a:t>
            </a:r>
            <a:endParaRPr lang="en-US" altLang="zh-CN" b="1" dirty="0">
              <a:latin typeface="Comic Sans MS"/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409575"/>
            <a:ext cx="2752725" cy="149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399" y="2266949"/>
            <a:ext cx="1419225" cy="300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9807284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08038"/>
          </a:xfrm>
        </p:spPr>
        <p:txBody>
          <a:bodyPr/>
          <a:lstStyle/>
          <a:p>
            <a:r>
              <a:rPr lang="en-US" u="sng" dirty="0" smtClean="0">
                <a:latin typeface="Comic Sans MS" pitchFamily="66" charset="0"/>
              </a:rPr>
              <a:t>Framework</a:t>
            </a:r>
          </a:p>
        </p:txBody>
      </p:sp>
      <p:sp>
        <p:nvSpPr>
          <p:cNvPr id="9" name="文本占位符 2"/>
          <p:cNvSpPr>
            <a:spLocks noGrp="1"/>
          </p:cNvSpPr>
          <p:nvPr>
            <p:ph type="body" sz="half" idx="1"/>
          </p:nvPr>
        </p:nvSpPr>
        <p:spPr>
          <a:xfrm>
            <a:off x="-381000" y="704850"/>
            <a:ext cx="9601200" cy="6153150"/>
          </a:xfrm>
        </p:spPr>
        <p:txBody>
          <a:bodyPr/>
          <a:lstStyle/>
          <a:p>
            <a:pPr marL="457200" lvl="1" indent="0">
              <a:buNone/>
            </a:pPr>
            <a:r>
              <a:rPr lang="en-US" altLang="zh-CN" sz="2200" u="sng" dirty="0" smtClean="0">
                <a:solidFill>
                  <a:srgbClr val="00B050"/>
                </a:solidFill>
                <a:latin typeface="+mn-ea"/>
                <a:ea typeface="+mn-ea"/>
              </a:rPr>
              <a:t>In General: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2200" dirty="0">
                <a:latin typeface="Comic Sans MS"/>
              </a:rPr>
              <a:t>Graph-2-colorability is in </a:t>
            </a:r>
            <a:r>
              <a:rPr lang="en-US" altLang="zh-CN" sz="2200" dirty="0" smtClean="0">
                <a:latin typeface="Comic Sans MS"/>
              </a:rPr>
              <a:t>N</a:t>
            </a:r>
            <a:endParaRPr lang="en-US" altLang="zh-CN" sz="2200" dirty="0" smtClean="0">
              <a:solidFill>
                <a:srgbClr val="FF0000"/>
              </a:solidFill>
              <a:latin typeface="+mn-ea"/>
              <a:ea typeface="+mn-ea"/>
            </a:endParaRPr>
          </a:p>
          <a:p>
            <a:pPr lvl="1">
              <a:buFont typeface="Arial" pitchFamily="34" charset="0"/>
              <a:buChar char="•"/>
            </a:pPr>
            <a:r>
              <a:rPr lang="en-US" altLang="zh-CN" sz="2200" dirty="0">
                <a:latin typeface="Comic Sans MS"/>
              </a:rPr>
              <a:t>Graph-3-colorability is NP-complete (Reduce to k≥4</a:t>
            </a:r>
            <a:r>
              <a:rPr lang="en-US" altLang="zh-CN" sz="2200" dirty="0" smtClean="0">
                <a:latin typeface="Comic Sans MS"/>
              </a:rPr>
              <a:t>)  </a:t>
            </a:r>
            <a:r>
              <a:rPr lang="en-US" altLang="zh-CN" sz="2200" dirty="0" smtClean="0">
                <a:solidFill>
                  <a:srgbClr val="FF0000"/>
                </a:solidFill>
                <a:latin typeface="Comic Sans MS"/>
              </a:rPr>
              <a:t>[2]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2200" dirty="0">
                <a:latin typeface="Comic Sans MS"/>
              </a:rPr>
              <a:t>Graph-3-colorability with ∆≤4 is NP-complete </a:t>
            </a:r>
            <a:r>
              <a:rPr lang="en-US" altLang="zh-CN" sz="2200" dirty="0">
                <a:solidFill>
                  <a:srgbClr val="FF0000"/>
                </a:solidFill>
                <a:latin typeface="Comic Sans MS"/>
              </a:rPr>
              <a:t>[1]</a:t>
            </a:r>
            <a:endParaRPr lang="en-US" altLang="zh-CN" sz="2200" dirty="0" smtClean="0">
              <a:solidFill>
                <a:srgbClr val="FF0000"/>
              </a:solidFill>
              <a:latin typeface="Comic Sans MS"/>
            </a:endParaRPr>
          </a:p>
          <a:p>
            <a:pPr marL="457200" lvl="1" indent="0">
              <a:buNone/>
            </a:pPr>
            <a:endParaRPr lang="en-US" altLang="zh-CN" sz="2200" dirty="0">
              <a:solidFill>
                <a:srgbClr val="FF0000"/>
              </a:solidFill>
              <a:latin typeface="Comic Sans MS"/>
            </a:endParaRPr>
          </a:p>
          <a:p>
            <a:pPr marL="457200" lvl="1" indent="0">
              <a:buNone/>
            </a:pPr>
            <a:r>
              <a:rPr lang="en-US" altLang="zh-CN" sz="2200" u="sng" dirty="0" smtClean="0">
                <a:solidFill>
                  <a:srgbClr val="00B050"/>
                </a:solidFill>
                <a:latin typeface="+mn-ea"/>
                <a:ea typeface="+mn-ea"/>
              </a:rPr>
              <a:t>Introduce </a:t>
            </a:r>
            <a:r>
              <a:rPr lang="en-US" altLang="zh-CN" sz="2200" u="sng" dirty="0">
                <a:solidFill>
                  <a:srgbClr val="00B050"/>
                </a:solidFill>
                <a:latin typeface="+mn-ea"/>
                <a:ea typeface="+mn-ea"/>
              </a:rPr>
              <a:t>Planarity</a:t>
            </a:r>
            <a:r>
              <a:rPr lang="en-US" altLang="zh-CN" sz="2200" u="sng" dirty="0" smtClean="0">
                <a:solidFill>
                  <a:srgbClr val="00B050"/>
                </a:solidFill>
                <a:latin typeface="+mn-ea"/>
                <a:ea typeface="+mn-ea"/>
              </a:rPr>
              <a:t>: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2200" dirty="0" smtClean="0">
                <a:latin typeface="Comic Sans MS"/>
              </a:rPr>
              <a:t>Planar graph </a:t>
            </a:r>
            <a:r>
              <a:rPr lang="en-US" altLang="zh-CN" sz="2200" dirty="0">
                <a:latin typeface="Comic Sans MS"/>
              </a:rPr>
              <a:t>is 5-colorable (1890</a:t>
            </a:r>
            <a:r>
              <a:rPr lang="en-US" altLang="zh-CN" sz="2200" dirty="0" smtClean="0">
                <a:latin typeface="Comic Sans MS"/>
              </a:rPr>
              <a:t>), </a:t>
            </a:r>
            <a:r>
              <a:rPr lang="en-US" altLang="zh-CN" sz="2200" dirty="0">
                <a:latin typeface="Comic Sans MS"/>
              </a:rPr>
              <a:t>4-colorable (1977)</a:t>
            </a:r>
            <a:r>
              <a:rPr lang="en-US" altLang="zh-CN" sz="2200" dirty="0" smtClean="0">
                <a:latin typeface="Comic Sans MS"/>
              </a:rPr>
              <a:t> </a:t>
            </a:r>
            <a:r>
              <a:rPr lang="en-US" altLang="zh-CN" sz="2200" dirty="0">
                <a:solidFill>
                  <a:srgbClr val="FF0000"/>
                </a:solidFill>
                <a:latin typeface="Comic Sans MS"/>
              </a:rPr>
              <a:t>[3]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2200" dirty="0" smtClean="0">
                <a:latin typeface="Comic Sans MS"/>
              </a:rPr>
              <a:t>Planar and ∆-free graph </a:t>
            </a:r>
            <a:r>
              <a:rPr lang="en-US" altLang="zh-CN" sz="2200" dirty="0">
                <a:latin typeface="Comic Sans MS"/>
              </a:rPr>
              <a:t>is </a:t>
            </a:r>
            <a:r>
              <a:rPr lang="en-US" altLang="zh-CN" sz="2200" dirty="0" smtClean="0">
                <a:latin typeface="Comic Sans MS"/>
              </a:rPr>
              <a:t>3-colorable (1959) </a:t>
            </a:r>
            <a:r>
              <a:rPr lang="en-US" altLang="zh-CN" sz="2200" dirty="0" smtClean="0">
                <a:solidFill>
                  <a:srgbClr val="FF0000"/>
                </a:solidFill>
                <a:latin typeface="Comic Sans MS"/>
              </a:rPr>
              <a:t>[4]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2200" dirty="0" smtClean="0">
                <a:latin typeface="Comic Sans MS"/>
              </a:rPr>
              <a:t>Graph-3-colorability on planar graph is NP-complete </a:t>
            </a:r>
            <a:r>
              <a:rPr lang="en-US" altLang="zh-CN" sz="2200" dirty="0" smtClean="0">
                <a:solidFill>
                  <a:srgbClr val="FF0000"/>
                </a:solidFill>
                <a:latin typeface="Comic Sans MS"/>
              </a:rPr>
              <a:t>[1]</a:t>
            </a:r>
            <a:endParaRPr lang="en-US" altLang="zh-CN" sz="2200" dirty="0" smtClean="0">
              <a:latin typeface="Comic Sans MS"/>
            </a:endParaRPr>
          </a:p>
          <a:p>
            <a:pPr lvl="1">
              <a:buFont typeface="Arial" pitchFamily="34" charset="0"/>
              <a:buChar char="•"/>
            </a:pPr>
            <a:r>
              <a:rPr lang="en-US" altLang="zh-CN" sz="2200" dirty="0" smtClean="0">
                <a:latin typeface="Comic Sans MS"/>
              </a:rPr>
              <a:t>Graph-3-colorability on planar graph with </a:t>
            </a:r>
            <a:r>
              <a:rPr lang="en-US" altLang="zh-CN" sz="2200" dirty="0">
                <a:latin typeface="Comic Sans MS"/>
              </a:rPr>
              <a:t>∆≤4 is </a:t>
            </a:r>
            <a:r>
              <a:rPr lang="en-US" altLang="zh-CN" sz="2200" dirty="0" smtClean="0">
                <a:latin typeface="Comic Sans MS"/>
              </a:rPr>
              <a:t>NP-complete </a:t>
            </a:r>
            <a:r>
              <a:rPr lang="en-US" altLang="zh-CN" sz="2200" dirty="0" smtClean="0">
                <a:solidFill>
                  <a:srgbClr val="FF0000"/>
                </a:solidFill>
                <a:latin typeface="Comic Sans MS"/>
              </a:rPr>
              <a:t>[1]</a:t>
            </a:r>
            <a:r>
              <a:rPr lang="en-US" altLang="zh-CN" sz="2200" dirty="0" smtClean="0">
                <a:latin typeface="Comic Sans MS"/>
              </a:rPr>
              <a:t> </a:t>
            </a:r>
            <a:endParaRPr lang="en-US" altLang="zh-CN" sz="2200" dirty="0">
              <a:latin typeface="Comic Sans MS"/>
            </a:endParaRPr>
          </a:p>
          <a:p>
            <a:pPr marL="457200" lvl="1" indent="0">
              <a:buNone/>
            </a:pPr>
            <a:endParaRPr lang="en-US" altLang="zh-CN" sz="2200" dirty="0">
              <a:latin typeface="Comic Sans MS"/>
            </a:endParaRPr>
          </a:p>
          <a:p>
            <a:pPr marL="457200" lvl="1" indent="0">
              <a:buNone/>
            </a:pPr>
            <a:r>
              <a:rPr lang="en-US" altLang="zh-CN" sz="2200" u="sng" dirty="0">
                <a:solidFill>
                  <a:srgbClr val="00B050"/>
                </a:solidFill>
                <a:latin typeface="+mn-ea"/>
                <a:ea typeface="+mn-ea"/>
              </a:rPr>
              <a:t>Introduce ∆-free: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2200" dirty="0" smtClean="0">
                <a:latin typeface="Comic Sans MS"/>
              </a:rPr>
              <a:t>Graph-3-colorability on </a:t>
            </a:r>
            <a:r>
              <a:rPr lang="en-US" altLang="zh-CN" sz="2200" dirty="0">
                <a:latin typeface="Comic Sans MS"/>
              </a:rPr>
              <a:t>∆-</a:t>
            </a:r>
            <a:r>
              <a:rPr lang="en-US" altLang="zh-CN" sz="2200" dirty="0" smtClean="0">
                <a:latin typeface="Comic Sans MS"/>
              </a:rPr>
              <a:t>free graph with </a:t>
            </a:r>
            <a:r>
              <a:rPr lang="en-US" altLang="zh-CN" sz="2200" dirty="0">
                <a:latin typeface="Comic Sans MS"/>
              </a:rPr>
              <a:t>∆≤</a:t>
            </a:r>
            <a:r>
              <a:rPr lang="en-US" altLang="zh-CN" sz="2200" dirty="0" smtClean="0">
                <a:latin typeface="Comic Sans MS"/>
              </a:rPr>
              <a:t>4 is NP-complete </a:t>
            </a:r>
            <a:r>
              <a:rPr lang="en-US" altLang="zh-CN" sz="2200" dirty="0" smtClean="0">
                <a:solidFill>
                  <a:srgbClr val="FF0000"/>
                </a:solidFill>
                <a:latin typeface="Comic Sans MS"/>
              </a:rPr>
              <a:t>[5]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2200" dirty="0" smtClean="0">
                <a:latin typeface="Comic Sans MS"/>
              </a:rPr>
              <a:t>Graph-k-</a:t>
            </a:r>
            <a:r>
              <a:rPr lang="en-US" altLang="zh-CN" sz="2200" dirty="0" err="1" smtClean="0">
                <a:latin typeface="Comic Sans MS"/>
              </a:rPr>
              <a:t>colorability</a:t>
            </a:r>
            <a:r>
              <a:rPr lang="en-US" altLang="zh-CN" sz="2200" dirty="0" smtClean="0">
                <a:latin typeface="Comic Sans MS"/>
              </a:rPr>
              <a:t> </a:t>
            </a:r>
            <a:r>
              <a:rPr lang="en-US" altLang="zh-CN" sz="2200" dirty="0">
                <a:latin typeface="Comic Sans MS"/>
              </a:rPr>
              <a:t>on ∆-free graph with </a:t>
            </a:r>
            <a:r>
              <a:rPr lang="en-US" altLang="zh-CN" sz="2200" dirty="0" smtClean="0">
                <a:latin typeface="Comic Sans MS"/>
              </a:rPr>
              <a:t>∆ bounded by a function of k, </a:t>
            </a:r>
            <a:r>
              <a:rPr lang="en-US" altLang="zh-CN" sz="2200" dirty="0">
                <a:latin typeface="Comic Sans MS"/>
              </a:rPr>
              <a:t>is NP-complete </a:t>
            </a:r>
            <a:r>
              <a:rPr lang="en-US" altLang="zh-CN" sz="2200" dirty="0">
                <a:solidFill>
                  <a:srgbClr val="FF0000"/>
                </a:solidFill>
                <a:latin typeface="Comic Sans MS"/>
              </a:rPr>
              <a:t>[5]</a:t>
            </a:r>
            <a:endParaRPr lang="en-US" altLang="zh-CN" sz="2200" dirty="0" smtClean="0">
              <a:solidFill>
                <a:srgbClr val="FF0000"/>
              </a:solidFill>
              <a:latin typeface="Comic Sans MS"/>
            </a:endParaRPr>
          </a:p>
          <a:p>
            <a:pPr marL="457200" lvl="1" indent="0">
              <a:buNone/>
            </a:pPr>
            <a:endParaRPr lang="en-US" altLang="zh-CN" sz="2200" dirty="0" smtClean="0">
              <a:latin typeface="Comic Sans MS"/>
            </a:endParaRPr>
          </a:p>
        </p:txBody>
      </p:sp>
      <p:sp>
        <p:nvSpPr>
          <p:cNvPr id="10" name="右箭头 9"/>
          <p:cNvSpPr/>
          <p:nvPr/>
        </p:nvSpPr>
        <p:spPr bwMode="auto">
          <a:xfrm>
            <a:off x="76200" y="5638800"/>
            <a:ext cx="8915400" cy="1295400"/>
          </a:xfrm>
          <a:prstGeom prst="rightArrow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glow rad="101600">
              <a:srgbClr val="FF0000">
                <a:alpha val="60000"/>
              </a:srgbClr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268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14:rippl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08038"/>
          </a:xfrm>
        </p:spPr>
        <p:txBody>
          <a:bodyPr/>
          <a:lstStyle/>
          <a:p>
            <a:r>
              <a:rPr lang="en-US" altLang="zh-CN" sz="2800" u="sng" dirty="0" smtClean="0">
                <a:latin typeface="Comic Sans MS"/>
              </a:rPr>
              <a:t>Graph-k-</a:t>
            </a:r>
            <a:r>
              <a:rPr lang="en-US" altLang="zh-CN" sz="2800" u="sng" dirty="0" err="1" smtClean="0">
                <a:latin typeface="Comic Sans MS"/>
              </a:rPr>
              <a:t>colorability</a:t>
            </a:r>
            <a:r>
              <a:rPr lang="en-US" altLang="zh-CN" sz="2800" u="sng" dirty="0" smtClean="0">
                <a:latin typeface="Comic Sans MS"/>
              </a:rPr>
              <a:t> (∆?)</a:t>
            </a:r>
            <a:endParaRPr lang="en-US" sz="2800" u="sng" dirty="0" smtClean="0">
              <a:latin typeface="Comic Sans MS" pitchFamily="66" charset="0"/>
            </a:endParaRPr>
          </a:p>
        </p:txBody>
      </p:sp>
      <p:sp>
        <p:nvSpPr>
          <p:cNvPr id="6" name="文本占位符 2"/>
          <p:cNvSpPr>
            <a:spLocks noGrp="1"/>
          </p:cNvSpPr>
          <p:nvPr>
            <p:ph type="body" sz="half" idx="1"/>
          </p:nvPr>
        </p:nvSpPr>
        <p:spPr>
          <a:xfrm>
            <a:off x="-381000" y="781050"/>
            <a:ext cx="9525000" cy="6153150"/>
          </a:xfrm>
        </p:spPr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en-US" altLang="zh-CN" sz="2200" dirty="0" smtClean="0">
                <a:latin typeface="Comic Sans MS"/>
              </a:rPr>
              <a:t>Graph-k-</a:t>
            </a:r>
            <a:r>
              <a:rPr lang="en-US" altLang="zh-CN" sz="2200" dirty="0" err="1" smtClean="0">
                <a:latin typeface="Comic Sans MS"/>
              </a:rPr>
              <a:t>colorability</a:t>
            </a:r>
            <a:r>
              <a:rPr lang="en-US" altLang="zh-CN" sz="2200" dirty="0" smtClean="0">
                <a:latin typeface="Comic Sans MS"/>
              </a:rPr>
              <a:t> </a:t>
            </a:r>
            <a:r>
              <a:rPr lang="en-US" altLang="zh-CN" sz="2200" dirty="0">
                <a:latin typeface="Comic Sans MS"/>
              </a:rPr>
              <a:t>on </a:t>
            </a:r>
            <a:r>
              <a:rPr lang="en-US" altLang="zh-CN" sz="2200" u="sng" dirty="0">
                <a:solidFill>
                  <a:srgbClr val="00B050"/>
                </a:solidFill>
                <a:latin typeface="Comic Sans MS"/>
              </a:rPr>
              <a:t>∆-free graph </a:t>
            </a:r>
            <a:r>
              <a:rPr lang="en-US" altLang="zh-CN" sz="2200" dirty="0">
                <a:latin typeface="Comic Sans MS"/>
              </a:rPr>
              <a:t>with ∆ bounded by a function of k, is </a:t>
            </a:r>
            <a:r>
              <a:rPr lang="en-US" altLang="zh-CN" sz="2200" dirty="0" smtClean="0">
                <a:latin typeface="Comic Sans MS"/>
              </a:rPr>
              <a:t>NP-complete </a:t>
            </a:r>
            <a:r>
              <a:rPr lang="en-US" altLang="zh-CN" sz="2200" dirty="0" smtClean="0">
                <a:solidFill>
                  <a:srgbClr val="FF0000"/>
                </a:solidFill>
                <a:latin typeface="Comic Sans MS"/>
              </a:rPr>
              <a:t>[5]</a:t>
            </a:r>
            <a:endParaRPr lang="en-US" altLang="zh-CN" sz="2200" dirty="0">
              <a:latin typeface="Comic Sans MS"/>
            </a:endParaRPr>
          </a:p>
          <a:p>
            <a:pPr lvl="1">
              <a:buFont typeface="Arial" pitchFamily="34" charset="0"/>
              <a:buChar char="•"/>
            </a:pPr>
            <a:r>
              <a:rPr lang="en-US" altLang="zh-CN" sz="2200" dirty="0" smtClean="0">
                <a:latin typeface="Comic Sans MS"/>
              </a:rPr>
              <a:t>A randomized polynomial time algorithm (</a:t>
            </a:r>
            <a:r>
              <a:rPr lang="en-US" altLang="zh-CN" sz="2200" dirty="0" err="1" smtClean="0">
                <a:latin typeface="Comic Sans MS"/>
              </a:rPr>
              <a:t>Karger</a:t>
            </a:r>
            <a:r>
              <a:rPr lang="en-US" altLang="zh-CN" sz="2200" dirty="0" smtClean="0">
                <a:latin typeface="Comic Sans MS"/>
              </a:rPr>
              <a:t>, </a:t>
            </a:r>
            <a:r>
              <a:rPr lang="en-US" altLang="zh-CN" sz="2200" dirty="0" err="1" smtClean="0">
                <a:latin typeface="Comic Sans MS"/>
              </a:rPr>
              <a:t>Motwani</a:t>
            </a:r>
            <a:r>
              <a:rPr lang="en-US" altLang="zh-CN" sz="2200" dirty="0" smtClean="0">
                <a:latin typeface="Comic Sans MS"/>
              </a:rPr>
              <a:t> Sudan, 1998 </a:t>
            </a:r>
            <a:r>
              <a:rPr lang="en-US" altLang="zh-CN" sz="2200" dirty="0" smtClean="0">
                <a:solidFill>
                  <a:srgbClr val="FF0000"/>
                </a:solidFill>
                <a:latin typeface="Comic Sans MS"/>
              </a:rPr>
              <a:t>[8] </a:t>
            </a:r>
            <a:r>
              <a:rPr lang="en-US" altLang="zh-CN" sz="2200" dirty="0" smtClean="0">
                <a:latin typeface="Comic Sans MS"/>
              </a:rPr>
              <a:t>) gives</a:t>
            </a:r>
          </a:p>
          <a:p>
            <a:pPr marL="457200" lvl="1" indent="0">
              <a:buNone/>
            </a:pPr>
            <a:r>
              <a:rPr lang="en-US" altLang="zh-CN" sz="2200" dirty="0">
                <a:latin typeface="Comic Sans MS"/>
              </a:rPr>
              <a:t> </a:t>
            </a:r>
            <a:r>
              <a:rPr lang="en-US" altLang="zh-CN" sz="2200" dirty="0" smtClean="0">
                <a:latin typeface="Comic Sans MS"/>
              </a:rPr>
              <a:t>          </a:t>
            </a:r>
            <a:r>
              <a:rPr lang="en-US" altLang="zh-CN" sz="2200" u="sng" dirty="0" smtClean="0">
                <a:solidFill>
                  <a:srgbClr val="00B050"/>
                </a:solidFill>
                <a:latin typeface="Comic Sans MS"/>
              </a:rPr>
              <a:t>min{O(∆</a:t>
            </a:r>
            <a:r>
              <a:rPr lang="en-US" altLang="zh-CN" sz="2200" u="sng" baseline="30000" dirty="0" smtClean="0">
                <a:solidFill>
                  <a:srgbClr val="00B050"/>
                </a:solidFill>
                <a:latin typeface="Comic Sans MS"/>
              </a:rPr>
              <a:t>1/3</a:t>
            </a:r>
            <a:r>
              <a:rPr lang="en-US" altLang="zh-CN" sz="2200" u="sng" dirty="0" smtClean="0">
                <a:solidFill>
                  <a:srgbClr val="00B050"/>
                </a:solidFill>
                <a:latin typeface="Comic Sans MS"/>
              </a:rPr>
              <a:t>log</a:t>
            </a:r>
            <a:r>
              <a:rPr lang="en-US" altLang="zh-CN" sz="2200" u="sng" baseline="30000" dirty="0" smtClean="0">
                <a:solidFill>
                  <a:srgbClr val="00B050"/>
                </a:solidFill>
                <a:latin typeface="Comic Sans MS"/>
              </a:rPr>
              <a:t>1/2</a:t>
            </a:r>
            <a:r>
              <a:rPr lang="en-US" altLang="zh-CN" sz="2200" u="sng" dirty="0">
                <a:solidFill>
                  <a:srgbClr val="00B050"/>
                </a:solidFill>
                <a:latin typeface="Comic Sans MS"/>
              </a:rPr>
              <a:t> </a:t>
            </a:r>
            <a:r>
              <a:rPr lang="en-US" altLang="zh-CN" sz="2200" u="sng" dirty="0" smtClean="0">
                <a:solidFill>
                  <a:srgbClr val="00B050"/>
                </a:solidFill>
                <a:latin typeface="Comic Sans MS"/>
              </a:rPr>
              <a:t>∆</a:t>
            </a:r>
            <a:r>
              <a:rPr lang="en-US" altLang="zh-CN" sz="2200" u="sng" dirty="0" err="1" smtClean="0">
                <a:solidFill>
                  <a:srgbClr val="00B050"/>
                </a:solidFill>
                <a:latin typeface="Comic Sans MS"/>
              </a:rPr>
              <a:t>logn</a:t>
            </a:r>
            <a:r>
              <a:rPr lang="en-US" altLang="zh-CN" sz="2200" u="sng" dirty="0" smtClean="0">
                <a:solidFill>
                  <a:srgbClr val="00B050"/>
                </a:solidFill>
                <a:latin typeface="Comic Sans MS"/>
              </a:rPr>
              <a:t>), O(n</a:t>
            </a:r>
            <a:r>
              <a:rPr lang="en-US" altLang="zh-CN" sz="2200" u="sng" baseline="30000" dirty="0" smtClean="0">
                <a:solidFill>
                  <a:srgbClr val="00B050"/>
                </a:solidFill>
                <a:latin typeface="Comic Sans MS"/>
              </a:rPr>
              <a:t>1/4</a:t>
            </a:r>
            <a:r>
              <a:rPr lang="en-US" altLang="zh-CN" sz="2200" u="sng" dirty="0" smtClean="0">
                <a:solidFill>
                  <a:srgbClr val="00B050"/>
                </a:solidFill>
                <a:latin typeface="Comic Sans MS"/>
              </a:rPr>
              <a:t>log</a:t>
            </a:r>
            <a:r>
              <a:rPr lang="en-US" altLang="zh-CN" sz="2200" u="sng" baseline="30000" dirty="0" smtClean="0">
                <a:solidFill>
                  <a:srgbClr val="00B050"/>
                </a:solidFill>
                <a:latin typeface="Comic Sans MS"/>
              </a:rPr>
              <a:t>1/2</a:t>
            </a:r>
            <a:r>
              <a:rPr lang="en-US" altLang="zh-CN" sz="2200" u="sng" dirty="0" smtClean="0">
                <a:solidFill>
                  <a:srgbClr val="00B050"/>
                </a:solidFill>
                <a:latin typeface="Comic Sans MS"/>
              </a:rPr>
              <a:t>n)} </a:t>
            </a:r>
          </a:p>
          <a:p>
            <a:pPr marL="457200" lvl="1" indent="0">
              <a:buNone/>
            </a:pPr>
            <a:r>
              <a:rPr lang="en-US" altLang="zh-CN" sz="2200" dirty="0">
                <a:latin typeface="Comic Sans MS"/>
              </a:rPr>
              <a:t> </a:t>
            </a:r>
            <a:r>
              <a:rPr lang="en-US" altLang="zh-CN" sz="2200" dirty="0" smtClean="0">
                <a:latin typeface="Comic Sans MS"/>
              </a:rPr>
              <a:t>   approximation on 3-colorable graph; and</a:t>
            </a:r>
          </a:p>
          <a:p>
            <a:pPr marL="457200" lvl="1" indent="0">
              <a:buNone/>
            </a:pPr>
            <a:r>
              <a:rPr lang="en-US" altLang="zh-CN" sz="2200" dirty="0" smtClean="0">
                <a:latin typeface="Comic Sans MS"/>
              </a:rPr>
              <a:t>           </a:t>
            </a:r>
            <a:r>
              <a:rPr lang="en-US" altLang="zh-CN" sz="2200" u="sng" dirty="0" smtClean="0">
                <a:solidFill>
                  <a:srgbClr val="00B050"/>
                </a:solidFill>
                <a:latin typeface="Comic Sans MS"/>
              </a:rPr>
              <a:t>min{O(</a:t>
            </a:r>
            <a:r>
              <a:rPr lang="en-US" altLang="zh-CN" sz="2200" u="sng" dirty="0">
                <a:solidFill>
                  <a:srgbClr val="00B050"/>
                </a:solidFill>
                <a:latin typeface="Comic Sans MS"/>
              </a:rPr>
              <a:t>∆ </a:t>
            </a:r>
            <a:r>
              <a:rPr lang="en-US" altLang="zh-CN" sz="2200" u="sng" dirty="0" smtClean="0">
                <a:solidFill>
                  <a:srgbClr val="00B050"/>
                </a:solidFill>
                <a:latin typeface="Comic Sans MS"/>
              </a:rPr>
              <a:t>1-2/klog1/2</a:t>
            </a:r>
            <a:r>
              <a:rPr lang="en-US" altLang="zh-CN" sz="2200" u="sng" dirty="0">
                <a:solidFill>
                  <a:srgbClr val="00B050"/>
                </a:solidFill>
                <a:latin typeface="Comic Sans MS"/>
              </a:rPr>
              <a:t> </a:t>
            </a:r>
            <a:r>
              <a:rPr lang="en-US" altLang="zh-CN" sz="2200" u="sng" dirty="0" smtClean="0">
                <a:solidFill>
                  <a:srgbClr val="00B050"/>
                </a:solidFill>
                <a:latin typeface="Comic Sans MS"/>
              </a:rPr>
              <a:t>∆</a:t>
            </a:r>
            <a:r>
              <a:rPr lang="en-US" altLang="zh-CN" sz="2200" u="sng" dirty="0" err="1" smtClean="0">
                <a:solidFill>
                  <a:srgbClr val="00B050"/>
                </a:solidFill>
                <a:latin typeface="Comic Sans MS"/>
              </a:rPr>
              <a:t>logn</a:t>
            </a:r>
            <a:r>
              <a:rPr lang="en-US" altLang="zh-CN" sz="2200" u="sng" dirty="0" smtClean="0">
                <a:solidFill>
                  <a:srgbClr val="00B050"/>
                </a:solidFill>
                <a:latin typeface="Comic Sans MS"/>
              </a:rPr>
              <a:t>), O(n1-3/(k+1)log1/2n)} </a:t>
            </a:r>
          </a:p>
          <a:p>
            <a:pPr marL="457200" lvl="1" indent="0">
              <a:buNone/>
            </a:pPr>
            <a:r>
              <a:rPr lang="en-US" altLang="zh-CN" sz="2200" dirty="0" smtClean="0">
                <a:latin typeface="Comic Sans MS"/>
              </a:rPr>
              <a:t>    approximation on k-colorable graph.</a:t>
            </a:r>
          </a:p>
        </p:txBody>
      </p:sp>
      <p:sp>
        <p:nvSpPr>
          <p:cNvPr id="7" name="标题 1"/>
          <p:cNvSpPr txBox="1">
            <a:spLocks/>
          </p:cNvSpPr>
          <p:nvPr/>
        </p:nvSpPr>
        <p:spPr bwMode="auto">
          <a:xfrm>
            <a:off x="609600" y="3810000"/>
            <a:ext cx="8229600" cy="80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altLang="zh-CN" sz="2800" b="0" u="sng" smtClean="0">
                <a:latin typeface="Comic Sans MS"/>
              </a:rPr>
              <a:t>Approximation Bound</a:t>
            </a:r>
            <a:endParaRPr lang="en-US" sz="2800" b="0" u="sng" dirty="0" smtClean="0">
              <a:latin typeface="Comic Sans MS" pitchFamily="66" charset="0"/>
            </a:endParaRPr>
          </a:p>
        </p:txBody>
      </p:sp>
      <p:sp>
        <p:nvSpPr>
          <p:cNvPr id="8" name="文本占位符 2"/>
          <p:cNvSpPr txBox="1">
            <a:spLocks/>
          </p:cNvSpPr>
          <p:nvPr/>
        </p:nvSpPr>
        <p:spPr bwMode="auto">
          <a:xfrm>
            <a:off x="-228600" y="4591050"/>
            <a:ext cx="9525000" cy="226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buFont typeface="Arial" pitchFamily="34" charset="0"/>
              <a:buChar char="•"/>
            </a:pPr>
            <a:r>
              <a:rPr lang="en-US" altLang="zh-CN" sz="2200" b="0" dirty="0" smtClean="0">
                <a:latin typeface="Comic Sans MS"/>
              </a:rPr>
              <a:t>Non-constant guarantee </a:t>
            </a:r>
            <a:r>
              <a:rPr lang="en-US" altLang="zh-CN" sz="2200" b="0" dirty="0" smtClean="0">
                <a:solidFill>
                  <a:srgbClr val="FF0000"/>
                </a:solidFill>
                <a:latin typeface="Comic Sans MS"/>
              </a:rPr>
              <a:t>[10</a:t>
            </a:r>
            <a:r>
              <a:rPr lang="en-US" altLang="zh-CN" sz="2200" b="0" dirty="0" smtClean="0">
                <a:solidFill>
                  <a:srgbClr val="FF0000"/>
                </a:solidFill>
                <a:latin typeface="Comic Sans MS"/>
              </a:rPr>
              <a:t>], [11]</a:t>
            </a:r>
            <a:r>
              <a:rPr lang="en-US" altLang="zh-CN" sz="2200" b="0" dirty="0" smtClean="0">
                <a:latin typeface="Comic Sans MS"/>
              </a:rPr>
              <a:t>:</a:t>
            </a:r>
            <a:endParaRPr lang="en-US" altLang="zh-CN" sz="2200" b="0" dirty="0" smtClean="0">
              <a:latin typeface="Comic Sans MS"/>
            </a:endParaRPr>
          </a:p>
          <a:p>
            <a:pPr lvl="2">
              <a:buFont typeface="Arial" pitchFamily="34" charset="0"/>
              <a:buChar char="•"/>
            </a:pPr>
            <a:r>
              <a:rPr lang="en-US" altLang="zh-CN" sz="2000" b="0" dirty="0" smtClean="0">
                <a:latin typeface="Comic Sans MS"/>
              </a:rPr>
              <a:t>For any e&gt;0, it is hard to obtain </a:t>
            </a:r>
            <a:r>
              <a:rPr lang="el-GR" altLang="zh-CN" sz="2000" b="0" dirty="0" smtClean="0">
                <a:latin typeface="Comic Sans MS"/>
              </a:rPr>
              <a:t>Ω</a:t>
            </a:r>
            <a:r>
              <a:rPr lang="en-US" altLang="zh-CN" sz="2000" b="0" dirty="0" smtClean="0">
                <a:latin typeface="Comic Sans MS"/>
              </a:rPr>
              <a:t>(n</a:t>
            </a:r>
            <a:r>
              <a:rPr lang="en-US" altLang="zh-CN" sz="2000" b="0" baseline="30000" dirty="0" smtClean="0">
                <a:latin typeface="Comic Sans MS"/>
              </a:rPr>
              <a:t>-e</a:t>
            </a:r>
            <a:r>
              <a:rPr lang="en-US" altLang="zh-CN" sz="2000" b="0" dirty="0" smtClean="0">
                <a:latin typeface="Comic Sans MS"/>
              </a:rPr>
              <a:t>) factor approximation unless NP in ZPP(zero-error probabilistic polynomial time).</a:t>
            </a:r>
            <a:endParaRPr lang="en-US" altLang="zh-CN" sz="2200" b="0" dirty="0" smtClean="0">
              <a:latin typeface="Comic Sans MS"/>
            </a:endParaRPr>
          </a:p>
          <a:p>
            <a:pPr lvl="1">
              <a:buFont typeface="Arial" pitchFamily="34" charset="0"/>
              <a:buChar char="•"/>
            </a:pPr>
            <a:r>
              <a:rPr lang="en-US" altLang="zh-CN" sz="2200" b="0" dirty="0" smtClean="0">
                <a:latin typeface="Comic Sans MS"/>
              </a:rPr>
              <a:t>Other approximation:</a:t>
            </a:r>
          </a:p>
          <a:p>
            <a:pPr lvl="2">
              <a:buFont typeface="Arial" pitchFamily="34" charset="0"/>
              <a:buChar char="•"/>
            </a:pPr>
            <a:r>
              <a:rPr lang="en-US" altLang="zh-CN" sz="1800" b="0" dirty="0" smtClean="0">
                <a:latin typeface="Comic Sans MS"/>
              </a:rPr>
              <a:t>3-color: O(n</a:t>
            </a:r>
            <a:r>
              <a:rPr lang="en-US" altLang="zh-CN" sz="1800" b="0" baseline="30000" dirty="0" smtClean="0">
                <a:latin typeface="Comic Sans MS"/>
              </a:rPr>
              <a:t>1/2</a:t>
            </a:r>
            <a:r>
              <a:rPr lang="en-US" altLang="zh-CN" sz="1800" b="0" dirty="0" smtClean="0">
                <a:latin typeface="Comic Sans MS"/>
              </a:rPr>
              <a:t>) </a:t>
            </a:r>
            <a:r>
              <a:rPr lang="en-US" altLang="zh-CN" sz="1800" b="0" dirty="0" smtClean="0">
                <a:solidFill>
                  <a:srgbClr val="FF0000"/>
                </a:solidFill>
                <a:latin typeface="Comic Sans MS"/>
              </a:rPr>
              <a:t>[7]</a:t>
            </a:r>
            <a:r>
              <a:rPr lang="en-US" altLang="zh-CN" sz="1800" b="0" dirty="0" smtClean="0">
                <a:latin typeface="Comic Sans MS"/>
              </a:rPr>
              <a:t>,  ~O(n</a:t>
            </a:r>
            <a:r>
              <a:rPr lang="en-US" altLang="zh-CN" sz="1800" b="0" baseline="30000" dirty="0" smtClean="0">
                <a:latin typeface="Comic Sans MS"/>
              </a:rPr>
              <a:t>0.25</a:t>
            </a:r>
            <a:r>
              <a:rPr lang="en-US" altLang="zh-CN" sz="1800" b="0" dirty="0" smtClean="0">
                <a:latin typeface="Comic Sans MS"/>
              </a:rPr>
              <a:t>) </a:t>
            </a:r>
            <a:r>
              <a:rPr lang="en-US" altLang="zh-CN" sz="1800" b="0" dirty="0" smtClean="0">
                <a:solidFill>
                  <a:srgbClr val="FF0000"/>
                </a:solidFill>
                <a:latin typeface="Comic Sans MS"/>
              </a:rPr>
              <a:t>[8]</a:t>
            </a:r>
            <a:r>
              <a:rPr lang="en-US" altLang="zh-CN" sz="1800" b="0" dirty="0" smtClean="0">
                <a:latin typeface="Comic Sans MS"/>
              </a:rPr>
              <a:t>, O(n</a:t>
            </a:r>
            <a:r>
              <a:rPr lang="en-US" altLang="zh-CN" sz="1800" b="0" baseline="30000" dirty="0" smtClean="0">
                <a:latin typeface="Comic Sans MS"/>
              </a:rPr>
              <a:t>0.2072</a:t>
            </a:r>
            <a:r>
              <a:rPr lang="en-US" altLang="zh-CN" sz="1800" b="0" dirty="0" smtClean="0">
                <a:latin typeface="Comic Sans MS"/>
              </a:rPr>
              <a:t>) </a:t>
            </a:r>
            <a:r>
              <a:rPr lang="en-US" altLang="zh-CN" sz="1800" b="0" dirty="0" smtClean="0">
                <a:solidFill>
                  <a:srgbClr val="FF0000"/>
                </a:solidFill>
                <a:latin typeface="Comic Sans MS"/>
              </a:rPr>
              <a:t>[9]</a:t>
            </a:r>
            <a:endParaRPr lang="en-US" altLang="zh-CN" sz="1800" b="0" dirty="0">
              <a:solidFill>
                <a:srgbClr val="FF0000"/>
              </a:solidFill>
              <a:latin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8192873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969963"/>
          </a:xfrm>
        </p:spPr>
        <p:txBody>
          <a:bodyPr/>
          <a:lstStyle/>
          <a:p>
            <a:r>
              <a:rPr lang="en-US" u="sng" dirty="0" smtClean="0">
                <a:latin typeface="Comic Sans MS" pitchFamily="66" charset="0"/>
              </a:rPr>
              <a:t>References</a:t>
            </a:r>
          </a:p>
        </p:txBody>
      </p:sp>
      <p:sp>
        <p:nvSpPr>
          <p:cNvPr id="6" name="文本占位符 2"/>
          <p:cNvSpPr>
            <a:spLocks noGrp="1"/>
          </p:cNvSpPr>
          <p:nvPr>
            <p:ph type="body" sz="half" idx="1"/>
          </p:nvPr>
        </p:nvSpPr>
        <p:spPr>
          <a:xfrm>
            <a:off x="381000" y="933450"/>
            <a:ext cx="8677276" cy="5695950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 smtClean="0">
                <a:latin typeface="+mn-ea"/>
              </a:rPr>
              <a:t>[1] M.R</a:t>
            </a:r>
            <a:r>
              <a:rPr lang="en-US" sz="2400" dirty="0">
                <a:latin typeface="+mn-ea"/>
              </a:rPr>
              <a:t>. </a:t>
            </a:r>
            <a:r>
              <a:rPr lang="en-US" sz="2400" dirty="0" err="1">
                <a:latin typeface="+mn-ea"/>
              </a:rPr>
              <a:t>Garey</a:t>
            </a:r>
            <a:r>
              <a:rPr lang="en-US" sz="2400" dirty="0">
                <a:latin typeface="+mn-ea"/>
              </a:rPr>
              <a:t> and D.S. Johnson, </a:t>
            </a:r>
            <a:r>
              <a:rPr lang="en-US" sz="2400" u="sng" dirty="0">
                <a:solidFill>
                  <a:schemeClr val="accent1">
                    <a:lumMod val="50000"/>
                  </a:schemeClr>
                </a:solidFill>
              </a:rPr>
              <a:t>Computer and Intractability: </a:t>
            </a:r>
            <a:r>
              <a:rPr lang="en-US" sz="2400" u="sng" dirty="0" smtClean="0">
                <a:solidFill>
                  <a:schemeClr val="accent1">
                    <a:lumMod val="50000"/>
                  </a:schemeClr>
                </a:solidFill>
              </a:rPr>
              <a:t>A Guide </a:t>
            </a:r>
            <a:r>
              <a:rPr lang="en-US" sz="2400" u="sng" dirty="0">
                <a:solidFill>
                  <a:schemeClr val="accent1">
                    <a:lumMod val="50000"/>
                  </a:schemeClr>
                </a:solidFill>
              </a:rPr>
              <a:t>to the Theory of </a:t>
            </a:r>
            <a:r>
              <a:rPr lang="en-US" sz="2400" u="sng" dirty="0" err="1">
                <a:solidFill>
                  <a:schemeClr val="accent1">
                    <a:lumMod val="50000"/>
                  </a:schemeClr>
                </a:solidFill>
              </a:rPr>
              <a:t>Npcompleteness</a:t>
            </a:r>
            <a:r>
              <a:rPr lang="en-US" sz="2400" dirty="0"/>
              <a:t> </a:t>
            </a:r>
            <a:r>
              <a:rPr lang="en-US" sz="2400" dirty="0" smtClean="0">
                <a:latin typeface="+mn-ea"/>
              </a:rPr>
              <a:t>, W.H</a:t>
            </a:r>
            <a:r>
              <a:rPr lang="en-US" sz="2400" dirty="0">
                <a:latin typeface="+mn-ea"/>
              </a:rPr>
              <a:t>. Freeman, San Fransisco, </a:t>
            </a:r>
            <a:r>
              <a:rPr lang="en-US" sz="2400" dirty="0" smtClean="0">
                <a:latin typeface="+mn-ea"/>
              </a:rPr>
              <a:t>1979.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altLang="zh-CN" sz="2400" dirty="0" smtClean="0">
                <a:latin typeface="+mn-ea"/>
              </a:rPr>
              <a:t>[2] </a:t>
            </a:r>
            <a:r>
              <a:rPr lang="en-US" sz="2400" dirty="0"/>
              <a:t>R.M. Karp, </a:t>
            </a:r>
            <a:r>
              <a:rPr lang="en-US" sz="2400" u="sng" dirty="0">
                <a:solidFill>
                  <a:schemeClr val="accent1">
                    <a:lumMod val="50000"/>
                  </a:schemeClr>
                </a:solidFill>
              </a:rPr>
              <a:t>Reducibility among combinatorial problems</a:t>
            </a:r>
            <a:r>
              <a:rPr lang="en-US" sz="2400" dirty="0"/>
              <a:t>, </a:t>
            </a:r>
            <a:r>
              <a:rPr lang="en-US" sz="2400" dirty="0" smtClean="0"/>
              <a:t>Plenum </a:t>
            </a:r>
            <a:r>
              <a:rPr lang="en-US" sz="2400" dirty="0"/>
              <a:t>Press, New York, </a:t>
            </a:r>
            <a:r>
              <a:rPr lang="en-US" sz="2400" dirty="0" smtClean="0"/>
              <a:t>1972.</a:t>
            </a:r>
          </a:p>
          <a:p>
            <a:pPr marL="0" indent="0">
              <a:buNone/>
            </a:pPr>
            <a:r>
              <a:rPr lang="en-US" altLang="zh-CN" sz="2400" dirty="0" smtClean="0">
                <a:latin typeface="+mn-ea"/>
              </a:rPr>
              <a:t>[3</a:t>
            </a:r>
            <a:r>
              <a:rPr lang="en-US" altLang="zh-CN" sz="2400" dirty="0"/>
              <a:t>] </a:t>
            </a:r>
            <a:r>
              <a:rPr lang="en-US" sz="2400" dirty="0" smtClean="0"/>
              <a:t>D. West, </a:t>
            </a:r>
            <a:r>
              <a:rPr lang="en-US" sz="2400" u="sng" dirty="0">
                <a:solidFill>
                  <a:schemeClr val="accent1">
                    <a:lumMod val="50000"/>
                  </a:schemeClr>
                </a:solidFill>
              </a:rPr>
              <a:t>Introduction to Graph Theory, 2nd edition</a:t>
            </a:r>
            <a:r>
              <a:rPr lang="en-US" sz="2400" dirty="0"/>
              <a:t>, Prentice-Hall, </a:t>
            </a:r>
            <a:r>
              <a:rPr lang="en-US" sz="2400" dirty="0" smtClean="0"/>
              <a:t>2001</a:t>
            </a:r>
          </a:p>
          <a:p>
            <a:pPr marL="0" indent="0">
              <a:buNone/>
            </a:pPr>
            <a:r>
              <a:rPr lang="en-US" altLang="zh-CN" sz="2400" dirty="0" smtClean="0"/>
              <a:t>[4] </a:t>
            </a:r>
            <a:r>
              <a:rPr lang="en-US" sz="2400" dirty="0"/>
              <a:t>B. </a:t>
            </a:r>
            <a:r>
              <a:rPr lang="en-US" sz="2400" dirty="0" err="1"/>
              <a:t>Grfinbaum</a:t>
            </a:r>
            <a:r>
              <a:rPr lang="en-US" sz="2400" dirty="0"/>
              <a:t>, </a:t>
            </a:r>
            <a:r>
              <a:rPr lang="en-US" sz="2400" u="sng" dirty="0" err="1" smtClean="0">
                <a:solidFill>
                  <a:schemeClr val="accent1">
                    <a:lumMod val="50000"/>
                  </a:schemeClr>
                </a:solidFill>
              </a:rPr>
              <a:t>Grotzsch's</a:t>
            </a:r>
            <a:r>
              <a:rPr lang="en-US" sz="2400" u="sng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u="sng" dirty="0">
                <a:solidFill>
                  <a:schemeClr val="accent1">
                    <a:lumMod val="50000"/>
                  </a:schemeClr>
                </a:solidFill>
              </a:rPr>
              <a:t>theorem on 3-colorings</a:t>
            </a:r>
            <a:r>
              <a:rPr lang="en-US" sz="2400" dirty="0"/>
              <a:t>, Michigan Math. J. </a:t>
            </a:r>
            <a:r>
              <a:rPr lang="en-US" sz="2400" dirty="0" smtClean="0"/>
              <a:t>10, 1963.</a:t>
            </a:r>
          </a:p>
          <a:p>
            <a:pPr marL="0" indent="0">
              <a:buNone/>
            </a:pPr>
            <a:r>
              <a:rPr lang="en-US" altLang="zh-CN" sz="2400" dirty="0" smtClean="0"/>
              <a:t>[5] F. </a:t>
            </a:r>
            <a:r>
              <a:rPr lang="en-US" sz="2400" dirty="0" err="1" smtClean="0"/>
              <a:t>Maffray</a:t>
            </a:r>
            <a:r>
              <a:rPr lang="en-US" sz="2400" dirty="0" smtClean="0"/>
              <a:t> </a:t>
            </a:r>
            <a:r>
              <a:rPr lang="en-US" sz="2400" dirty="0"/>
              <a:t>and </a:t>
            </a:r>
            <a:r>
              <a:rPr lang="en-US" sz="2400" dirty="0" smtClean="0"/>
              <a:t>M. </a:t>
            </a:r>
            <a:r>
              <a:rPr lang="en-US" sz="2400" dirty="0" err="1" smtClean="0"/>
              <a:t>Preissmann</a:t>
            </a:r>
            <a:r>
              <a:rPr lang="en-US" sz="2400" dirty="0" smtClean="0"/>
              <a:t>, </a:t>
            </a:r>
            <a:r>
              <a:rPr lang="en-US" sz="2400" u="sng" dirty="0" smtClean="0">
                <a:solidFill>
                  <a:schemeClr val="accent1">
                    <a:lumMod val="50000"/>
                  </a:schemeClr>
                </a:solidFill>
              </a:rPr>
              <a:t>On </a:t>
            </a:r>
            <a:r>
              <a:rPr lang="en-US" sz="2400" u="sng" dirty="0">
                <a:solidFill>
                  <a:schemeClr val="accent1">
                    <a:lumMod val="50000"/>
                  </a:schemeClr>
                </a:solidFill>
              </a:rPr>
              <a:t>the NP-completeness of the k-</a:t>
            </a:r>
            <a:r>
              <a:rPr lang="en-US" sz="2400" u="sng" dirty="0" err="1">
                <a:solidFill>
                  <a:schemeClr val="accent1">
                    <a:lumMod val="50000"/>
                  </a:schemeClr>
                </a:solidFill>
              </a:rPr>
              <a:t>colorability</a:t>
            </a:r>
            <a:r>
              <a:rPr lang="en-US" sz="2400" u="sng" dirty="0">
                <a:solidFill>
                  <a:schemeClr val="accent1">
                    <a:lumMod val="50000"/>
                  </a:schemeClr>
                </a:solidFill>
              </a:rPr>
              <a:t> problem for triangle-free graphs</a:t>
            </a:r>
            <a:r>
              <a:rPr lang="en-US" sz="2400" dirty="0"/>
              <a:t>. </a:t>
            </a:r>
            <a:r>
              <a:rPr lang="en-US" sz="2400" i="1" dirty="0"/>
              <a:t>Discrete Math.</a:t>
            </a:r>
            <a:r>
              <a:rPr lang="en-US" sz="2400" dirty="0"/>
              <a:t> 162, </a:t>
            </a:r>
            <a:r>
              <a:rPr lang="en-US" sz="2400" dirty="0" smtClean="0"/>
              <a:t>1996 </a:t>
            </a:r>
          </a:p>
          <a:p>
            <a:pPr marL="0" indent="0">
              <a:buNone/>
            </a:pPr>
            <a:r>
              <a:rPr lang="en-US" altLang="zh-CN" sz="2400" dirty="0" smtClean="0"/>
              <a:t>[6] </a:t>
            </a:r>
            <a:r>
              <a:rPr lang="en-US" sz="2400" dirty="0"/>
              <a:t>A. </a:t>
            </a:r>
            <a:r>
              <a:rPr lang="en-US" sz="2400" dirty="0" err="1"/>
              <a:t>Wigderson</a:t>
            </a:r>
            <a:r>
              <a:rPr lang="en-US" sz="2400" dirty="0"/>
              <a:t>. </a:t>
            </a:r>
            <a:r>
              <a:rPr lang="en-US" sz="2400" u="sng" dirty="0">
                <a:solidFill>
                  <a:schemeClr val="accent1">
                    <a:lumMod val="50000"/>
                  </a:schemeClr>
                </a:solidFill>
              </a:rPr>
              <a:t>Improving the performance guarantee for approximate graph coloring</a:t>
            </a:r>
            <a:r>
              <a:rPr lang="en-US" sz="2400" dirty="0"/>
              <a:t>. J. ACM, 30(4):729–735, 1983.</a:t>
            </a:r>
            <a:endParaRPr lang="en-US" altLang="zh-CN" sz="2400" dirty="0"/>
          </a:p>
        </p:txBody>
      </p:sp>
    </p:spTree>
    <p:extLst>
      <p:ext uri="{BB962C8B-B14F-4D97-AF65-F5344CB8AC3E}">
        <p14:creationId xmlns:p14="http://schemas.microsoft.com/office/powerpoint/2010/main" val="3317111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占位符 2"/>
          <p:cNvSpPr>
            <a:spLocks noGrp="1"/>
          </p:cNvSpPr>
          <p:nvPr>
            <p:ph type="body" sz="half" idx="1"/>
          </p:nvPr>
        </p:nvSpPr>
        <p:spPr>
          <a:xfrm>
            <a:off x="381000" y="228600"/>
            <a:ext cx="8677276" cy="6400800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 smtClean="0">
                <a:latin typeface="+mn-ea"/>
              </a:rPr>
              <a:t>[8</a:t>
            </a:r>
            <a:r>
              <a:rPr lang="en-US" sz="2400" dirty="0">
                <a:latin typeface="+mn-ea"/>
              </a:rPr>
              <a:t>] D. R. </a:t>
            </a:r>
            <a:r>
              <a:rPr lang="en-US" sz="2400" dirty="0" err="1">
                <a:latin typeface="+mn-ea"/>
              </a:rPr>
              <a:t>Karger</a:t>
            </a:r>
            <a:r>
              <a:rPr lang="en-US" sz="2400" dirty="0">
                <a:latin typeface="+mn-ea"/>
              </a:rPr>
              <a:t>, R. </a:t>
            </a:r>
            <a:r>
              <a:rPr lang="en-US" sz="2400" dirty="0" err="1">
                <a:latin typeface="+mn-ea"/>
              </a:rPr>
              <a:t>Motwani</a:t>
            </a:r>
            <a:r>
              <a:rPr lang="en-US" sz="2400" dirty="0">
                <a:latin typeface="+mn-ea"/>
              </a:rPr>
              <a:t>, and M. Sudan. </a:t>
            </a:r>
            <a:r>
              <a:rPr lang="en-US" sz="2400" u="sng" dirty="0">
                <a:solidFill>
                  <a:schemeClr val="accent1">
                    <a:lumMod val="50000"/>
                  </a:schemeClr>
                </a:solidFill>
                <a:latin typeface="+mn-ea"/>
              </a:rPr>
              <a:t>Approximate graph coloring by </a:t>
            </a:r>
            <a:r>
              <a:rPr lang="en-US" sz="2400" u="sng" dirty="0" err="1">
                <a:solidFill>
                  <a:schemeClr val="accent1">
                    <a:lumMod val="50000"/>
                  </a:schemeClr>
                </a:solidFill>
                <a:latin typeface="+mn-ea"/>
              </a:rPr>
              <a:t>semidefinite</a:t>
            </a:r>
            <a:r>
              <a:rPr lang="en-US" sz="2400" u="sng" dirty="0">
                <a:solidFill>
                  <a:schemeClr val="accent1">
                    <a:lumMod val="50000"/>
                  </a:schemeClr>
                </a:solidFill>
                <a:latin typeface="+mn-ea"/>
              </a:rPr>
              <a:t> programming</a:t>
            </a:r>
            <a:r>
              <a:rPr lang="en-US" sz="2400" dirty="0">
                <a:latin typeface="+mn-ea"/>
              </a:rPr>
              <a:t>. In IEEE Symposium </a:t>
            </a:r>
            <a:r>
              <a:rPr lang="en-US" sz="2400" dirty="0" smtClean="0">
                <a:latin typeface="+mn-ea"/>
              </a:rPr>
              <a:t>on Foundations </a:t>
            </a:r>
            <a:r>
              <a:rPr lang="en-US" sz="2400" dirty="0">
                <a:latin typeface="+mn-ea"/>
              </a:rPr>
              <a:t>of Computer </a:t>
            </a:r>
            <a:r>
              <a:rPr lang="en-US" sz="2400" dirty="0" smtClean="0">
                <a:latin typeface="+mn-ea"/>
              </a:rPr>
              <a:t>Science, </a:t>
            </a:r>
            <a:r>
              <a:rPr lang="en-US" sz="2400" dirty="0">
                <a:latin typeface="+mn-ea"/>
              </a:rPr>
              <a:t>1994</a:t>
            </a:r>
            <a:r>
              <a:rPr lang="en-US" sz="2400" dirty="0" smtClean="0">
                <a:latin typeface="+mn-ea"/>
              </a:rPr>
              <a:t>.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zh-CN" sz="2400" dirty="0">
                <a:latin typeface="+mn-ea"/>
              </a:rPr>
              <a:t>[9] E. </a:t>
            </a:r>
            <a:r>
              <a:rPr lang="en-US" altLang="zh-CN" sz="2400" dirty="0" err="1">
                <a:latin typeface="+mn-ea"/>
              </a:rPr>
              <a:t>Chlamtac</a:t>
            </a:r>
            <a:r>
              <a:rPr lang="en-US" altLang="zh-CN" sz="2400" dirty="0">
                <a:latin typeface="+mn-ea"/>
              </a:rPr>
              <a:t>. </a:t>
            </a:r>
            <a:r>
              <a:rPr lang="en-US" altLang="zh-CN" sz="2400" u="sng" dirty="0">
                <a:solidFill>
                  <a:schemeClr val="accent1">
                    <a:lumMod val="50000"/>
                  </a:schemeClr>
                </a:solidFill>
                <a:latin typeface="+mn-ea"/>
              </a:rPr>
              <a:t>Approximation algorithms using hierarchies of </a:t>
            </a:r>
            <a:r>
              <a:rPr lang="en-US" altLang="zh-CN" sz="2400" u="sng" dirty="0" err="1">
                <a:solidFill>
                  <a:schemeClr val="accent1">
                    <a:lumMod val="50000"/>
                  </a:schemeClr>
                </a:solidFill>
                <a:latin typeface="+mn-ea"/>
              </a:rPr>
              <a:t>semidefinite</a:t>
            </a:r>
            <a:r>
              <a:rPr lang="en-US" altLang="zh-CN" sz="2400" u="sng" dirty="0">
                <a:solidFill>
                  <a:schemeClr val="accent1">
                    <a:lumMod val="50000"/>
                  </a:schemeClr>
                </a:solidFill>
                <a:latin typeface="+mn-ea"/>
              </a:rPr>
              <a:t> programming relaxations</a:t>
            </a:r>
            <a:r>
              <a:rPr lang="en-US" altLang="zh-CN" sz="2400" dirty="0">
                <a:latin typeface="+mn-ea"/>
              </a:rPr>
              <a:t>. </a:t>
            </a:r>
            <a:r>
              <a:rPr lang="en-US" altLang="zh-CN" sz="2400" dirty="0" smtClean="0">
                <a:latin typeface="+mn-ea"/>
              </a:rPr>
              <a:t>FOCS: Proceedings of </a:t>
            </a:r>
            <a:r>
              <a:rPr lang="en-US" altLang="zh-CN" sz="2400" dirty="0">
                <a:latin typeface="+mn-ea"/>
              </a:rPr>
              <a:t>the 48th Annual IEEE Symposium on Foundations of Computer </a:t>
            </a:r>
            <a:r>
              <a:rPr lang="en-US" altLang="zh-CN" sz="2400" dirty="0" smtClean="0">
                <a:latin typeface="+mn-ea"/>
              </a:rPr>
              <a:t>Science, 2007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zh-CN" sz="2400" dirty="0" smtClean="0">
                <a:latin typeface="+mn-ea"/>
              </a:rPr>
              <a:t>[10] U. </a:t>
            </a:r>
            <a:r>
              <a:rPr lang="en-US" altLang="zh-CN" sz="2400" dirty="0" err="1" smtClean="0">
                <a:latin typeface="+mn-ea"/>
              </a:rPr>
              <a:t>Feige</a:t>
            </a:r>
            <a:r>
              <a:rPr lang="en-US" altLang="zh-CN" sz="2400" dirty="0" smtClean="0">
                <a:latin typeface="+mn-ea"/>
              </a:rPr>
              <a:t> and J. </a:t>
            </a:r>
            <a:r>
              <a:rPr lang="en-US" altLang="zh-CN" sz="2400" dirty="0" err="1" smtClean="0">
                <a:latin typeface="+mn-ea"/>
              </a:rPr>
              <a:t>Kilian</a:t>
            </a:r>
            <a:r>
              <a:rPr lang="en-US" altLang="zh-CN" sz="2400" dirty="0" smtClean="0">
                <a:latin typeface="+mn-ea"/>
              </a:rPr>
              <a:t>. </a:t>
            </a:r>
            <a:r>
              <a:rPr lang="en-US" altLang="zh-CN" sz="2400" u="sng" dirty="0" smtClean="0">
                <a:solidFill>
                  <a:schemeClr val="accent1">
                    <a:lumMod val="50000"/>
                  </a:schemeClr>
                </a:solidFill>
                <a:latin typeface="+mn-ea"/>
              </a:rPr>
              <a:t>Zero Knowledge and chromatic number.</a:t>
            </a:r>
            <a:r>
              <a:rPr lang="en-US" altLang="zh-CN" sz="2400" dirty="0" smtClean="0">
                <a:latin typeface="+mn-ea"/>
              </a:rPr>
              <a:t> In Proceedings of the 11</a:t>
            </a:r>
            <a:r>
              <a:rPr lang="en-US" altLang="zh-CN" sz="2400" baseline="30000" dirty="0" smtClean="0">
                <a:latin typeface="+mn-ea"/>
              </a:rPr>
              <a:t>th</a:t>
            </a:r>
            <a:r>
              <a:rPr lang="en-US" altLang="zh-CN" sz="2400" dirty="0" smtClean="0">
                <a:latin typeface="+mn-ea"/>
              </a:rPr>
              <a:t> Annual Conference on Structure in Complexity Theory, </a:t>
            </a:r>
            <a:r>
              <a:rPr lang="en-US" altLang="zh-CN" sz="2400" dirty="0" smtClean="0">
                <a:latin typeface="+mn-ea"/>
              </a:rPr>
              <a:t>1996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zh-CN" sz="2400" dirty="0" smtClean="0">
                <a:latin typeface="+mn-ea"/>
              </a:rPr>
              <a:t>[11] U. </a:t>
            </a:r>
            <a:r>
              <a:rPr lang="en-US" altLang="zh-CN" sz="2400" dirty="0" err="1" smtClean="0">
                <a:latin typeface="+mn-ea"/>
              </a:rPr>
              <a:t>Feige</a:t>
            </a:r>
            <a:r>
              <a:rPr lang="en-US" altLang="zh-CN" sz="2400" dirty="0" smtClean="0">
                <a:latin typeface="+mn-ea"/>
              </a:rPr>
              <a:t>, S. </a:t>
            </a:r>
            <a:r>
              <a:rPr lang="en-US" altLang="zh-CN" sz="2400" dirty="0" err="1" smtClean="0">
                <a:latin typeface="+mn-ea"/>
              </a:rPr>
              <a:t>Goldwasser</a:t>
            </a:r>
            <a:r>
              <a:rPr lang="en-US" altLang="zh-CN" sz="2400" dirty="0" smtClean="0">
                <a:latin typeface="+mn-ea"/>
              </a:rPr>
              <a:t>, L. </a:t>
            </a:r>
            <a:r>
              <a:rPr lang="en-US" altLang="zh-CN" sz="2400" dirty="0" err="1" smtClean="0">
                <a:latin typeface="+mn-ea"/>
              </a:rPr>
              <a:t>Lovasz</a:t>
            </a:r>
            <a:r>
              <a:rPr lang="en-US" altLang="zh-CN" sz="2400" dirty="0" smtClean="0">
                <a:latin typeface="+mn-ea"/>
              </a:rPr>
              <a:t>, et.al. </a:t>
            </a:r>
            <a:r>
              <a:rPr lang="en-US" altLang="zh-CN" sz="2400" u="sng" dirty="0" smtClean="0">
                <a:solidFill>
                  <a:schemeClr val="accent1">
                    <a:lumMod val="50000"/>
                  </a:schemeClr>
                </a:solidFill>
                <a:latin typeface="+mn-ea"/>
              </a:rPr>
              <a:t>Interactive proofs and the hardness of approximating cliques.</a:t>
            </a:r>
            <a:r>
              <a:rPr lang="en-US" altLang="zh-CN" sz="2400" dirty="0" smtClean="0">
                <a:latin typeface="+mn-ea"/>
              </a:rPr>
              <a:t> </a:t>
            </a:r>
            <a:r>
              <a:rPr lang="en-US" altLang="zh-CN" sz="2400" dirty="0" err="1" smtClean="0">
                <a:latin typeface="+mn-ea"/>
              </a:rPr>
              <a:t>Em</a:t>
            </a:r>
            <a:r>
              <a:rPr lang="en-US" altLang="zh-CN" sz="2400" dirty="0" smtClean="0">
                <a:latin typeface="+mn-ea"/>
              </a:rPr>
              <a:t> Journal of the ACM, 1996</a:t>
            </a:r>
            <a:endParaRPr lang="en-US" altLang="zh-CN" sz="2400" dirty="0"/>
          </a:p>
        </p:txBody>
      </p:sp>
    </p:spTree>
    <p:extLst>
      <p:ext uri="{BB962C8B-B14F-4D97-AF65-F5344CB8AC3E}">
        <p14:creationId xmlns:p14="http://schemas.microsoft.com/office/powerpoint/2010/main" val="35642254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800" y="1447800"/>
            <a:ext cx="3733800" cy="3733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矩形 7"/>
          <p:cNvSpPr/>
          <p:nvPr/>
        </p:nvSpPr>
        <p:spPr>
          <a:xfrm>
            <a:off x="457200" y="410468"/>
            <a:ext cx="81534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dirty="0" smtClean="0"/>
              <a:t>Thanks!</a:t>
            </a:r>
            <a:endParaRPr lang="en-US" sz="4400" dirty="0"/>
          </a:p>
        </p:txBody>
      </p:sp>
      <p:sp>
        <p:nvSpPr>
          <p:cNvPr id="3" name="TextBox 2"/>
          <p:cNvSpPr txBox="1"/>
          <p:nvPr/>
        </p:nvSpPr>
        <p:spPr>
          <a:xfrm>
            <a:off x="1143000" y="5715000"/>
            <a:ext cx="685155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Questions and Comments?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549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08038"/>
          </a:xfrm>
        </p:spPr>
        <p:txBody>
          <a:bodyPr/>
          <a:lstStyle/>
          <a:p>
            <a:r>
              <a:rPr lang="en-US" u="sng" dirty="0" smtClean="0">
                <a:latin typeface="Comic Sans MS" pitchFamily="66" charset="0"/>
              </a:rPr>
              <a:t>Framework</a:t>
            </a:r>
          </a:p>
        </p:txBody>
      </p:sp>
      <p:sp>
        <p:nvSpPr>
          <p:cNvPr id="7" name="文本占位符 2"/>
          <p:cNvSpPr>
            <a:spLocks noGrp="1"/>
          </p:cNvSpPr>
          <p:nvPr>
            <p:ph type="body" sz="half" idx="1"/>
          </p:nvPr>
        </p:nvSpPr>
        <p:spPr>
          <a:xfrm>
            <a:off x="-381000" y="704850"/>
            <a:ext cx="9601200" cy="6153150"/>
          </a:xfrm>
        </p:spPr>
        <p:txBody>
          <a:bodyPr/>
          <a:lstStyle/>
          <a:p>
            <a:pPr marL="457200" lvl="1" indent="0">
              <a:buNone/>
            </a:pPr>
            <a:r>
              <a:rPr lang="en-US" altLang="zh-CN" sz="2200" u="sng" dirty="0" smtClean="0">
                <a:solidFill>
                  <a:srgbClr val="00B050"/>
                </a:solidFill>
                <a:latin typeface="+mn-ea"/>
                <a:ea typeface="+mn-ea"/>
              </a:rPr>
              <a:t>In General: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2200" dirty="0">
                <a:latin typeface="Comic Sans MS"/>
              </a:rPr>
              <a:t>Graph-2-colorability is in </a:t>
            </a:r>
            <a:r>
              <a:rPr lang="en-US" altLang="zh-CN" sz="2200" dirty="0" smtClean="0">
                <a:latin typeface="Comic Sans MS"/>
              </a:rPr>
              <a:t>N</a:t>
            </a:r>
            <a:endParaRPr lang="en-US" altLang="zh-CN" sz="2200" dirty="0" smtClean="0">
              <a:solidFill>
                <a:srgbClr val="FF0000"/>
              </a:solidFill>
              <a:latin typeface="+mn-ea"/>
              <a:ea typeface="+mn-ea"/>
            </a:endParaRPr>
          </a:p>
          <a:p>
            <a:pPr lvl="1">
              <a:buFont typeface="Arial" pitchFamily="34" charset="0"/>
              <a:buChar char="•"/>
            </a:pPr>
            <a:r>
              <a:rPr lang="en-US" altLang="zh-CN" sz="2200" dirty="0">
                <a:latin typeface="Comic Sans MS"/>
              </a:rPr>
              <a:t>Graph-3-colorability is NP-complete (Reduce to k≥4</a:t>
            </a:r>
            <a:r>
              <a:rPr lang="en-US" altLang="zh-CN" sz="2200" dirty="0" smtClean="0">
                <a:latin typeface="Comic Sans MS"/>
              </a:rPr>
              <a:t>)  </a:t>
            </a:r>
            <a:r>
              <a:rPr lang="en-US" altLang="zh-CN" sz="2200" dirty="0" smtClean="0">
                <a:solidFill>
                  <a:srgbClr val="FF0000"/>
                </a:solidFill>
                <a:latin typeface="Comic Sans MS"/>
              </a:rPr>
              <a:t>[2]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2200" dirty="0">
                <a:latin typeface="Comic Sans MS"/>
              </a:rPr>
              <a:t>Graph-3-colorability with ∆≤4 is NP-complete </a:t>
            </a:r>
            <a:r>
              <a:rPr lang="en-US" altLang="zh-CN" sz="2200" dirty="0">
                <a:solidFill>
                  <a:srgbClr val="FF0000"/>
                </a:solidFill>
                <a:latin typeface="Comic Sans MS"/>
              </a:rPr>
              <a:t>[1]</a:t>
            </a:r>
            <a:endParaRPr lang="en-US" altLang="zh-CN" sz="2200" dirty="0" smtClean="0">
              <a:solidFill>
                <a:srgbClr val="FF0000"/>
              </a:solidFill>
              <a:latin typeface="Comic Sans MS"/>
            </a:endParaRPr>
          </a:p>
          <a:p>
            <a:pPr marL="457200" lvl="1" indent="0">
              <a:buNone/>
            </a:pPr>
            <a:endParaRPr lang="en-US" altLang="zh-CN" sz="2200" dirty="0">
              <a:solidFill>
                <a:srgbClr val="FF0000"/>
              </a:solidFill>
              <a:latin typeface="Comic Sans MS"/>
            </a:endParaRPr>
          </a:p>
          <a:p>
            <a:pPr marL="457200" lvl="1" indent="0">
              <a:buNone/>
            </a:pPr>
            <a:r>
              <a:rPr lang="en-US" altLang="zh-CN" sz="2200" u="sng" dirty="0" smtClean="0">
                <a:solidFill>
                  <a:srgbClr val="00B050"/>
                </a:solidFill>
                <a:latin typeface="+mn-ea"/>
                <a:ea typeface="+mn-ea"/>
              </a:rPr>
              <a:t>Introduce </a:t>
            </a:r>
            <a:r>
              <a:rPr lang="en-US" altLang="zh-CN" sz="2200" u="sng" dirty="0">
                <a:solidFill>
                  <a:srgbClr val="00B050"/>
                </a:solidFill>
                <a:latin typeface="+mn-ea"/>
                <a:ea typeface="+mn-ea"/>
              </a:rPr>
              <a:t>Planarity</a:t>
            </a:r>
            <a:r>
              <a:rPr lang="en-US" altLang="zh-CN" sz="2200" u="sng" dirty="0" smtClean="0">
                <a:solidFill>
                  <a:srgbClr val="00B050"/>
                </a:solidFill>
                <a:latin typeface="+mn-ea"/>
                <a:ea typeface="+mn-ea"/>
              </a:rPr>
              <a:t>: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2200" dirty="0" smtClean="0">
                <a:latin typeface="Comic Sans MS"/>
              </a:rPr>
              <a:t>Planar graph </a:t>
            </a:r>
            <a:r>
              <a:rPr lang="en-US" altLang="zh-CN" sz="2200" dirty="0">
                <a:latin typeface="Comic Sans MS"/>
              </a:rPr>
              <a:t>is 5-colorable (1890</a:t>
            </a:r>
            <a:r>
              <a:rPr lang="en-US" altLang="zh-CN" sz="2200" dirty="0" smtClean="0">
                <a:latin typeface="Comic Sans MS"/>
              </a:rPr>
              <a:t>), </a:t>
            </a:r>
            <a:r>
              <a:rPr lang="en-US" altLang="zh-CN" sz="2200" dirty="0">
                <a:latin typeface="Comic Sans MS"/>
              </a:rPr>
              <a:t>4-colorable (1977)</a:t>
            </a:r>
            <a:r>
              <a:rPr lang="en-US" altLang="zh-CN" sz="2200" dirty="0" smtClean="0">
                <a:latin typeface="Comic Sans MS"/>
              </a:rPr>
              <a:t> </a:t>
            </a:r>
            <a:r>
              <a:rPr lang="en-US" altLang="zh-CN" sz="2200" dirty="0">
                <a:solidFill>
                  <a:srgbClr val="FF0000"/>
                </a:solidFill>
                <a:latin typeface="Comic Sans MS"/>
              </a:rPr>
              <a:t>[3]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2200" dirty="0" smtClean="0">
                <a:latin typeface="Comic Sans MS"/>
              </a:rPr>
              <a:t>Planar and ∆-free graph </a:t>
            </a:r>
            <a:r>
              <a:rPr lang="en-US" altLang="zh-CN" sz="2200" dirty="0">
                <a:latin typeface="Comic Sans MS"/>
              </a:rPr>
              <a:t>is </a:t>
            </a:r>
            <a:r>
              <a:rPr lang="en-US" altLang="zh-CN" sz="2200" dirty="0" smtClean="0">
                <a:latin typeface="Comic Sans MS"/>
              </a:rPr>
              <a:t>3-colorable (1959) </a:t>
            </a:r>
            <a:r>
              <a:rPr lang="en-US" altLang="zh-CN" sz="2200" dirty="0" smtClean="0">
                <a:solidFill>
                  <a:srgbClr val="FF0000"/>
                </a:solidFill>
                <a:latin typeface="Comic Sans MS"/>
              </a:rPr>
              <a:t>[4]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2200" dirty="0" smtClean="0">
                <a:latin typeface="Comic Sans MS"/>
              </a:rPr>
              <a:t>Graph-3-colorability on planar graph is NP-complete </a:t>
            </a:r>
            <a:r>
              <a:rPr lang="en-US" altLang="zh-CN" sz="2200" dirty="0" smtClean="0">
                <a:solidFill>
                  <a:srgbClr val="FF0000"/>
                </a:solidFill>
                <a:latin typeface="Comic Sans MS"/>
              </a:rPr>
              <a:t>[1]</a:t>
            </a:r>
            <a:endParaRPr lang="en-US" altLang="zh-CN" sz="2200" dirty="0" smtClean="0">
              <a:latin typeface="Comic Sans MS"/>
            </a:endParaRPr>
          </a:p>
          <a:p>
            <a:pPr lvl="1">
              <a:buFont typeface="Arial" pitchFamily="34" charset="0"/>
              <a:buChar char="•"/>
            </a:pPr>
            <a:r>
              <a:rPr lang="en-US" altLang="zh-CN" sz="2200" dirty="0" smtClean="0">
                <a:latin typeface="Comic Sans MS"/>
              </a:rPr>
              <a:t>Graph-3-colorability on planar graph with </a:t>
            </a:r>
            <a:r>
              <a:rPr lang="en-US" altLang="zh-CN" sz="2200" dirty="0">
                <a:latin typeface="Comic Sans MS"/>
              </a:rPr>
              <a:t>∆≤4 is </a:t>
            </a:r>
            <a:r>
              <a:rPr lang="en-US" altLang="zh-CN" sz="2200" dirty="0" smtClean="0">
                <a:latin typeface="Comic Sans MS"/>
              </a:rPr>
              <a:t>NP-complete </a:t>
            </a:r>
            <a:r>
              <a:rPr lang="en-US" altLang="zh-CN" sz="2200" dirty="0" smtClean="0">
                <a:solidFill>
                  <a:srgbClr val="FF0000"/>
                </a:solidFill>
                <a:latin typeface="Comic Sans MS"/>
              </a:rPr>
              <a:t>[5]</a:t>
            </a:r>
            <a:r>
              <a:rPr lang="en-US" altLang="zh-CN" sz="2200" dirty="0" smtClean="0">
                <a:latin typeface="Comic Sans MS"/>
              </a:rPr>
              <a:t> </a:t>
            </a:r>
            <a:endParaRPr lang="en-US" altLang="zh-CN" sz="2200" dirty="0">
              <a:latin typeface="Comic Sans MS"/>
            </a:endParaRPr>
          </a:p>
          <a:p>
            <a:pPr marL="457200" lvl="1" indent="0">
              <a:buNone/>
            </a:pPr>
            <a:endParaRPr lang="en-US" altLang="zh-CN" sz="2200" dirty="0">
              <a:latin typeface="Comic Sans MS"/>
            </a:endParaRPr>
          </a:p>
          <a:p>
            <a:pPr marL="457200" lvl="1" indent="0">
              <a:buNone/>
            </a:pPr>
            <a:r>
              <a:rPr lang="en-US" altLang="zh-CN" sz="2200" u="sng" dirty="0">
                <a:solidFill>
                  <a:srgbClr val="00B050"/>
                </a:solidFill>
                <a:latin typeface="+mn-ea"/>
                <a:ea typeface="+mn-ea"/>
              </a:rPr>
              <a:t>Introduce ∆-free: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2200" dirty="0" smtClean="0">
                <a:latin typeface="Comic Sans MS"/>
              </a:rPr>
              <a:t>Graph-3-colorability on </a:t>
            </a:r>
            <a:r>
              <a:rPr lang="en-US" altLang="zh-CN" sz="2200" dirty="0">
                <a:latin typeface="Comic Sans MS"/>
              </a:rPr>
              <a:t>∆-</a:t>
            </a:r>
            <a:r>
              <a:rPr lang="en-US" altLang="zh-CN" sz="2200" dirty="0" smtClean="0">
                <a:latin typeface="Comic Sans MS"/>
              </a:rPr>
              <a:t>free graph with </a:t>
            </a:r>
            <a:r>
              <a:rPr lang="en-US" altLang="zh-CN" sz="2200" dirty="0">
                <a:latin typeface="Comic Sans MS"/>
              </a:rPr>
              <a:t>∆≤</a:t>
            </a:r>
            <a:r>
              <a:rPr lang="en-US" altLang="zh-CN" sz="2200" dirty="0" smtClean="0">
                <a:latin typeface="Comic Sans MS"/>
              </a:rPr>
              <a:t>4 is NP-complete </a:t>
            </a:r>
            <a:r>
              <a:rPr lang="en-US" altLang="zh-CN" sz="2200" dirty="0" smtClean="0">
                <a:solidFill>
                  <a:srgbClr val="FF0000"/>
                </a:solidFill>
                <a:latin typeface="Comic Sans MS"/>
              </a:rPr>
              <a:t>[5]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2200" dirty="0" smtClean="0">
                <a:latin typeface="Comic Sans MS"/>
              </a:rPr>
              <a:t>Graph-k-</a:t>
            </a:r>
            <a:r>
              <a:rPr lang="en-US" altLang="zh-CN" sz="2200" dirty="0" err="1" smtClean="0">
                <a:latin typeface="Comic Sans MS"/>
              </a:rPr>
              <a:t>colorability</a:t>
            </a:r>
            <a:r>
              <a:rPr lang="en-US" altLang="zh-CN" sz="2200" dirty="0" smtClean="0">
                <a:latin typeface="Comic Sans MS"/>
              </a:rPr>
              <a:t> </a:t>
            </a:r>
            <a:r>
              <a:rPr lang="en-US" altLang="zh-CN" sz="2200" dirty="0">
                <a:latin typeface="Comic Sans MS"/>
              </a:rPr>
              <a:t>on ∆-free graph with </a:t>
            </a:r>
            <a:r>
              <a:rPr lang="en-US" altLang="zh-CN" sz="2200" dirty="0" smtClean="0">
                <a:latin typeface="Comic Sans MS"/>
              </a:rPr>
              <a:t>∆ bounded by a function of k, </a:t>
            </a:r>
            <a:r>
              <a:rPr lang="en-US" altLang="zh-CN" sz="2200" dirty="0">
                <a:latin typeface="Comic Sans MS"/>
              </a:rPr>
              <a:t>is NP-complete </a:t>
            </a:r>
            <a:r>
              <a:rPr lang="en-US" altLang="zh-CN" sz="2200" dirty="0">
                <a:solidFill>
                  <a:srgbClr val="FF0000"/>
                </a:solidFill>
                <a:latin typeface="Comic Sans MS"/>
              </a:rPr>
              <a:t>[5]</a:t>
            </a:r>
            <a:endParaRPr lang="en-US" altLang="zh-CN" sz="2200" dirty="0" smtClean="0">
              <a:solidFill>
                <a:srgbClr val="FF0000"/>
              </a:solidFill>
              <a:latin typeface="Comic Sans MS"/>
            </a:endParaRPr>
          </a:p>
          <a:p>
            <a:pPr marL="457200" lvl="1" indent="0">
              <a:buNone/>
            </a:pPr>
            <a:endParaRPr lang="en-US" altLang="zh-CN" sz="2200" dirty="0" smtClean="0">
              <a:latin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297014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14:rippl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08038"/>
          </a:xfrm>
        </p:spPr>
        <p:txBody>
          <a:bodyPr/>
          <a:lstStyle/>
          <a:p>
            <a:r>
              <a:rPr lang="en-US" u="sng" dirty="0" smtClean="0">
                <a:latin typeface="Comic Sans MS" pitchFamily="66" charset="0"/>
              </a:rPr>
              <a:t>Framework</a:t>
            </a:r>
          </a:p>
        </p:txBody>
      </p:sp>
      <p:sp>
        <p:nvSpPr>
          <p:cNvPr id="6" name="文本占位符 2"/>
          <p:cNvSpPr>
            <a:spLocks noGrp="1"/>
          </p:cNvSpPr>
          <p:nvPr>
            <p:ph type="body" sz="half" idx="1"/>
          </p:nvPr>
        </p:nvSpPr>
        <p:spPr>
          <a:xfrm>
            <a:off x="-381000" y="704850"/>
            <a:ext cx="9601200" cy="6153150"/>
          </a:xfrm>
        </p:spPr>
        <p:txBody>
          <a:bodyPr/>
          <a:lstStyle/>
          <a:p>
            <a:pPr marL="457200" lvl="1" indent="0">
              <a:buNone/>
            </a:pPr>
            <a:r>
              <a:rPr lang="en-US" altLang="zh-CN" sz="2200" u="sng" dirty="0" smtClean="0">
                <a:solidFill>
                  <a:srgbClr val="00B050"/>
                </a:solidFill>
                <a:latin typeface="+mn-ea"/>
                <a:ea typeface="+mn-ea"/>
              </a:rPr>
              <a:t>In General: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2200" dirty="0">
                <a:latin typeface="Comic Sans MS"/>
              </a:rPr>
              <a:t>Graph-2-colorability is in </a:t>
            </a:r>
            <a:r>
              <a:rPr lang="en-US" altLang="zh-CN" sz="2200" dirty="0" smtClean="0">
                <a:latin typeface="Comic Sans MS"/>
              </a:rPr>
              <a:t>N</a:t>
            </a:r>
            <a:endParaRPr lang="en-US" altLang="zh-CN" sz="2200" b="1" dirty="0" smtClean="0">
              <a:solidFill>
                <a:srgbClr val="FF0000"/>
              </a:solidFill>
              <a:latin typeface="+mn-ea"/>
              <a:ea typeface="+mn-ea"/>
            </a:endParaRPr>
          </a:p>
          <a:p>
            <a:pPr lvl="1">
              <a:buFont typeface="Arial" pitchFamily="34" charset="0"/>
              <a:buChar char="•"/>
            </a:pPr>
            <a:r>
              <a:rPr lang="en-US" altLang="zh-CN" sz="2200" dirty="0" smtClean="0">
                <a:latin typeface="Comic Sans MS"/>
              </a:rPr>
              <a:t>Graph-3-colorability is NP-complete (Reduce to k≥4)  </a:t>
            </a:r>
            <a:r>
              <a:rPr lang="en-US" altLang="zh-CN" sz="2200" dirty="0" smtClean="0">
                <a:solidFill>
                  <a:srgbClr val="FF0000"/>
                </a:solidFill>
                <a:latin typeface="Comic Sans MS"/>
              </a:rPr>
              <a:t>[2]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2200" dirty="0" smtClean="0">
                <a:latin typeface="Comic Sans MS"/>
              </a:rPr>
              <a:t>Graph-3-colorability </a:t>
            </a:r>
            <a:r>
              <a:rPr lang="en-US" altLang="zh-CN" sz="2200" dirty="0">
                <a:latin typeface="Comic Sans MS"/>
              </a:rPr>
              <a:t>with ∆≤4 is NP-complete </a:t>
            </a:r>
            <a:r>
              <a:rPr lang="en-US" altLang="zh-CN" sz="2200" dirty="0">
                <a:solidFill>
                  <a:srgbClr val="FF0000"/>
                </a:solidFill>
                <a:latin typeface="Comic Sans MS"/>
              </a:rPr>
              <a:t>[1]</a:t>
            </a:r>
            <a:endParaRPr lang="en-US" altLang="zh-CN" sz="2200" dirty="0" smtClean="0">
              <a:solidFill>
                <a:srgbClr val="FF0000"/>
              </a:solidFill>
              <a:latin typeface="Comic Sans MS"/>
            </a:endParaRPr>
          </a:p>
          <a:p>
            <a:pPr marL="457200" lvl="1" indent="0">
              <a:buNone/>
            </a:pPr>
            <a:endParaRPr lang="en-US" altLang="zh-CN" sz="2200" dirty="0">
              <a:solidFill>
                <a:srgbClr val="FF0000"/>
              </a:solidFill>
              <a:latin typeface="Comic Sans MS"/>
            </a:endParaRPr>
          </a:p>
          <a:p>
            <a:pPr marL="457200" lvl="1" indent="0">
              <a:buNone/>
            </a:pPr>
            <a:r>
              <a:rPr lang="en-US" altLang="zh-CN" sz="2200" u="sng" dirty="0" smtClean="0">
                <a:solidFill>
                  <a:srgbClr val="00B050"/>
                </a:solidFill>
                <a:latin typeface="+mn-ea"/>
                <a:ea typeface="+mn-ea"/>
              </a:rPr>
              <a:t>Introduce </a:t>
            </a:r>
            <a:r>
              <a:rPr lang="en-US" altLang="zh-CN" sz="2200" u="sng" dirty="0">
                <a:solidFill>
                  <a:srgbClr val="00B050"/>
                </a:solidFill>
                <a:latin typeface="+mn-ea"/>
                <a:ea typeface="+mn-ea"/>
              </a:rPr>
              <a:t>Planarity</a:t>
            </a:r>
            <a:r>
              <a:rPr lang="en-US" altLang="zh-CN" sz="2200" u="sng" dirty="0" smtClean="0">
                <a:solidFill>
                  <a:srgbClr val="00B050"/>
                </a:solidFill>
                <a:latin typeface="+mn-ea"/>
                <a:ea typeface="+mn-ea"/>
              </a:rPr>
              <a:t>: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2200" dirty="0" smtClean="0">
                <a:latin typeface="Comic Sans MS"/>
              </a:rPr>
              <a:t>Planar graph </a:t>
            </a:r>
            <a:r>
              <a:rPr lang="en-US" altLang="zh-CN" sz="2200" dirty="0">
                <a:latin typeface="Comic Sans MS"/>
              </a:rPr>
              <a:t>is 5-colorable (1890</a:t>
            </a:r>
            <a:r>
              <a:rPr lang="en-US" altLang="zh-CN" sz="2200" dirty="0" smtClean="0">
                <a:latin typeface="Comic Sans MS"/>
              </a:rPr>
              <a:t>), </a:t>
            </a:r>
            <a:r>
              <a:rPr lang="en-US" altLang="zh-CN" sz="2200" dirty="0">
                <a:latin typeface="Comic Sans MS"/>
              </a:rPr>
              <a:t>4-colorable (1977)</a:t>
            </a:r>
            <a:r>
              <a:rPr lang="en-US" altLang="zh-CN" sz="2200" dirty="0" smtClean="0">
                <a:latin typeface="Comic Sans MS"/>
              </a:rPr>
              <a:t> </a:t>
            </a:r>
            <a:r>
              <a:rPr lang="en-US" altLang="zh-CN" sz="2200" dirty="0">
                <a:solidFill>
                  <a:srgbClr val="FF0000"/>
                </a:solidFill>
                <a:latin typeface="Comic Sans MS"/>
              </a:rPr>
              <a:t>[3]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2200" dirty="0" smtClean="0">
                <a:latin typeface="Comic Sans MS"/>
              </a:rPr>
              <a:t>Planar and ∆-free graph </a:t>
            </a:r>
            <a:r>
              <a:rPr lang="en-US" altLang="zh-CN" sz="2200" dirty="0">
                <a:latin typeface="Comic Sans MS"/>
              </a:rPr>
              <a:t>is </a:t>
            </a:r>
            <a:r>
              <a:rPr lang="en-US" altLang="zh-CN" sz="2200" dirty="0" smtClean="0">
                <a:latin typeface="Comic Sans MS"/>
              </a:rPr>
              <a:t>3-colorable (1959) </a:t>
            </a:r>
            <a:r>
              <a:rPr lang="en-US" altLang="zh-CN" sz="2200" dirty="0" smtClean="0">
                <a:solidFill>
                  <a:srgbClr val="FF0000"/>
                </a:solidFill>
                <a:latin typeface="Comic Sans MS"/>
              </a:rPr>
              <a:t>[4]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2200" dirty="0" smtClean="0">
                <a:latin typeface="Comic Sans MS"/>
              </a:rPr>
              <a:t>Graph-3-colorability on planar graph is NP-complete </a:t>
            </a:r>
            <a:r>
              <a:rPr lang="en-US" altLang="zh-CN" sz="2200" dirty="0" smtClean="0">
                <a:solidFill>
                  <a:srgbClr val="FF0000"/>
                </a:solidFill>
                <a:latin typeface="Comic Sans MS"/>
              </a:rPr>
              <a:t>[1]</a:t>
            </a:r>
            <a:endParaRPr lang="en-US" altLang="zh-CN" sz="2200" dirty="0" smtClean="0">
              <a:latin typeface="Comic Sans MS"/>
            </a:endParaRPr>
          </a:p>
          <a:p>
            <a:pPr lvl="1">
              <a:buFont typeface="Arial" pitchFamily="34" charset="0"/>
              <a:buChar char="•"/>
            </a:pPr>
            <a:r>
              <a:rPr lang="en-US" altLang="zh-CN" sz="2200" dirty="0" smtClean="0">
                <a:latin typeface="Comic Sans MS"/>
              </a:rPr>
              <a:t>Graph-3-colorability on planar graph with </a:t>
            </a:r>
            <a:r>
              <a:rPr lang="en-US" altLang="zh-CN" sz="2200" dirty="0">
                <a:latin typeface="Comic Sans MS"/>
              </a:rPr>
              <a:t>∆≤4 is </a:t>
            </a:r>
            <a:r>
              <a:rPr lang="en-US" altLang="zh-CN" sz="2200" dirty="0" smtClean="0">
                <a:latin typeface="Comic Sans MS"/>
              </a:rPr>
              <a:t>NP-complete </a:t>
            </a:r>
            <a:r>
              <a:rPr lang="en-US" altLang="zh-CN" sz="2200" dirty="0" smtClean="0">
                <a:solidFill>
                  <a:srgbClr val="FF0000"/>
                </a:solidFill>
                <a:latin typeface="Comic Sans MS"/>
              </a:rPr>
              <a:t>[5]</a:t>
            </a:r>
            <a:r>
              <a:rPr lang="en-US" altLang="zh-CN" sz="2200" dirty="0" smtClean="0">
                <a:latin typeface="Comic Sans MS"/>
              </a:rPr>
              <a:t> </a:t>
            </a:r>
            <a:endParaRPr lang="en-US" altLang="zh-CN" sz="2200" dirty="0">
              <a:latin typeface="Comic Sans MS"/>
            </a:endParaRPr>
          </a:p>
          <a:p>
            <a:pPr marL="457200" lvl="1" indent="0">
              <a:buNone/>
            </a:pPr>
            <a:endParaRPr lang="en-US" altLang="zh-CN" sz="2200" dirty="0">
              <a:latin typeface="Comic Sans MS"/>
            </a:endParaRPr>
          </a:p>
          <a:p>
            <a:pPr marL="457200" lvl="1" indent="0">
              <a:buNone/>
            </a:pPr>
            <a:r>
              <a:rPr lang="en-US" altLang="zh-CN" sz="2200" u="sng" dirty="0">
                <a:solidFill>
                  <a:srgbClr val="00B050"/>
                </a:solidFill>
                <a:latin typeface="+mn-ea"/>
                <a:ea typeface="+mn-ea"/>
              </a:rPr>
              <a:t>Introduce ∆-free: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2200" dirty="0" smtClean="0">
                <a:latin typeface="Comic Sans MS"/>
              </a:rPr>
              <a:t>Graph-3-colorability on </a:t>
            </a:r>
            <a:r>
              <a:rPr lang="en-US" altLang="zh-CN" sz="2200" dirty="0">
                <a:latin typeface="Comic Sans MS"/>
              </a:rPr>
              <a:t>∆-</a:t>
            </a:r>
            <a:r>
              <a:rPr lang="en-US" altLang="zh-CN" sz="2200" dirty="0" smtClean="0">
                <a:latin typeface="Comic Sans MS"/>
              </a:rPr>
              <a:t>free graph with </a:t>
            </a:r>
            <a:r>
              <a:rPr lang="en-US" altLang="zh-CN" sz="2200" dirty="0">
                <a:latin typeface="Comic Sans MS"/>
              </a:rPr>
              <a:t>∆≤</a:t>
            </a:r>
            <a:r>
              <a:rPr lang="en-US" altLang="zh-CN" sz="2200" dirty="0" smtClean="0">
                <a:latin typeface="Comic Sans MS"/>
              </a:rPr>
              <a:t>4 is NP-complete </a:t>
            </a:r>
            <a:r>
              <a:rPr lang="en-US" altLang="zh-CN" sz="2200" dirty="0" smtClean="0">
                <a:solidFill>
                  <a:srgbClr val="FF0000"/>
                </a:solidFill>
                <a:latin typeface="Comic Sans MS"/>
              </a:rPr>
              <a:t>[5]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2200" dirty="0" smtClean="0">
                <a:latin typeface="Comic Sans MS"/>
              </a:rPr>
              <a:t>Graph-k-</a:t>
            </a:r>
            <a:r>
              <a:rPr lang="en-US" altLang="zh-CN" sz="2200" dirty="0" err="1" smtClean="0">
                <a:latin typeface="Comic Sans MS"/>
              </a:rPr>
              <a:t>colorability</a:t>
            </a:r>
            <a:r>
              <a:rPr lang="en-US" altLang="zh-CN" sz="2200" dirty="0" smtClean="0">
                <a:latin typeface="Comic Sans MS"/>
              </a:rPr>
              <a:t> </a:t>
            </a:r>
            <a:r>
              <a:rPr lang="en-US" altLang="zh-CN" sz="2200" dirty="0">
                <a:latin typeface="Comic Sans MS"/>
              </a:rPr>
              <a:t>on ∆-free graph with </a:t>
            </a:r>
            <a:r>
              <a:rPr lang="en-US" altLang="zh-CN" sz="2200" dirty="0" smtClean="0">
                <a:latin typeface="Comic Sans MS"/>
              </a:rPr>
              <a:t>∆ bounded by a function of k, </a:t>
            </a:r>
            <a:r>
              <a:rPr lang="en-US" altLang="zh-CN" sz="2200" dirty="0">
                <a:latin typeface="Comic Sans MS"/>
              </a:rPr>
              <a:t>is NP-complete </a:t>
            </a:r>
            <a:r>
              <a:rPr lang="en-US" altLang="zh-CN" sz="2200" dirty="0">
                <a:solidFill>
                  <a:srgbClr val="FF0000"/>
                </a:solidFill>
                <a:latin typeface="Comic Sans MS"/>
              </a:rPr>
              <a:t>[5]</a:t>
            </a:r>
            <a:endParaRPr lang="en-US" altLang="zh-CN" sz="2200" dirty="0" smtClean="0">
              <a:solidFill>
                <a:srgbClr val="FF0000"/>
              </a:solidFill>
              <a:latin typeface="Comic Sans MS"/>
            </a:endParaRPr>
          </a:p>
          <a:p>
            <a:pPr marL="457200" lvl="1" indent="0">
              <a:buNone/>
            </a:pPr>
            <a:endParaRPr lang="en-US" altLang="zh-CN" sz="2200" dirty="0" smtClean="0">
              <a:latin typeface="Comic Sans MS"/>
            </a:endParaRPr>
          </a:p>
        </p:txBody>
      </p:sp>
      <p:sp>
        <p:nvSpPr>
          <p:cNvPr id="7" name="右箭头 6"/>
          <p:cNvSpPr/>
          <p:nvPr/>
        </p:nvSpPr>
        <p:spPr bwMode="auto">
          <a:xfrm>
            <a:off x="76200" y="990600"/>
            <a:ext cx="4495800" cy="609600"/>
          </a:xfrm>
          <a:prstGeom prst="rightArrow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glow rad="101600">
              <a:srgbClr val="FF0000">
                <a:alpha val="60000"/>
              </a:srgbClr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4724400" y="1066800"/>
            <a:ext cx="16690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  <a:latin typeface="Comic Sans MS"/>
              </a:rPr>
              <a:t>DFS, BFS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15614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/>
      <p:bldP spid="8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08038"/>
          </a:xfrm>
        </p:spPr>
        <p:txBody>
          <a:bodyPr/>
          <a:lstStyle/>
          <a:p>
            <a:r>
              <a:rPr lang="en-US" u="sng" dirty="0" smtClean="0">
                <a:latin typeface="Comic Sans MS" pitchFamily="66" charset="0"/>
              </a:rPr>
              <a:t>Framework</a:t>
            </a:r>
          </a:p>
        </p:txBody>
      </p:sp>
      <p:sp>
        <p:nvSpPr>
          <p:cNvPr id="6" name="文本占位符 2"/>
          <p:cNvSpPr>
            <a:spLocks noGrp="1"/>
          </p:cNvSpPr>
          <p:nvPr>
            <p:ph type="body" sz="half" idx="1"/>
          </p:nvPr>
        </p:nvSpPr>
        <p:spPr>
          <a:xfrm>
            <a:off x="-381000" y="704850"/>
            <a:ext cx="9601200" cy="6153150"/>
          </a:xfrm>
        </p:spPr>
        <p:txBody>
          <a:bodyPr/>
          <a:lstStyle/>
          <a:p>
            <a:pPr marL="457200" lvl="1" indent="0">
              <a:buNone/>
            </a:pPr>
            <a:r>
              <a:rPr lang="en-US" altLang="zh-CN" sz="2200" u="sng" dirty="0" smtClean="0">
                <a:solidFill>
                  <a:srgbClr val="00B050"/>
                </a:solidFill>
                <a:latin typeface="+mn-ea"/>
                <a:ea typeface="+mn-ea"/>
              </a:rPr>
              <a:t>In General: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2200" dirty="0">
                <a:latin typeface="Comic Sans MS"/>
              </a:rPr>
              <a:t>Graph-2-colorability is in </a:t>
            </a:r>
            <a:r>
              <a:rPr lang="en-US" altLang="zh-CN" sz="2200" dirty="0" smtClean="0">
                <a:latin typeface="Comic Sans MS"/>
              </a:rPr>
              <a:t>N</a:t>
            </a:r>
            <a:endParaRPr lang="en-US" altLang="zh-CN" sz="2200" dirty="0" smtClean="0">
              <a:solidFill>
                <a:srgbClr val="FF0000"/>
              </a:solidFill>
              <a:latin typeface="+mn-ea"/>
              <a:ea typeface="+mn-ea"/>
            </a:endParaRPr>
          </a:p>
          <a:p>
            <a:pPr lvl="1">
              <a:buFont typeface="Arial" pitchFamily="34" charset="0"/>
              <a:buChar char="•"/>
            </a:pPr>
            <a:r>
              <a:rPr lang="en-US" altLang="zh-CN" sz="2200" dirty="0">
                <a:latin typeface="Comic Sans MS"/>
              </a:rPr>
              <a:t>Graph-3-colorability is NP-complete (Reduce to k≥4</a:t>
            </a:r>
            <a:r>
              <a:rPr lang="en-US" altLang="zh-CN" sz="2200" dirty="0" smtClean="0">
                <a:latin typeface="Comic Sans MS"/>
              </a:rPr>
              <a:t>)  </a:t>
            </a:r>
            <a:r>
              <a:rPr lang="en-US" altLang="zh-CN" sz="2200" dirty="0" smtClean="0">
                <a:solidFill>
                  <a:srgbClr val="FF0000"/>
                </a:solidFill>
                <a:latin typeface="Comic Sans MS"/>
              </a:rPr>
              <a:t>[2]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2200" dirty="0">
                <a:latin typeface="Comic Sans MS"/>
              </a:rPr>
              <a:t>Graph-3-colorability with ∆≤4 is NP-complete </a:t>
            </a:r>
            <a:r>
              <a:rPr lang="en-US" altLang="zh-CN" sz="2200" dirty="0">
                <a:solidFill>
                  <a:srgbClr val="FF0000"/>
                </a:solidFill>
                <a:latin typeface="Comic Sans MS"/>
              </a:rPr>
              <a:t>[1]</a:t>
            </a:r>
            <a:endParaRPr lang="en-US" altLang="zh-CN" sz="2200" dirty="0" smtClean="0">
              <a:solidFill>
                <a:srgbClr val="FF0000"/>
              </a:solidFill>
              <a:latin typeface="Comic Sans MS"/>
            </a:endParaRPr>
          </a:p>
          <a:p>
            <a:pPr marL="457200" lvl="1" indent="0">
              <a:buNone/>
            </a:pPr>
            <a:endParaRPr lang="en-US" altLang="zh-CN" sz="2200" dirty="0">
              <a:solidFill>
                <a:srgbClr val="FF0000"/>
              </a:solidFill>
              <a:latin typeface="Comic Sans MS"/>
            </a:endParaRPr>
          </a:p>
          <a:p>
            <a:pPr marL="457200" lvl="1" indent="0">
              <a:buNone/>
            </a:pPr>
            <a:r>
              <a:rPr lang="en-US" altLang="zh-CN" sz="2200" u="sng" dirty="0" smtClean="0">
                <a:solidFill>
                  <a:srgbClr val="00B050"/>
                </a:solidFill>
                <a:latin typeface="+mn-ea"/>
                <a:ea typeface="+mn-ea"/>
              </a:rPr>
              <a:t>Introduce </a:t>
            </a:r>
            <a:r>
              <a:rPr lang="en-US" altLang="zh-CN" sz="2200" u="sng" dirty="0">
                <a:solidFill>
                  <a:srgbClr val="00B050"/>
                </a:solidFill>
                <a:latin typeface="+mn-ea"/>
                <a:ea typeface="+mn-ea"/>
              </a:rPr>
              <a:t>Planarity</a:t>
            </a:r>
            <a:r>
              <a:rPr lang="en-US" altLang="zh-CN" sz="2200" u="sng" dirty="0" smtClean="0">
                <a:solidFill>
                  <a:srgbClr val="00B050"/>
                </a:solidFill>
                <a:latin typeface="+mn-ea"/>
                <a:ea typeface="+mn-ea"/>
              </a:rPr>
              <a:t>: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2200" dirty="0" smtClean="0">
                <a:latin typeface="Comic Sans MS"/>
              </a:rPr>
              <a:t>Planar graph </a:t>
            </a:r>
            <a:r>
              <a:rPr lang="en-US" altLang="zh-CN" sz="2200" dirty="0">
                <a:latin typeface="Comic Sans MS"/>
              </a:rPr>
              <a:t>is 5-colorable (1890</a:t>
            </a:r>
            <a:r>
              <a:rPr lang="en-US" altLang="zh-CN" sz="2200" dirty="0" smtClean="0">
                <a:latin typeface="Comic Sans MS"/>
              </a:rPr>
              <a:t>), </a:t>
            </a:r>
            <a:r>
              <a:rPr lang="en-US" altLang="zh-CN" sz="2200" dirty="0">
                <a:latin typeface="Comic Sans MS"/>
              </a:rPr>
              <a:t>4-colorable (1977)</a:t>
            </a:r>
            <a:r>
              <a:rPr lang="en-US" altLang="zh-CN" sz="2200" dirty="0" smtClean="0">
                <a:latin typeface="Comic Sans MS"/>
              </a:rPr>
              <a:t> </a:t>
            </a:r>
            <a:r>
              <a:rPr lang="en-US" altLang="zh-CN" sz="2200" dirty="0">
                <a:solidFill>
                  <a:srgbClr val="FF0000"/>
                </a:solidFill>
                <a:latin typeface="Comic Sans MS"/>
              </a:rPr>
              <a:t>[3]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2200" dirty="0" smtClean="0">
                <a:latin typeface="Comic Sans MS"/>
              </a:rPr>
              <a:t>Planar and ∆-free graph </a:t>
            </a:r>
            <a:r>
              <a:rPr lang="en-US" altLang="zh-CN" sz="2200" dirty="0">
                <a:latin typeface="Comic Sans MS"/>
              </a:rPr>
              <a:t>is </a:t>
            </a:r>
            <a:r>
              <a:rPr lang="en-US" altLang="zh-CN" sz="2200" dirty="0" smtClean="0">
                <a:latin typeface="Comic Sans MS"/>
              </a:rPr>
              <a:t>3-colorable (1959) </a:t>
            </a:r>
            <a:r>
              <a:rPr lang="en-US" altLang="zh-CN" sz="2200" dirty="0" smtClean="0">
                <a:solidFill>
                  <a:srgbClr val="FF0000"/>
                </a:solidFill>
                <a:latin typeface="Comic Sans MS"/>
              </a:rPr>
              <a:t>[4]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2200" dirty="0" smtClean="0">
                <a:latin typeface="Comic Sans MS"/>
              </a:rPr>
              <a:t>Graph-3-colorability on planar graph is NP-complete </a:t>
            </a:r>
            <a:r>
              <a:rPr lang="en-US" altLang="zh-CN" sz="2200" dirty="0" smtClean="0">
                <a:solidFill>
                  <a:srgbClr val="FF0000"/>
                </a:solidFill>
                <a:latin typeface="Comic Sans MS"/>
              </a:rPr>
              <a:t>[1]</a:t>
            </a:r>
            <a:endParaRPr lang="en-US" altLang="zh-CN" sz="2200" dirty="0" smtClean="0">
              <a:latin typeface="Comic Sans MS"/>
            </a:endParaRPr>
          </a:p>
          <a:p>
            <a:pPr lvl="1">
              <a:buFont typeface="Arial" pitchFamily="34" charset="0"/>
              <a:buChar char="•"/>
            </a:pPr>
            <a:r>
              <a:rPr lang="en-US" altLang="zh-CN" sz="2200" dirty="0" smtClean="0">
                <a:latin typeface="Comic Sans MS"/>
              </a:rPr>
              <a:t>Graph-3-colorability on planar graph with </a:t>
            </a:r>
            <a:r>
              <a:rPr lang="en-US" altLang="zh-CN" sz="2200" dirty="0">
                <a:latin typeface="Comic Sans MS"/>
              </a:rPr>
              <a:t>∆≤4 is </a:t>
            </a:r>
            <a:r>
              <a:rPr lang="en-US" altLang="zh-CN" sz="2200" dirty="0" smtClean="0">
                <a:latin typeface="Comic Sans MS"/>
              </a:rPr>
              <a:t>NP-complete </a:t>
            </a:r>
            <a:r>
              <a:rPr lang="en-US" altLang="zh-CN" sz="2200" dirty="0" smtClean="0">
                <a:solidFill>
                  <a:srgbClr val="FF0000"/>
                </a:solidFill>
                <a:latin typeface="Comic Sans MS"/>
              </a:rPr>
              <a:t>[5]</a:t>
            </a:r>
            <a:r>
              <a:rPr lang="en-US" altLang="zh-CN" sz="2200" dirty="0" smtClean="0">
                <a:latin typeface="Comic Sans MS"/>
              </a:rPr>
              <a:t> </a:t>
            </a:r>
            <a:endParaRPr lang="en-US" altLang="zh-CN" sz="2200" dirty="0">
              <a:latin typeface="Comic Sans MS"/>
            </a:endParaRPr>
          </a:p>
          <a:p>
            <a:pPr marL="457200" lvl="1" indent="0">
              <a:buNone/>
            </a:pPr>
            <a:endParaRPr lang="en-US" altLang="zh-CN" sz="2200" dirty="0">
              <a:latin typeface="Comic Sans MS"/>
            </a:endParaRPr>
          </a:p>
          <a:p>
            <a:pPr marL="457200" lvl="1" indent="0">
              <a:buNone/>
            </a:pPr>
            <a:r>
              <a:rPr lang="en-US" altLang="zh-CN" sz="2200" u="sng" dirty="0">
                <a:solidFill>
                  <a:srgbClr val="00B050"/>
                </a:solidFill>
                <a:latin typeface="+mn-ea"/>
                <a:ea typeface="+mn-ea"/>
              </a:rPr>
              <a:t>Introduce ∆-free: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2200" dirty="0" smtClean="0">
                <a:latin typeface="Comic Sans MS"/>
              </a:rPr>
              <a:t>Graph-3-colorability on </a:t>
            </a:r>
            <a:r>
              <a:rPr lang="en-US" altLang="zh-CN" sz="2200" dirty="0">
                <a:latin typeface="Comic Sans MS"/>
              </a:rPr>
              <a:t>∆-</a:t>
            </a:r>
            <a:r>
              <a:rPr lang="en-US" altLang="zh-CN" sz="2200" dirty="0" smtClean="0">
                <a:latin typeface="Comic Sans MS"/>
              </a:rPr>
              <a:t>free graph with </a:t>
            </a:r>
            <a:r>
              <a:rPr lang="en-US" altLang="zh-CN" sz="2200" dirty="0">
                <a:latin typeface="Comic Sans MS"/>
              </a:rPr>
              <a:t>∆≤</a:t>
            </a:r>
            <a:r>
              <a:rPr lang="en-US" altLang="zh-CN" sz="2200" dirty="0" smtClean="0">
                <a:latin typeface="Comic Sans MS"/>
              </a:rPr>
              <a:t>4 is NP-complete </a:t>
            </a:r>
            <a:r>
              <a:rPr lang="en-US" altLang="zh-CN" sz="2200" dirty="0" smtClean="0">
                <a:solidFill>
                  <a:srgbClr val="FF0000"/>
                </a:solidFill>
                <a:latin typeface="Comic Sans MS"/>
              </a:rPr>
              <a:t>[5]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2200" dirty="0" smtClean="0">
                <a:latin typeface="Comic Sans MS"/>
              </a:rPr>
              <a:t>Graph-k-</a:t>
            </a:r>
            <a:r>
              <a:rPr lang="en-US" altLang="zh-CN" sz="2200" dirty="0" err="1" smtClean="0">
                <a:latin typeface="Comic Sans MS"/>
              </a:rPr>
              <a:t>colorability</a:t>
            </a:r>
            <a:r>
              <a:rPr lang="en-US" altLang="zh-CN" sz="2200" dirty="0" smtClean="0">
                <a:latin typeface="Comic Sans MS"/>
              </a:rPr>
              <a:t> </a:t>
            </a:r>
            <a:r>
              <a:rPr lang="en-US" altLang="zh-CN" sz="2200" dirty="0">
                <a:latin typeface="Comic Sans MS"/>
              </a:rPr>
              <a:t>on ∆-free graph with </a:t>
            </a:r>
            <a:r>
              <a:rPr lang="en-US" altLang="zh-CN" sz="2200" dirty="0" smtClean="0">
                <a:latin typeface="Comic Sans MS"/>
              </a:rPr>
              <a:t>∆ bounded by a function of k, </a:t>
            </a:r>
            <a:r>
              <a:rPr lang="en-US" altLang="zh-CN" sz="2200" dirty="0">
                <a:latin typeface="Comic Sans MS"/>
              </a:rPr>
              <a:t>is NP-complete </a:t>
            </a:r>
            <a:r>
              <a:rPr lang="en-US" altLang="zh-CN" sz="2200" dirty="0">
                <a:solidFill>
                  <a:srgbClr val="FF0000"/>
                </a:solidFill>
                <a:latin typeface="Comic Sans MS"/>
              </a:rPr>
              <a:t>[5]</a:t>
            </a:r>
            <a:endParaRPr lang="en-US" altLang="zh-CN" sz="2200" dirty="0" smtClean="0">
              <a:solidFill>
                <a:srgbClr val="FF0000"/>
              </a:solidFill>
              <a:latin typeface="Comic Sans MS"/>
            </a:endParaRPr>
          </a:p>
          <a:p>
            <a:pPr marL="457200" lvl="1" indent="0">
              <a:buNone/>
            </a:pPr>
            <a:endParaRPr lang="en-US" altLang="zh-CN" sz="2200" dirty="0" smtClean="0">
              <a:latin typeface="Comic Sans MS"/>
            </a:endParaRPr>
          </a:p>
        </p:txBody>
      </p:sp>
      <p:sp>
        <p:nvSpPr>
          <p:cNvPr id="7" name="右箭头 6"/>
          <p:cNvSpPr/>
          <p:nvPr/>
        </p:nvSpPr>
        <p:spPr bwMode="auto">
          <a:xfrm>
            <a:off x="76200" y="1295400"/>
            <a:ext cx="8077200" cy="762000"/>
          </a:xfrm>
          <a:prstGeom prst="rightArrow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glow rad="101600">
              <a:srgbClr val="FF0000">
                <a:alpha val="60000"/>
              </a:srgbClr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8718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08038"/>
          </a:xfrm>
        </p:spPr>
        <p:txBody>
          <a:bodyPr/>
          <a:lstStyle/>
          <a:p>
            <a:r>
              <a:rPr lang="en-US" altLang="zh-CN" u="sng" dirty="0">
                <a:latin typeface="Comic Sans MS"/>
              </a:rPr>
              <a:t>Graph-3-colorability</a:t>
            </a:r>
            <a:endParaRPr lang="en-US" u="sng" dirty="0" smtClean="0">
              <a:latin typeface="Comic Sans MS" pitchFamily="66" charset="0"/>
            </a:endParaRPr>
          </a:p>
        </p:txBody>
      </p:sp>
      <p:sp>
        <p:nvSpPr>
          <p:cNvPr id="6" name="文本占位符 2"/>
          <p:cNvSpPr>
            <a:spLocks noGrp="1"/>
          </p:cNvSpPr>
          <p:nvPr>
            <p:ph type="body" sz="half" idx="1"/>
          </p:nvPr>
        </p:nvSpPr>
        <p:spPr>
          <a:xfrm>
            <a:off x="-381000" y="781050"/>
            <a:ext cx="9525000" cy="6153150"/>
          </a:xfrm>
        </p:spPr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en-US" altLang="zh-CN" sz="2200" dirty="0" smtClean="0">
                <a:latin typeface="Comic Sans MS"/>
              </a:rPr>
              <a:t>In NP: verify a coloring in O(|E|+|V|), BFS or DFS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2200" dirty="0" smtClean="0">
                <a:latin typeface="Comic Sans MS"/>
              </a:rPr>
              <a:t>Reduction from 3-SAT:</a:t>
            </a:r>
          </a:p>
          <a:p>
            <a:pPr lvl="2">
              <a:buFont typeface="Wingdings" pitchFamily="2" charset="2"/>
              <a:buChar char="ü"/>
            </a:pPr>
            <a:r>
              <a:rPr lang="en-US" altLang="zh-CN" sz="2200" dirty="0">
                <a:latin typeface="Comic Sans MS"/>
              </a:rPr>
              <a:t>An </a:t>
            </a:r>
            <a:r>
              <a:rPr lang="en-US" altLang="zh-CN" sz="2200" dirty="0" smtClean="0">
                <a:latin typeface="Comic Sans MS"/>
              </a:rPr>
              <a:t>instance of 3-SAT with </a:t>
            </a:r>
            <a:r>
              <a:rPr lang="en-US" altLang="zh-CN" sz="2200" dirty="0" smtClean="0">
                <a:latin typeface="Comic Sans MS"/>
              </a:rPr>
              <a:t>literals </a:t>
            </a:r>
            <a:r>
              <a:rPr lang="en-US" altLang="zh-CN" sz="2200" u="sng" dirty="0" smtClean="0">
                <a:solidFill>
                  <a:srgbClr val="00B050"/>
                </a:solidFill>
                <a:latin typeface="Comic Sans MS"/>
              </a:rPr>
              <a:t>U</a:t>
            </a:r>
            <a:r>
              <a:rPr lang="en-US" altLang="zh-CN" sz="2200" u="sng" dirty="0" smtClean="0">
                <a:solidFill>
                  <a:srgbClr val="00B050"/>
                </a:solidFill>
                <a:latin typeface="Comic Sans MS"/>
              </a:rPr>
              <a:t>={</a:t>
            </a:r>
            <a:r>
              <a:rPr lang="en-US" altLang="zh-CN" sz="2200" u="sng" dirty="0" err="1" smtClean="0">
                <a:solidFill>
                  <a:srgbClr val="00B050"/>
                </a:solidFill>
                <a:latin typeface="Comic Sans MS"/>
              </a:rPr>
              <a:t>u</a:t>
            </a:r>
            <a:r>
              <a:rPr lang="en-US" altLang="zh-CN" sz="2200" u="sng" baseline="-25000" dirty="0" err="1" smtClean="0">
                <a:solidFill>
                  <a:srgbClr val="00B050"/>
                </a:solidFill>
                <a:latin typeface="Comic Sans MS"/>
              </a:rPr>
              <a:t>j</a:t>
            </a:r>
            <a:r>
              <a:rPr lang="en-US" altLang="zh-CN" sz="2200" u="sng" dirty="0" smtClean="0">
                <a:solidFill>
                  <a:srgbClr val="00B050"/>
                </a:solidFill>
                <a:latin typeface="Comic Sans MS"/>
              </a:rPr>
              <a:t>} </a:t>
            </a:r>
            <a:r>
              <a:rPr lang="en-US" altLang="zh-CN" sz="2200" dirty="0" smtClean="0">
                <a:latin typeface="Comic Sans MS"/>
              </a:rPr>
              <a:t>and clauses </a:t>
            </a:r>
            <a:r>
              <a:rPr lang="en-US" altLang="zh-CN" sz="2200" u="sng" dirty="0">
                <a:solidFill>
                  <a:srgbClr val="00B050"/>
                </a:solidFill>
                <a:latin typeface="Comic Sans MS"/>
              </a:rPr>
              <a:t>C={</a:t>
            </a:r>
            <a:r>
              <a:rPr lang="en-US" altLang="zh-CN" sz="2200" u="sng" dirty="0" err="1">
                <a:solidFill>
                  <a:srgbClr val="00B050"/>
                </a:solidFill>
                <a:latin typeface="Comic Sans MS"/>
              </a:rPr>
              <a:t>Ci</a:t>
            </a:r>
            <a:r>
              <a:rPr lang="en-US" altLang="zh-CN" sz="2200" u="sng" dirty="0">
                <a:solidFill>
                  <a:srgbClr val="00B050"/>
                </a:solidFill>
                <a:latin typeface="Comic Sans MS"/>
              </a:rPr>
              <a:t>};</a:t>
            </a:r>
          </a:p>
          <a:p>
            <a:pPr lvl="2">
              <a:buFont typeface="Wingdings" pitchFamily="2" charset="2"/>
              <a:buChar char="ü"/>
            </a:pPr>
            <a:r>
              <a:rPr lang="en-US" altLang="zh-CN" sz="2200" dirty="0" smtClean="0">
                <a:latin typeface="Comic Sans MS"/>
              </a:rPr>
              <a:t>Consider the following transformation to graph G so that there exists a satisfying truth assignment for all {</a:t>
            </a:r>
            <a:r>
              <a:rPr lang="en-US" altLang="zh-CN" sz="2200" dirty="0" err="1" smtClean="0">
                <a:latin typeface="Comic Sans MS"/>
              </a:rPr>
              <a:t>C</a:t>
            </a:r>
            <a:r>
              <a:rPr lang="en-US" altLang="zh-CN" sz="2200" baseline="-25000" dirty="0" err="1" smtClean="0">
                <a:latin typeface="Comic Sans MS"/>
              </a:rPr>
              <a:t>i</a:t>
            </a:r>
            <a:r>
              <a:rPr lang="en-US" altLang="zh-CN" sz="2200" dirty="0" smtClean="0">
                <a:latin typeface="Comic Sans MS"/>
              </a:rPr>
              <a:t>} </a:t>
            </a:r>
            <a:r>
              <a:rPr lang="en-US" altLang="zh-CN" sz="2200" dirty="0" err="1" smtClean="0">
                <a:latin typeface="Comic Sans MS"/>
              </a:rPr>
              <a:t>i.f.f</a:t>
            </a:r>
            <a:r>
              <a:rPr lang="en-US" altLang="zh-CN" sz="2200" dirty="0" smtClean="0">
                <a:latin typeface="Comic Sans MS"/>
              </a:rPr>
              <a:t>. there is a proper 3-coloring </a:t>
            </a:r>
            <a:r>
              <a:rPr lang="en-US" altLang="zh-CN" sz="2200" u="sng" dirty="0">
                <a:solidFill>
                  <a:srgbClr val="00B050"/>
                </a:solidFill>
                <a:latin typeface="Comic Sans MS"/>
              </a:rPr>
              <a:t>{0, 1, 2}:</a:t>
            </a: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6275" y="3124200"/>
            <a:ext cx="4429125" cy="2543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直接连接符 7"/>
          <p:cNvCxnSpPr/>
          <p:nvPr/>
        </p:nvCxnSpPr>
        <p:spPr bwMode="auto">
          <a:xfrm>
            <a:off x="4333875" y="3124200"/>
            <a:ext cx="0" cy="254793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3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</p:cxnSp>
      <p:sp>
        <p:nvSpPr>
          <p:cNvPr id="9" name="矩形 8"/>
          <p:cNvSpPr/>
          <p:nvPr/>
        </p:nvSpPr>
        <p:spPr>
          <a:xfrm>
            <a:off x="152400" y="5689937"/>
            <a:ext cx="51054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arenR"/>
            </a:pPr>
            <a:r>
              <a:rPr lang="en-US" altLang="zh-CN" sz="2000" b="0" dirty="0" smtClean="0">
                <a:latin typeface="Comic Sans MS"/>
              </a:rPr>
              <a:t>3-colorable;</a:t>
            </a:r>
          </a:p>
          <a:p>
            <a:pPr marL="457200" indent="-457200">
              <a:buAutoNum type="arabicParenR"/>
            </a:pPr>
            <a:r>
              <a:rPr lang="en-US" altLang="zh-CN" sz="2000" b="0" dirty="0" smtClean="0">
                <a:latin typeface="Comic Sans MS"/>
              </a:rPr>
              <a:t>Output = 0, when all </a:t>
            </a:r>
            <a:r>
              <a:rPr lang="en-US" altLang="zh-CN" sz="2000" b="0" dirty="0">
                <a:latin typeface="Comic Sans MS"/>
              </a:rPr>
              <a:t>inputs are </a:t>
            </a:r>
            <a:r>
              <a:rPr lang="en-US" altLang="zh-CN" sz="2000" b="0" dirty="0" smtClean="0">
                <a:latin typeface="Comic Sans MS"/>
              </a:rPr>
              <a:t>0;</a:t>
            </a:r>
          </a:p>
          <a:p>
            <a:r>
              <a:rPr lang="en-US" altLang="zh-CN" sz="2000" b="0" dirty="0">
                <a:latin typeface="Comic Sans MS"/>
              </a:rPr>
              <a:t> </a:t>
            </a:r>
            <a:r>
              <a:rPr lang="en-US" altLang="zh-CN" sz="2000" b="0" dirty="0" smtClean="0">
                <a:latin typeface="Comic Sans MS"/>
              </a:rPr>
              <a:t>                    0, 1 or 2,  </a:t>
            </a:r>
            <a:r>
              <a:rPr lang="en-US" altLang="zh-CN" sz="2000" b="0" dirty="0" err="1" smtClean="0">
                <a:latin typeface="Comic Sans MS"/>
              </a:rPr>
              <a:t>o.w</a:t>
            </a:r>
            <a:r>
              <a:rPr lang="en-US" altLang="zh-CN" sz="2000" b="0" dirty="0" smtClean="0">
                <a:latin typeface="Comic Sans MS"/>
              </a:rPr>
              <a:t>.</a:t>
            </a:r>
            <a:endParaRPr lang="en-US" sz="2000" b="0" dirty="0"/>
          </a:p>
        </p:txBody>
      </p:sp>
      <p:sp>
        <p:nvSpPr>
          <p:cNvPr id="16" name="矩形 15"/>
          <p:cNvSpPr/>
          <p:nvPr/>
        </p:nvSpPr>
        <p:spPr>
          <a:xfrm>
            <a:off x="4743450" y="5672138"/>
            <a:ext cx="340995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arenR"/>
            </a:pPr>
            <a:r>
              <a:rPr lang="en-US" altLang="zh-CN" sz="2000" b="0" dirty="0" smtClean="0">
                <a:latin typeface="Comic Sans MS"/>
              </a:rPr>
              <a:t>Assign -&gt; coloring;</a:t>
            </a:r>
          </a:p>
          <a:p>
            <a:pPr marL="457200" indent="-457200">
              <a:buAutoNum type="arabicParenR"/>
            </a:pPr>
            <a:r>
              <a:rPr lang="en-US" altLang="zh-CN" sz="2000" b="0" dirty="0" smtClean="0">
                <a:latin typeface="Comic Sans MS"/>
              </a:rPr>
              <a:t>Coloring -&gt; assign</a:t>
            </a:r>
            <a:endParaRPr lang="en-US" sz="2000" b="0" dirty="0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128963"/>
            <a:ext cx="2695575" cy="2543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8418709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08038"/>
          </a:xfrm>
        </p:spPr>
        <p:txBody>
          <a:bodyPr/>
          <a:lstStyle/>
          <a:p>
            <a:r>
              <a:rPr lang="en-US" u="sng" dirty="0" smtClean="0">
                <a:latin typeface="Comic Sans MS" pitchFamily="66" charset="0"/>
              </a:rPr>
              <a:t>Framework</a:t>
            </a:r>
          </a:p>
        </p:txBody>
      </p:sp>
      <p:sp>
        <p:nvSpPr>
          <p:cNvPr id="6" name="文本占位符 2"/>
          <p:cNvSpPr>
            <a:spLocks noGrp="1"/>
          </p:cNvSpPr>
          <p:nvPr>
            <p:ph type="body" sz="half" idx="1"/>
          </p:nvPr>
        </p:nvSpPr>
        <p:spPr>
          <a:xfrm>
            <a:off x="-381000" y="704850"/>
            <a:ext cx="9601200" cy="6153150"/>
          </a:xfrm>
        </p:spPr>
        <p:txBody>
          <a:bodyPr/>
          <a:lstStyle/>
          <a:p>
            <a:pPr marL="457200" lvl="1" indent="0">
              <a:buNone/>
            </a:pPr>
            <a:r>
              <a:rPr lang="en-US" altLang="zh-CN" sz="2200" u="sng" dirty="0" smtClean="0">
                <a:solidFill>
                  <a:srgbClr val="00B050"/>
                </a:solidFill>
                <a:latin typeface="+mn-ea"/>
                <a:ea typeface="+mn-ea"/>
              </a:rPr>
              <a:t>In General: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2200" dirty="0">
                <a:latin typeface="Comic Sans MS"/>
              </a:rPr>
              <a:t>Graph-2-colorability is in </a:t>
            </a:r>
            <a:r>
              <a:rPr lang="en-US" altLang="zh-CN" sz="2200" dirty="0" smtClean="0">
                <a:latin typeface="Comic Sans MS"/>
              </a:rPr>
              <a:t>N</a:t>
            </a:r>
            <a:endParaRPr lang="en-US" altLang="zh-CN" sz="2200" dirty="0" smtClean="0">
              <a:solidFill>
                <a:srgbClr val="FF0000"/>
              </a:solidFill>
              <a:latin typeface="+mn-ea"/>
              <a:ea typeface="+mn-ea"/>
            </a:endParaRPr>
          </a:p>
          <a:p>
            <a:pPr lvl="1">
              <a:buFont typeface="Arial" pitchFamily="34" charset="0"/>
              <a:buChar char="•"/>
            </a:pPr>
            <a:r>
              <a:rPr lang="en-US" altLang="zh-CN" sz="2200" dirty="0">
                <a:latin typeface="Comic Sans MS"/>
              </a:rPr>
              <a:t>Graph-3-colorability is NP-complete (Reduce to k≥4</a:t>
            </a:r>
            <a:r>
              <a:rPr lang="en-US" altLang="zh-CN" sz="2200" dirty="0" smtClean="0">
                <a:latin typeface="Comic Sans MS"/>
              </a:rPr>
              <a:t>)  </a:t>
            </a:r>
            <a:r>
              <a:rPr lang="en-US" altLang="zh-CN" sz="2200" dirty="0" smtClean="0">
                <a:solidFill>
                  <a:srgbClr val="FF0000"/>
                </a:solidFill>
                <a:latin typeface="Comic Sans MS"/>
              </a:rPr>
              <a:t>[2]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2200" dirty="0">
                <a:latin typeface="Comic Sans MS"/>
              </a:rPr>
              <a:t>Graph-3-colorability with ∆≤4 is NP-complete </a:t>
            </a:r>
            <a:r>
              <a:rPr lang="en-US" altLang="zh-CN" sz="2200" dirty="0">
                <a:solidFill>
                  <a:srgbClr val="FF0000"/>
                </a:solidFill>
                <a:latin typeface="Comic Sans MS"/>
              </a:rPr>
              <a:t>[1]</a:t>
            </a:r>
            <a:endParaRPr lang="en-US" altLang="zh-CN" sz="2200" dirty="0" smtClean="0">
              <a:solidFill>
                <a:srgbClr val="FF0000"/>
              </a:solidFill>
              <a:latin typeface="Comic Sans MS"/>
            </a:endParaRPr>
          </a:p>
          <a:p>
            <a:pPr marL="457200" lvl="1" indent="0">
              <a:buNone/>
            </a:pPr>
            <a:endParaRPr lang="en-US" altLang="zh-CN" sz="2200" dirty="0">
              <a:solidFill>
                <a:srgbClr val="FF0000"/>
              </a:solidFill>
              <a:latin typeface="Comic Sans MS"/>
            </a:endParaRPr>
          </a:p>
          <a:p>
            <a:pPr marL="457200" lvl="1" indent="0">
              <a:buNone/>
            </a:pPr>
            <a:r>
              <a:rPr lang="en-US" altLang="zh-CN" sz="2200" u="sng" dirty="0" smtClean="0">
                <a:solidFill>
                  <a:srgbClr val="00B050"/>
                </a:solidFill>
                <a:latin typeface="+mn-ea"/>
                <a:ea typeface="+mn-ea"/>
              </a:rPr>
              <a:t>Introduce </a:t>
            </a:r>
            <a:r>
              <a:rPr lang="en-US" altLang="zh-CN" sz="2200" u="sng" dirty="0">
                <a:solidFill>
                  <a:srgbClr val="00B050"/>
                </a:solidFill>
                <a:latin typeface="+mn-ea"/>
                <a:ea typeface="+mn-ea"/>
              </a:rPr>
              <a:t>Planarity</a:t>
            </a:r>
            <a:r>
              <a:rPr lang="en-US" altLang="zh-CN" sz="2200" u="sng" dirty="0" smtClean="0">
                <a:solidFill>
                  <a:srgbClr val="00B050"/>
                </a:solidFill>
                <a:latin typeface="+mn-ea"/>
                <a:ea typeface="+mn-ea"/>
              </a:rPr>
              <a:t>: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2200" dirty="0" smtClean="0">
                <a:latin typeface="Comic Sans MS"/>
              </a:rPr>
              <a:t>Planar graph </a:t>
            </a:r>
            <a:r>
              <a:rPr lang="en-US" altLang="zh-CN" sz="2200" dirty="0">
                <a:latin typeface="Comic Sans MS"/>
              </a:rPr>
              <a:t>is 5-colorable (1890</a:t>
            </a:r>
            <a:r>
              <a:rPr lang="en-US" altLang="zh-CN" sz="2200" dirty="0" smtClean="0">
                <a:latin typeface="Comic Sans MS"/>
              </a:rPr>
              <a:t>), </a:t>
            </a:r>
            <a:r>
              <a:rPr lang="en-US" altLang="zh-CN" sz="2200" dirty="0">
                <a:latin typeface="Comic Sans MS"/>
              </a:rPr>
              <a:t>4-colorable (1977)</a:t>
            </a:r>
            <a:r>
              <a:rPr lang="en-US" altLang="zh-CN" sz="2200" dirty="0" smtClean="0">
                <a:latin typeface="Comic Sans MS"/>
              </a:rPr>
              <a:t> </a:t>
            </a:r>
            <a:r>
              <a:rPr lang="en-US" altLang="zh-CN" sz="2200" dirty="0">
                <a:solidFill>
                  <a:srgbClr val="FF0000"/>
                </a:solidFill>
                <a:latin typeface="Comic Sans MS"/>
              </a:rPr>
              <a:t>[3]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2200" dirty="0" smtClean="0">
                <a:latin typeface="Comic Sans MS"/>
              </a:rPr>
              <a:t>Planar and ∆-free graph </a:t>
            </a:r>
            <a:r>
              <a:rPr lang="en-US" altLang="zh-CN" sz="2200" dirty="0">
                <a:latin typeface="Comic Sans MS"/>
              </a:rPr>
              <a:t>is </a:t>
            </a:r>
            <a:r>
              <a:rPr lang="en-US" altLang="zh-CN" sz="2200" dirty="0" smtClean="0">
                <a:latin typeface="Comic Sans MS"/>
              </a:rPr>
              <a:t>3-colorable (1959) </a:t>
            </a:r>
            <a:r>
              <a:rPr lang="en-US" altLang="zh-CN" sz="2200" dirty="0" smtClean="0">
                <a:solidFill>
                  <a:srgbClr val="FF0000"/>
                </a:solidFill>
                <a:latin typeface="Comic Sans MS"/>
              </a:rPr>
              <a:t>[4]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2200" dirty="0" smtClean="0">
                <a:latin typeface="Comic Sans MS"/>
              </a:rPr>
              <a:t>Graph-3-colorability on planar graph is NP-complete </a:t>
            </a:r>
            <a:r>
              <a:rPr lang="en-US" altLang="zh-CN" sz="2200" dirty="0" smtClean="0">
                <a:solidFill>
                  <a:srgbClr val="FF0000"/>
                </a:solidFill>
                <a:latin typeface="Comic Sans MS"/>
              </a:rPr>
              <a:t>[1]</a:t>
            </a:r>
            <a:endParaRPr lang="en-US" altLang="zh-CN" sz="2200" dirty="0" smtClean="0">
              <a:latin typeface="Comic Sans MS"/>
            </a:endParaRPr>
          </a:p>
          <a:p>
            <a:pPr lvl="1">
              <a:buFont typeface="Arial" pitchFamily="34" charset="0"/>
              <a:buChar char="•"/>
            </a:pPr>
            <a:r>
              <a:rPr lang="en-US" altLang="zh-CN" sz="2200" dirty="0" smtClean="0">
                <a:latin typeface="Comic Sans MS"/>
              </a:rPr>
              <a:t>Graph-3-colorability on planar graph with </a:t>
            </a:r>
            <a:r>
              <a:rPr lang="en-US" altLang="zh-CN" sz="2200" dirty="0">
                <a:latin typeface="Comic Sans MS"/>
              </a:rPr>
              <a:t>∆≤4 is </a:t>
            </a:r>
            <a:r>
              <a:rPr lang="en-US" altLang="zh-CN" sz="2200" dirty="0" smtClean="0">
                <a:latin typeface="Comic Sans MS"/>
              </a:rPr>
              <a:t>NP-complete </a:t>
            </a:r>
            <a:r>
              <a:rPr lang="en-US" altLang="zh-CN" sz="2200" dirty="0" smtClean="0">
                <a:solidFill>
                  <a:srgbClr val="FF0000"/>
                </a:solidFill>
                <a:latin typeface="Comic Sans MS"/>
              </a:rPr>
              <a:t>[5]</a:t>
            </a:r>
            <a:r>
              <a:rPr lang="en-US" altLang="zh-CN" sz="2200" dirty="0" smtClean="0">
                <a:latin typeface="Comic Sans MS"/>
              </a:rPr>
              <a:t> </a:t>
            </a:r>
            <a:endParaRPr lang="en-US" altLang="zh-CN" sz="2200" dirty="0">
              <a:latin typeface="Comic Sans MS"/>
            </a:endParaRPr>
          </a:p>
          <a:p>
            <a:pPr marL="457200" lvl="1" indent="0">
              <a:buNone/>
            </a:pPr>
            <a:endParaRPr lang="en-US" altLang="zh-CN" sz="2200" dirty="0">
              <a:latin typeface="Comic Sans MS"/>
            </a:endParaRPr>
          </a:p>
          <a:p>
            <a:pPr marL="457200" lvl="1" indent="0">
              <a:buNone/>
            </a:pPr>
            <a:r>
              <a:rPr lang="en-US" altLang="zh-CN" sz="2200" u="sng" dirty="0">
                <a:solidFill>
                  <a:srgbClr val="00B050"/>
                </a:solidFill>
                <a:latin typeface="+mn-ea"/>
                <a:ea typeface="+mn-ea"/>
              </a:rPr>
              <a:t>Introduce ∆-free: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2200" dirty="0" smtClean="0">
                <a:latin typeface="Comic Sans MS"/>
              </a:rPr>
              <a:t>Graph-3-colorability on </a:t>
            </a:r>
            <a:r>
              <a:rPr lang="en-US" altLang="zh-CN" sz="2200" dirty="0">
                <a:latin typeface="Comic Sans MS"/>
              </a:rPr>
              <a:t>∆-</a:t>
            </a:r>
            <a:r>
              <a:rPr lang="en-US" altLang="zh-CN" sz="2200" dirty="0" smtClean="0">
                <a:latin typeface="Comic Sans MS"/>
              </a:rPr>
              <a:t>free graph with </a:t>
            </a:r>
            <a:r>
              <a:rPr lang="en-US" altLang="zh-CN" sz="2200" dirty="0">
                <a:latin typeface="Comic Sans MS"/>
              </a:rPr>
              <a:t>∆≤</a:t>
            </a:r>
            <a:r>
              <a:rPr lang="en-US" altLang="zh-CN" sz="2200" dirty="0" smtClean="0">
                <a:latin typeface="Comic Sans MS"/>
              </a:rPr>
              <a:t>4 is NP-complete </a:t>
            </a:r>
            <a:r>
              <a:rPr lang="en-US" altLang="zh-CN" sz="2200" dirty="0" smtClean="0">
                <a:solidFill>
                  <a:srgbClr val="FF0000"/>
                </a:solidFill>
                <a:latin typeface="Comic Sans MS"/>
              </a:rPr>
              <a:t>[5]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2200" dirty="0" smtClean="0">
                <a:latin typeface="Comic Sans MS"/>
              </a:rPr>
              <a:t>Graph-k-</a:t>
            </a:r>
            <a:r>
              <a:rPr lang="en-US" altLang="zh-CN" sz="2200" dirty="0" err="1" smtClean="0">
                <a:latin typeface="Comic Sans MS"/>
              </a:rPr>
              <a:t>colorability</a:t>
            </a:r>
            <a:r>
              <a:rPr lang="en-US" altLang="zh-CN" sz="2200" dirty="0" smtClean="0">
                <a:latin typeface="Comic Sans MS"/>
              </a:rPr>
              <a:t> </a:t>
            </a:r>
            <a:r>
              <a:rPr lang="en-US" altLang="zh-CN" sz="2200" dirty="0">
                <a:latin typeface="Comic Sans MS"/>
              </a:rPr>
              <a:t>on ∆-free graph with </a:t>
            </a:r>
            <a:r>
              <a:rPr lang="en-US" altLang="zh-CN" sz="2200" dirty="0" smtClean="0">
                <a:latin typeface="Comic Sans MS"/>
              </a:rPr>
              <a:t>∆ bounded by a function of k, </a:t>
            </a:r>
            <a:r>
              <a:rPr lang="en-US" altLang="zh-CN" sz="2200" dirty="0">
                <a:latin typeface="Comic Sans MS"/>
              </a:rPr>
              <a:t>is NP-complete </a:t>
            </a:r>
            <a:r>
              <a:rPr lang="en-US" altLang="zh-CN" sz="2200" dirty="0">
                <a:solidFill>
                  <a:srgbClr val="FF0000"/>
                </a:solidFill>
                <a:latin typeface="Comic Sans MS"/>
              </a:rPr>
              <a:t>[5]</a:t>
            </a:r>
            <a:endParaRPr lang="en-US" altLang="zh-CN" sz="2200" dirty="0" smtClean="0">
              <a:solidFill>
                <a:srgbClr val="FF0000"/>
              </a:solidFill>
              <a:latin typeface="Comic Sans MS"/>
            </a:endParaRPr>
          </a:p>
          <a:p>
            <a:pPr marL="457200" lvl="1" indent="0">
              <a:buNone/>
            </a:pPr>
            <a:endParaRPr lang="en-US" altLang="zh-CN" sz="2200" dirty="0" smtClean="0">
              <a:latin typeface="Comic Sans MS"/>
            </a:endParaRPr>
          </a:p>
        </p:txBody>
      </p:sp>
      <p:sp>
        <p:nvSpPr>
          <p:cNvPr id="7" name="右箭头 6"/>
          <p:cNvSpPr/>
          <p:nvPr/>
        </p:nvSpPr>
        <p:spPr bwMode="auto">
          <a:xfrm>
            <a:off x="76200" y="1752600"/>
            <a:ext cx="7239000" cy="762000"/>
          </a:xfrm>
          <a:prstGeom prst="rightArrow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glow rad="101600">
              <a:srgbClr val="FF0000">
                <a:alpha val="60000"/>
              </a:srgbClr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0756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14:rippl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3810000"/>
            <a:ext cx="6429276" cy="1862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标题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08038"/>
          </a:xfrm>
        </p:spPr>
        <p:txBody>
          <a:bodyPr/>
          <a:lstStyle/>
          <a:p>
            <a:r>
              <a:rPr lang="en-US" altLang="zh-CN" sz="4000" u="sng" dirty="0" smtClean="0">
                <a:latin typeface="Comic Sans MS"/>
              </a:rPr>
              <a:t>Graph-3-colorability </a:t>
            </a:r>
            <a:r>
              <a:rPr lang="en-US" altLang="zh-CN" sz="4000" u="sng" dirty="0">
                <a:latin typeface="Comic Sans MS"/>
              </a:rPr>
              <a:t>∆≤</a:t>
            </a:r>
            <a:r>
              <a:rPr lang="en-US" altLang="zh-CN" sz="4000" u="sng" dirty="0" smtClean="0">
                <a:latin typeface="Comic Sans MS"/>
              </a:rPr>
              <a:t>4 (G</a:t>
            </a:r>
            <a:r>
              <a:rPr lang="en-US" altLang="zh-CN" sz="4000" u="sng" baseline="-25000" dirty="0" smtClean="0">
                <a:latin typeface="Comic Sans MS"/>
              </a:rPr>
              <a:t>3</a:t>
            </a:r>
            <a:r>
              <a:rPr lang="en-US" altLang="zh-CN" sz="4000" u="sng" dirty="0" smtClean="0">
                <a:latin typeface="Comic Sans MS"/>
              </a:rPr>
              <a:t>*)</a:t>
            </a:r>
            <a:endParaRPr lang="en-US" sz="4000" u="sng" dirty="0" smtClean="0">
              <a:latin typeface="Comic Sans MS" pitchFamily="66" charset="0"/>
            </a:endParaRPr>
          </a:p>
        </p:txBody>
      </p:sp>
      <p:sp>
        <p:nvSpPr>
          <p:cNvPr id="6" name="文本占位符 2"/>
          <p:cNvSpPr>
            <a:spLocks noGrp="1"/>
          </p:cNvSpPr>
          <p:nvPr>
            <p:ph type="body" sz="half" idx="1"/>
          </p:nvPr>
        </p:nvSpPr>
        <p:spPr>
          <a:xfrm>
            <a:off x="-381000" y="781050"/>
            <a:ext cx="9525000" cy="6153150"/>
          </a:xfrm>
        </p:spPr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en-US" altLang="zh-CN" sz="2200" dirty="0" smtClean="0">
                <a:latin typeface="Comic Sans MS"/>
              </a:rPr>
              <a:t>In NP: verify a coloring in O(|E|+|V|), BFS or DFS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2200" dirty="0" smtClean="0">
                <a:latin typeface="Comic Sans MS"/>
              </a:rPr>
              <a:t>Reduction from graph-3-colorability(G</a:t>
            </a:r>
            <a:r>
              <a:rPr lang="en-US" altLang="zh-CN" sz="2200" baseline="-25000" dirty="0" smtClean="0">
                <a:latin typeface="Comic Sans MS"/>
              </a:rPr>
              <a:t>3</a:t>
            </a:r>
            <a:r>
              <a:rPr lang="en-US" altLang="zh-CN" sz="2200" dirty="0" smtClean="0">
                <a:latin typeface="Comic Sans MS"/>
              </a:rPr>
              <a:t>):</a:t>
            </a:r>
          </a:p>
          <a:p>
            <a:pPr lvl="2">
              <a:buFont typeface="Wingdings" pitchFamily="2" charset="2"/>
              <a:buChar char="ü"/>
            </a:pPr>
            <a:r>
              <a:rPr lang="en-US" altLang="zh-CN" sz="2200" dirty="0">
                <a:latin typeface="Comic Sans MS"/>
              </a:rPr>
              <a:t>An </a:t>
            </a:r>
            <a:r>
              <a:rPr lang="en-US" altLang="zh-CN" sz="2200" dirty="0" smtClean="0">
                <a:latin typeface="Comic Sans MS"/>
              </a:rPr>
              <a:t>instance of graph G</a:t>
            </a:r>
            <a:r>
              <a:rPr lang="en-US" altLang="zh-CN" sz="2200" baseline="-25000" dirty="0" smtClean="0">
                <a:latin typeface="Comic Sans MS"/>
              </a:rPr>
              <a:t>3</a:t>
            </a:r>
            <a:r>
              <a:rPr lang="en-US" altLang="zh-CN" sz="2200" dirty="0" smtClean="0">
                <a:latin typeface="Comic Sans MS"/>
              </a:rPr>
              <a:t>;</a:t>
            </a:r>
            <a:endParaRPr lang="en-US" altLang="zh-CN" sz="2200" u="sng" dirty="0">
              <a:solidFill>
                <a:srgbClr val="00B050"/>
              </a:solidFill>
              <a:latin typeface="Comic Sans MS"/>
            </a:endParaRPr>
          </a:p>
          <a:p>
            <a:pPr lvl="2">
              <a:buFont typeface="Wingdings" pitchFamily="2" charset="2"/>
              <a:buChar char="ü"/>
            </a:pPr>
            <a:r>
              <a:rPr lang="en-US" altLang="zh-CN" sz="2200" dirty="0" smtClean="0">
                <a:latin typeface="Comic Sans MS"/>
              </a:rPr>
              <a:t>Consider the following transformation to graph G</a:t>
            </a:r>
            <a:r>
              <a:rPr lang="en-US" altLang="zh-CN" sz="2200" baseline="-25000" dirty="0" smtClean="0">
                <a:latin typeface="Comic Sans MS"/>
              </a:rPr>
              <a:t>3</a:t>
            </a:r>
            <a:r>
              <a:rPr lang="en-US" altLang="zh-CN" sz="2200" dirty="0" smtClean="0">
                <a:latin typeface="Comic Sans MS"/>
              </a:rPr>
              <a:t>* so that there exists a proper 3-coloring for G</a:t>
            </a:r>
            <a:r>
              <a:rPr lang="en-US" altLang="zh-CN" sz="2200" baseline="-25000" dirty="0" smtClean="0">
                <a:latin typeface="Comic Sans MS"/>
              </a:rPr>
              <a:t>3</a:t>
            </a:r>
            <a:r>
              <a:rPr lang="en-US" altLang="zh-CN" sz="2200" dirty="0" smtClean="0">
                <a:latin typeface="Comic Sans MS"/>
              </a:rPr>
              <a:t> </a:t>
            </a:r>
            <a:r>
              <a:rPr lang="en-US" altLang="zh-CN" sz="2200" dirty="0" err="1" smtClean="0">
                <a:latin typeface="Comic Sans MS"/>
              </a:rPr>
              <a:t>i.f.f</a:t>
            </a:r>
            <a:r>
              <a:rPr lang="en-US" altLang="zh-CN" sz="2200" dirty="0" smtClean="0">
                <a:latin typeface="Comic Sans MS"/>
              </a:rPr>
              <a:t>. there is a proper 3-coloring for G</a:t>
            </a:r>
            <a:r>
              <a:rPr lang="en-US" altLang="zh-CN" sz="2200" baseline="-25000" dirty="0" smtClean="0">
                <a:latin typeface="Comic Sans MS"/>
              </a:rPr>
              <a:t>3</a:t>
            </a:r>
            <a:r>
              <a:rPr lang="en-US" altLang="zh-CN" sz="2200" dirty="0" smtClean="0">
                <a:latin typeface="Comic Sans MS"/>
              </a:rPr>
              <a:t>*:</a:t>
            </a:r>
            <a:endParaRPr lang="en-US" altLang="zh-CN" sz="1800" dirty="0">
              <a:solidFill>
                <a:srgbClr val="00B050"/>
              </a:solidFill>
              <a:latin typeface="Comic Sans MS"/>
            </a:endParaRPr>
          </a:p>
          <a:p>
            <a:pPr lvl="3">
              <a:buFont typeface="Wingdings" pitchFamily="2" charset="2"/>
              <a:buChar char="Ø"/>
            </a:pPr>
            <a:r>
              <a:rPr lang="en-US" altLang="zh-CN" u="sng" dirty="0" smtClean="0">
                <a:solidFill>
                  <a:srgbClr val="00B050"/>
                </a:solidFill>
                <a:latin typeface="Comic Sans MS"/>
              </a:rPr>
              <a:t>For any u in G</a:t>
            </a:r>
            <a:r>
              <a:rPr lang="en-US" altLang="zh-CN" u="sng" baseline="-25000" dirty="0" smtClean="0">
                <a:solidFill>
                  <a:srgbClr val="00B050"/>
                </a:solidFill>
                <a:latin typeface="Comic Sans MS"/>
              </a:rPr>
              <a:t>3</a:t>
            </a:r>
            <a:r>
              <a:rPr lang="en-US" altLang="zh-CN" u="sng" dirty="0" smtClean="0">
                <a:solidFill>
                  <a:srgbClr val="00B050"/>
                </a:solidFill>
                <a:latin typeface="Comic Sans MS"/>
              </a:rPr>
              <a:t> with degree k &gt; 4, substitute it with </a:t>
            </a:r>
            <a:r>
              <a:rPr lang="en-US" altLang="zh-CN" u="sng" dirty="0" err="1" smtClean="0">
                <a:solidFill>
                  <a:srgbClr val="00B050"/>
                </a:solidFill>
                <a:latin typeface="Comic Sans MS"/>
              </a:rPr>
              <a:t>H</a:t>
            </a:r>
            <a:r>
              <a:rPr lang="en-US" altLang="zh-CN" u="sng" baseline="-25000" dirty="0" err="1" smtClean="0">
                <a:solidFill>
                  <a:srgbClr val="00B050"/>
                </a:solidFill>
                <a:latin typeface="Comic Sans MS"/>
              </a:rPr>
              <a:t>k</a:t>
            </a:r>
            <a:endParaRPr lang="en-US" altLang="zh-CN" u="sng" baseline="-25000" dirty="0" smtClean="0">
              <a:solidFill>
                <a:srgbClr val="00B050"/>
              </a:solidFill>
              <a:latin typeface="Comic Sans MS"/>
            </a:endParaRPr>
          </a:p>
          <a:p>
            <a:pPr lvl="3">
              <a:buFont typeface="Wingdings" pitchFamily="2" charset="2"/>
              <a:buChar char="Ø"/>
            </a:pPr>
            <a:r>
              <a:rPr lang="en-US" altLang="zh-CN" u="sng" dirty="0" err="1">
                <a:solidFill>
                  <a:srgbClr val="00B050"/>
                </a:solidFill>
                <a:latin typeface="Comic Sans MS"/>
              </a:rPr>
              <a:t>H</a:t>
            </a:r>
            <a:r>
              <a:rPr lang="en-US" altLang="zh-CN" u="sng" baseline="-25000" dirty="0" err="1">
                <a:solidFill>
                  <a:srgbClr val="00B050"/>
                </a:solidFill>
                <a:latin typeface="Comic Sans MS"/>
              </a:rPr>
              <a:t>k</a:t>
            </a:r>
            <a:r>
              <a:rPr lang="en-US" altLang="zh-CN" u="sng" dirty="0">
                <a:solidFill>
                  <a:srgbClr val="00B050"/>
                </a:solidFill>
                <a:latin typeface="Comic Sans MS"/>
              </a:rPr>
              <a:t> &lt;- H</a:t>
            </a:r>
            <a:r>
              <a:rPr lang="en-US" altLang="zh-CN" u="sng" baseline="-25000" dirty="0">
                <a:solidFill>
                  <a:srgbClr val="00B050"/>
                </a:solidFill>
                <a:latin typeface="Comic Sans MS"/>
              </a:rPr>
              <a:t>k-1</a:t>
            </a:r>
            <a:r>
              <a:rPr lang="en-US" altLang="zh-CN" u="sng" dirty="0">
                <a:solidFill>
                  <a:srgbClr val="00B050"/>
                </a:solidFill>
                <a:latin typeface="Comic Sans MS"/>
              </a:rPr>
              <a:t> + H</a:t>
            </a:r>
            <a:r>
              <a:rPr lang="en-US" altLang="zh-CN" u="sng" baseline="-25000" dirty="0">
                <a:solidFill>
                  <a:srgbClr val="00B050"/>
                </a:solidFill>
                <a:latin typeface="Comic Sans MS"/>
              </a:rPr>
              <a:t>3</a:t>
            </a:r>
          </a:p>
        </p:txBody>
      </p:sp>
      <p:sp>
        <p:nvSpPr>
          <p:cNvPr id="10" name="矩形 9"/>
          <p:cNvSpPr/>
          <p:nvPr/>
        </p:nvSpPr>
        <p:spPr>
          <a:xfrm>
            <a:off x="533400" y="5672138"/>
            <a:ext cx="7620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000" b="0" dirty="0" smtClean="0">
                <a:latin typeface="Comic Sans MS"/>
              </a:rPr>
              <a:t>0)   3-colorable</a:t>
            </a:r>
            <a:endParaRPr lang="en-US" altLang="zh-CN" sz="2000" b="0" dirty="0" smtClean="0">
              <a:latin typeface="Comic Sans MS"/>
            </a:endParaRPr>
          </a:p>
          <a:p>
            <a:pPr marL="457200" indent="-457200">
              <a:buAutoNum type="arabicParenR"/>
            </a:pPr>
            <a:r>
              <a:rPr lang="en-US" sz="2000" b="0" dirty="0" smtClean="0">
                <a:latin typeface="Comic Sans MS"/>
              </a:rPr>
              <a:t>All the </a:t>
            </a:r>
            <a:r>
              <a:rPr lang="en-US" sz="2000" b="0" dirty="0" smtClean="0">
                <a:latin typeface="Comic Sans MS"/>
              </a:rPr>
              <a:t>k outlet </a:t>
            </a:r>
            <a:r>
              <a:rPr lang="en-US" sz="2000" b="0" dirty="0" smtClean="0">
                <a:latin typeface="Comic Sans MS"/>
              </a:rPr>
              <a:t>vertices must share the same colors</a:t>
            </a:r>
          </a:p>
          <a:p>
            <a:pPr marL="457200" indent="-457200">
              <a:buAutoNum type="arabicParenR"/>
            </a:pPr>
            <a:r>
              <a:rPr lang="en-US" sz="2000" b="0" dirty="0" smtClean="0">
                <a:latin typeface="Comic Sans MS"/>
              </a:rPr>
              <a:t>Coloring to G</a:t>
            </a:r>
            <a:r>
              <a:rPr lang="en-US" sz="2000" b="0" baseline="-25000" dirty="0" smtClean="0">
                <a:latin typeface="Comic Sans MS"/>
              </a:rPr>
              <a:t>3</a:t>
            </a:r>
            <a:r>
              <a:rPr lang="en-US" sz="2000" b="0" dirty="0" smtClean="0">
                <a:latin typeface="Comic Sans MS"/>
              </a:rPr>
              <a:t> &lt;=&gt; Coloring to G</a:t>
            </a:r>
            <a:r>
              <a:rPr lang="en-US" sz="2000" b="0" baseline="-25000" dirty="0" smtClean="0">
                <a:latin typeface="Comic Sans MS"/>
              </a:rPr>
              <a:t>3</a:t>
            </a:r>
            <a:r>
              <a:rPr lang="en-US" sz="2000" b="0" dirty="0" smtClean="0">
                <a:latin typeface="Comic Sans MS"/>
              </a:rPr>
              <a:t>*</a:t>
            </a:r>
            <a:endParaRPr lang="en-US" sz="2000" b="0" dirty="0"/>
          </a:p>
        </p:txBody>
      </p:sp>
      <p:sp>
        <p:nvSpPr>
          <p:cNvPr id="12" name="矩形 11"/>
          <p:cNvSpPr/>
          <p:nvPr/>
        </p:nvSpPr>
        <p:spPr>
          <a:xfrm>
            <a:off x="533400" y="3858280"/>
            <a:ext cx="1981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3"/>
            <a:r>
              <a:rPr lang="en-US" altLang="zh-CN" sz="2800" b="0" dirty="0" smtClean="0">
                <a:solidFill>
                  <a:srgbClr val="FF0000"/>
                </a:solidFill>
                <a:latin typeface="Comic Sans MS"/>
              </a:rPr>
              <a:t>H</a:t>
            </a:r>
            <a:r>
              <a:rPr lang="en-US" altLang="zh-CN" sz="2800" b="0" baseline="-25000" dirty="0" smtClean="0">
                <a:solidFill>
                  <a:srgbClr val="FF0000"/>
                </a:solidFill>
                <a:latin typeface="Comic Sans MS"/>
              </a:rPr>
              <a:t>3</a:t>
            </a:r>
            <a:endParaRPr lang="en-US" altLang="zh-CN" sz="1200" b="0" baseline="-25000" dirty="0">
              <a:solidFill>
                <a:srgbClr val="FF0000"/>
              </a:solidFill>
              <a:latin typeface="Comic Sans MS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2574131" y="3896380"/>
            <a:ext cx="1981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3"/>
            <a:r>
              <a:rPr lang="en-US" altLang="zh-CN" sz="2800" b="0" dirty="0" err="1" smtClean="0">
                <a:solidFill>
                  <a:srgbClr val="FF0000"/>
                </a:solidFill>
                <a:latin typeface="Comic Sans MS"/>
              </a:rPr>
              <a:t>H</a:t>
            </a:r>
            <a:r>
              <a:rPr lang="en-US" altLang="zh-CN" sz="2800" b="0" baseline="-25000" dirty="0" err="1" smtClean="0">
                <a:solidFill>
                  <a:srgbClr val="FF0000"/>
                </a:solidFill>
                <a:latin typeface="Comic Sans MS"/>
              </a:rPr>
              <a:t>k</a:t>
            </a:r>
            <a:endParaRPr lang="en-US" altLang="zh-CN" sz="1200" b="0" baseline="-25000" dirty="0">
              <a:solidFill>
                <a:srgbClr val="FF0000"/>
              </a:solidFill>
              <a:latin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3057052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08038"/>
          </a:xfrm>
        </p:spPr>
        <p:txBody>
          <a:bodyPr/>
          <a:lstStyle/>
          <a:p>
            <a:r>
              <a:rPr lang="en-US" u="sng" dirty="0" smtClean="0">
                <a:latin typeface="Comic Sans MS" pitchFamily="66" charset="0"/>
              </a:rPr>
              <a:t>Framework</a:t>
            </a:r>
          </a:p>
        </p:txBody>
      </p:sp>
      <p:sp>
        <p:nvSpPr>
          <p:cNvPr id="6" name="文本占位符 2"/>
          <p:cNvSpPr>
            <a:spLocks noGrp="1"/>
          </p:cNvSpPr>
          <p:nvPr>
            <p:ph type="body" sz="half" idx="1"/>
          </p:nvPr>
        </p:nvSpPr>
        <p:spPr>
          <a:xfrm>
            <a:off x="-381000" y="704850"/>
            <a:ext cx="9601200" cy="6153150"/>
          </a:xfrm>
        </p:spPr>
        <p:txBody>
          <a:bodyPr/>
          <a:lstStyle/>
          <a:p>
            <a:pPr marL="457200" lvl="1" indent="0">
              <a:buNone/>
            </a:pPr>
            <a:r>
              <a:rPr lang="en-US" altLang="zh-CN" sz="2200" u="sng" dirty="0" smtClean="0">
                <a:solidFill>
                  <a:srgbClr val="00B050"/>
                </a:solidFill>
                <a:latin typeface="+mn-ea"/>
                <a:ea typeface="+mn-ea"/>
              </a:rPr>
              <a:t>In General: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2200" dirty="0">
                <a:latin typeface="Comic Sans MS"/>
              </a:rPr>
              <a:t>Graph-2-colorability is in </a:t>
            </a:r>
            <a:r>
              <a:rPr lang="en-US" altLang="zh-CN" sz="2200" dirty="0" smtClean="0">
                <a:latin typeface="Comic Sans MS"/>
              </a:rPr>
              <a:t>N</a:t>
            </a:r>
            <a:endParaRPr lang="en-US" altLang="zh-CN" sz="2200" dirty="0" smtClean="0">
              <a:solidFill>
                <a:srgbClr val="FF0000"/>
              </a:solidFill>
              <a:latin typeface="+mn-ea"/>
              <a:ea typeface="+mn-ea"/>
            </a:endParaRPr>
          </a:p>
          <a:p>
            <a:pPr lvl="1">
              <a:buFont typeface="Arial" pitchFamily="34" charset="0"/>
              <a:buChar char="•"/>
            </a:pPr>
            <a:r>
              <a:rPr lang="en-US" altLang="zh-CN" sz="2200" dirty="0">
                <a:latin typeface="Comic Sans MS"/>
              </a:rPr>
              <a:t>Graph-3-colorability is NP-complete (Reduce to k≥4</a:t>
            </a:r>
            <a:r>
              <a:rPr lang="en-US" altLang="zh-CN" sz="2200" dirty="0" smtClean="0">
                <a:latin typeface="Comic Sans MS"/>
              </a:rPr>
              <a:t>)  </a:t>
            </a:r>
            <a:r>
              <a:rPr lang="en-US" altLang="zh-CN" sz="2200" dirty="0" smtClean="0">
                <a:solidFill>
                  <a:srgbClr val="FF0000"/>
                </a:solidFill>
                <a:latin typeface="Comic Sans MS"/>
              </a:rPr>
              <a:t>[2]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2200" dirty="0">
                <a:latin typeface="Comic Sans MS"/>
              </a:rPr>
              <a:t>Graph-3-colorability with ∆≤4 is NP-complete </a:t>
            </a:r>
            <a:r>
              <a:rPr lang="en-US" altLang="zh-CN" sz="2200" dirty="0">
                <a:solidFill>
                  <a:srgbClr val="FF0000"/>
                </a:solidFill>
                <a:latin typeface="Comic Sans MS"/>
              </a:rPr>
              <a:t>[1]</a:t>
            </a:r>
            <a:endParaRPr lang="en-US" altLang="zh-CN" sz="2200" dirty="0" smtClean="0">
              <a:solidFill>
                <a:srgbClr val="FF0000"/>
              </a:solidFill>
              <a:latin typeface="Comic Sans MS"/>
            </a:endParaRPr>
          </a:p>
          <a:p>
            <a:pPr marL="457200" lvl="1" indent="0">
              <a:buNone/>
            </a:pPr>
            <a:endParaRPr lang="en-US" altLang="zh-CN" sz="2200" dirty="0">
              <a:solidFill>
                <a:srgbClr val="FF0000"/>
              </a:solidFill>
              <a:latin typeface="Comic Sans MS"/>
            </a:endParaRPr>
          </a:p>
          <a:p>
            <a:pPr marL="457200" lvl="1" indent="0">
              <a:buNone/>
            </a:pPr>
            <a:r>
              <a:rPr lang="en-US" altLang="zh-CN" sz="2200" u="sng" dirty="0" smtClean="0">
                <a:solidFill>
                  <a:srgbClr val="00B050"/>
                </a:solidFill>
                <a:latin typeface="+mn-ea"/>
                <a:ea typeface="+mn-ea"/>
              </a:rPr>
              <a:t>Introduce </a:t>
            </a:r>
            <a:r>
              <a:rPr lang="en-US" altLang="zh-CN" sz="2200" u="sng" dirty="0">
                <a:solidFill>
                  <a:srgbClr val="00B050"/>
                </a:solidFill>
                <a:latin typeface="+mn-ea"/>
                <a:ea typeface="+mn-ea"/>
              </a:rPr>
              <a:t>Planarity</a:t>
            </a:r>
            <a:r>
              <a:rPr lang="en-US" altLang="zh-CN" sz="2200" u="sng" dirty="0" smtClean="0">
                <a:solidFill>
                  <a:srgbClr val="00B050"/>
                </a:solidFill>
                <a:latin typeface="+mn-ea"/>
                <a:ea typeface="+mn-ea"/>
              </a:rPr>
              <a:t>: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2200" dirty="0" smtClean="0">
                <a:latin typeface="Comic Sans MS"/>
              </a:rPr>
              <a:t>Planar graph </a:t>
            </a:r>
            <a:r>
              <a:rPr lang="en-US" altLang="zh-CN" sz="2200" dirty="0">
                <a:latin typeface="Comic Sans MS"/>
              </a:rPr>
              <a:t>is 5-colorable (1890</a:t>
            </a:r>
            <a:r>
              <a:rPr lang="en-US" altLang="zh-CN" sz="2200" dirty="0" smtClean="0">
                <a:latin typeface="Comic Sans MS"/>
              </a:rPr>
              <a:t>), </a:t>
            </a:r>
            <a:r>
              <a:rPr lang="en-US" altLang="zh-CN" sz="2200" dirty="0">
                <a:latin typeface="Comic Sans MS"/>
              </a:rPr>
              <a:t>4-colorable (1977)</a:t>
            </a:r>
            <a:r>
              <a:rPr lang="en-US" altLang="zh-CN" sz="2200" dirty="0" smtClean="0">
                <a:latin typeface="Comic Sans MS"/>
              </a:rPr>
              <a:t> </a:t>
            </a:r>
            <a:r>
              <a:rPr lang="en-US" altLang="zh-CN" sz="2200" dirty="0">
                <a:solidFill>
                  <a:srgbClr val="FF0000"/>
                </a:solidFill>
                <a:latin typeface="Comic Sans MS"/>
              </a:rPr>
              <a:t>[3]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2200" dirty="0" smtClean="0">
                <a:latin typeface="Comic Sans MS"/>
              </a:rPr>
              <a:t>Planar and ∆-free graph </a:t>
            </a:r>
            <a:r>
              <a:rPr lang="en-US" altLang="zh-CN" sz="2200" dirty="0">
                <a:latin typeface="Comic Sans MS"/>
              </a:rPr>
              <a:t>is </a:t>
            </a:r>
            <a:r>
              <a:rPr lang="en-US" altLang="zh-CN" sz="2200" dirty="0" smtClean="0">
                <a:latin typeface="Comic Sans MS"/>
              </a:rPr>
              <a:t>3-colorable (1959) </a:t>
            </a:r>
            <a:r>
              <a:rPr lang="en-US" altLang="zh-CN" sz="2200" dirty="0" smtClean="0">
                <a:solidFill>
                  <a:srgbClr val="FF0000"/>
                </a:solidFill>
                <a:latin typeface="Comic Sans MS"/>
              </a:rPr>
              <a:t>[4]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2200" dirty="0" smtClean="0">
                <a:latin typeface="Comic Sans MS"/>
              </a:rPr>
              <a:t>Graph-3-colorability on planar graph is NP-complete </a:t>
            </a:r>
            <a:r>
              <a:rPr lang="en-US" altLang="zh-CN" sz="2200" dirty="0" smtClean="0">
                <a:solidFill>
                  <a:srgbClr val="FF0000"/>
                </a:solidFill>
                <a:latin typeface="Comic Sans MS"/>
              </a:rPr>
              <a:t>[1]</a:t>
            </a:r>
            <a:endParaRPr lang="en-US" altLang="zh-CN" sz="2200" dirty="0" smtClean="0">
              <a:latin typeface="Comic Sans MS"/>
            </a:endParaRPr>
          </a:p>
          <a:p>
            <a:pPr lvl="1">
              <a:buFont typeface="Arial" pitchFamily="34" charset="0"/>
              <a:buChar char="•"/>
            </a:pPr>
            <a:r>
              <a:rPr lang="en-US" altLang="zh-CN" sz="2200" dirty="0" smtClean="0">
                <a:latin typeface="Comic Sans MS"/>
              </a:rPr>
              <a:t>Graph-3-colorability on planar graph with </a:t>
            </a:r>
            <a:r>
              <a:rPr lang="en-US" altLang="zh-CN" sz="2200" dirty="0">
                <a:latin typeface="Comic Sans MS"/>
              </a:rPr>
              <a:t>∆≤4 is </a:t>
            </a:r>
            <a:r>
              <a:rPr lang="en-US" altLang="zh-CN" sz="2200" dirty="0" smtClean="0">
                <a:latin typeface="Comic Sans MS"/>
              </a:rPr>
              <a:t>NP-complete </a:t>
            </a:r>
            <a:r>
              <a:rPr lang="en-US" altLang="zh-CN" sz="2200" dirty="0" smtClean="0">
                <a:solidFill>
                  <a:srgbClr val="FF0000"/>
                </a:solidFill>
                <a:latin typeface="Comic Sans MS"/>
              </a:rPr>
              <a:t>[5]</a:t>
            </a:r>
            <a:r>
              <a:rPr lang="en-US" altLang="zh-CN" sz="2200" dirty="0" smtClean="0">
                <a:latin typeface="Comic Sans MS"/>
              </a:rPr>
              <a:t> </a:t>
            </a:r>
            <a:endParaRPr lang="en-US" altLang="zh-CN" sz="2200" dirty="0">
              <a:latin typeface="Comic Sans MS"/>
            </a:endParaRPr>
          </a:p>
          <a:p>
            <a:pPr marL="457200" lvl="1" indent="0">
              <a:buNone/>
            </a:pPr>
            <a:endParaRPr lang="en-US" altLang="zh-CN" sz="2200" dirty="0">
              <a:latin typeface="Comic Sans MS"/>
            </a:endParaRPr>
          </a:p>
          <a:p>
            <a:pPr marL="457200" lvl="1" indent="0">
              <a:buNone/>
            </a:pPr>
            <a:r>
              <a:rPr lang="en-US" altLang="zh-CN" sz="2200" u="sng" dirty="0">
                <a:solidFill>
                  <a:srgbClr val="00B050"/>
                </a:solidFill>
                <a:latin typeface="+mn-ea"/>
                <a:ea typeface="+mn-ea"/>
              </a:rPr>
              <a:t>Introduce ∆-free: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2200" dirty="0" smtClean="0">
                <a:latin typeface="Comic Sans MS"/>
              </a:rPr>
              <a:t>Graph-3-colorability on </a:t>
            </a:r>
            <a:r>
              <a:rPr lang="en-US" altLang="zh-CN" sz="2200" dirty="0">
                <a:latin typeface="Comic Sans MS"/>
              </a:rPr>
              <a:t>∆-</a:t>
            </a:r>
            <a:r>
              <a:rPr lang="en-US" altLang="zh-CN" sz="2200" dirty="0" smtClean="0">
                <a:latin typeface="Comic Sans MS"/>
              </a:rPr>
              <a:t>free graph with </a:t>
            </a:r>
            <a:r>
              <a:rPr lang="en-US" altLang="zh-CN" sz="2200" dirty="0">
                <a:latin typeface="Comic Sans MS"/>
              </a:rPr>
              <a:t>∆≤</a:t>
            </a:r>
            <a:r>
              <a:rPr lang="en-US" altLang="zh-CN" sz="2200" dirty="0" smtClean="0">
                <a:latin typeface="Comic Sans MS"/>
              </a:rPr>
              <a:t>4 is NP-complete </a:t>
            </a:r>
            <a:r>
              <a:rPr lang="en-US" altLang="zh-CN" sz="2200" dirty="0" smtClean="0">
                <a:solidFill>
                  <a:srgbClr val="FF0000"/>
                </a:solidFill>
                <a:latin typeface="Comic Sans MS"/>
              </a:rPr>
              <a:t>[5]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2200" dirty="0" smtClean="0">
                <a:latin typeface="Comic Sans MS"/>
              </a:rPr>
              <a:t>Graph-k-</a:t>
            </a:r>
            <a:r>
              <a:rPr lang="en-US" altLang="zh-CN" sz="2200" dirty="0" err="1" smtClean="0">
                <a:latin typeface="Comic Sans MS"/>
              </a:rPr>
              <a:t>colorability</a:t>
            </a:r>
            <a:r>
              <a:rPr lang="en-US" altLang="zh-CN" sz="2200" dirty="0" smtClean="0">
                <a:latin typeface="Comic Sans MS"/>
              </a:rPr>
              <a:t> </a:t>
            </a:r>
            <a:r>
              <a:rPr lang="en-US" altLang="zh-CN" sz="2200" dirty="0">
                <a:latin typeface="Comic Sans MS"/>
              </a:rPr>
              <a:t>on ∆-free graph with </a:t>
            </a:r>
            <a:r>
              <a:rPr lang="en-US" altLang="zh-CN" sz="2200" dirty="0" smtClean="0">
                <a:latin typeface="Comic Sans MS"/>
              </a:rPr>
              <a:t>∆ bounded by a function of k, </a:t>
            </a:r>
            <a:r>
              <a:rPr lang="en-US" altLang="zh-CN" sz="2200" dirty="0">
                <a:latin typeface="Comic Sans MS"/>
              </a:rPr>
              <a:t>is NP-complete </a:t>
            </a:r>
            <a:r>
              <a:rPr lang="en-US" altLang="zh-CN" sz="2200" dirty="0">
                <a:solidFill>
                  <a:srgbClr val="FF0000"/>
                </a:solidFill>
                <a:latin typeface="Comic Sans MS"/>
              </a:rPr>
              <a:t>[5]</a:t>
            </a:r>
            <a:endParaRPr lang="en-US" altLang="zh-CN" sz="2200" dirty="0" smtClean="0">
              <a:solidFill>
                <a:srgbClr val="FF0000"/>
              </a:solidFill>
              <a:latin typeface="Comic Sans MS"/>
            </a:endParaRPr>
          </a:p>
          <a:p>
            <a:pPr marL="457200" lvl="1" indent="0">
              <a:buNone/>
            </a:pPr>
            <a:endParaRPr lang="en-US" altLang="zh-CN" sz="2200" dirty="0" smtClean="0">
              <a:latin typeface="Comic Sans MS"/>
            </a:endParaRPr>
          </a:p>
        </p:txBody>
      </p:sp>
      <p:sp>
        <p:nvSpPr>
          <p:cNvPr id="7" name="右箭头 6"/>
          <p:cNvSpPr/>
          <p:nvPr/>
        </p:nvSpPr>
        <p:spPr bwMode="auto">
          <a:xfrm>
            <a:off x="76200" y="2514600"/>
            <a:ext cx="2819400" cy="762000"/>
          </a:xfrm>
          <a:prstGeom prst="rightArrow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glow rad="101600">
              <a:srgbClr val="FF0000">
                <a:alpha val="60000"/>
              </a:srgbClr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4989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14:rippl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08038"/>
          </a:xfrm>
        </p:spPr>
        <p:txBody>
          <a:bodyPr/>
          <a:lstStyle/>
          <a:p>
            <a:r>
              <a:rPr lang="en-US" altLang="zh-CN" u="sng" dirty="0" smtClean="0">
                <a:latin typeface="Comic Sans MS"/>
              </a:rPr>
              <a:t>Introduce Planarity</a:t>
            </a:r>
            <a:endParaRPr lang="en-US" u="sng" dirty="0" smtClean="0">
              <a:latin typeface="Comic Sans MS" pitchFamily="66" charset="0"/>
            </a:endParaRPr>
          </a:p>
        </p:txBody>
      </p:sp>
      <p:sp>
        <p:nvSpPr>
          <p:cNvPr id="6" name="文本占位符 2"/>
          <p:cNvSpPr>
            <a:spLocks noGrp="1"/>
          </p:cNvSpPr>
          <p:nvPr>
            <p:ph type="body" sz="half" idx="1"/>
          </p:nvPr>
        </p:nvSpPr>
        <p:spPr>
          <a:xfrm>
            <a:off x="-381000" y="781050"/>
            <a:ext cx="9525000" cy="6153150"/>
          </a:xfrm>
        </p:spPr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en-US" altLang="zh-CN" sz="2200" dirty="0">
                <a:latin typeface="Comic Sans MS"/>
              </a:rPr>
              <a:t>Planar graph is 5-colorable </a:t>
            </a:r>
            <a:r>
              <a:rPr lang="en-US" altLang="zh-CN" sz="2200" dirty="0" smtClean="0">
                <a:latin typeface="Comic Sans MS"/>
              </a:rPr>
              <a:t>(</a:t>
            </a:r>
            <a:r>
              <a:rPr lang="en-US" altLang="zh-CN" sz="2200" dirty="0" err="1" smtClean="0">
                <a:latin typeface="Comic Sans MS"/>
              </a:rPr>
              <a:t>Heawood</a:t>
            </a:r>
            <a:r>
              <a:rPr lang="en-US" altLang="zh-CN" sz="2200" dirty="0" smtClean="0">
                <a:latin typeface="Comic Sans MS"/>
              </a:rPr>
              <a:t>, 1890)</a:t>
            </a:r>
            <a:endParaRPr lang="en-US" altLang="zh-CN" sz="2200" dirty="0">
              <a:solidFill>
                <a:srgbClr val="FF0000"/>
              </a:solidFill>
              <a:latin typeface="Comic Sans MS"/>
            </a:endParaRPr>
          </a:p>
          <a:p>
            <a:pPr marL="457200" lvl="1" indent="0" algn="r">
              <a:buNone/>
            </a:pPr>
            <a:r>
              <a:rPr lang="en-US" altLang="zh-CN" sz="2200" u="sng" dirty="0" smtClean="0">
                <a:solidFill>
                  <a:srgbClr val="00B050"/>
                </a:solidFill>
                <a:latin typeface="Comic Sans MS"/>
              </a:rPr>
              <a:t>Consider 5 components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2200" dirty="0" smtClean="0">
                <a:latin typeface="Comic Sans MS"/>
              </a:rPr>
              <a:t>Planar graph is </a:t>
            </a:r>
            <a:r>
              <a:rPr lang="en-US" altLang="zh-CN" sz="2200" dirty="0">
                <a:latin typeface="Comic Sans MS"/>
              </a:rPr>
              <a:t>4-colorable </a:t>
            </a:r>
            <a:r>
              <a:rPr lang="en-US" altLang="zh-CN" sz="2200" dirty="0" smtClean="0">
                <a:latin typeface="Comic Sans MS"/>
              </a:rPr>
              <a:t>(</a:t>
            </a:r>
            <a:r>
              <a:rPr lang="en-US" altLang="zh-CN" sz="2200" dirty="0" err="1" smtClean="0">
                <a:latin typeface="Comic Sans MS"/>
              </a:rPr>
              <a:t>Appel</a:t>
            </a:r>
            <a:r>
              <a:rPr lang="en-US" altLang="zh-CN" sz="2200" dirty="0" smtClean="0">
                <a:latin typeface="Comic Sans MS"/>
              </a:rPr>
              <a:t>-</a:t>
            </a:r>
            <a:r>
              <a:rPr lang="en-US" altLang="zh-CN" sz="2200" dirty="0" err="1" smtClean="0">
                <a:latin typeface="Comic Sans MS"/>
              </a:rPr>
              <a:t>Haken</a:t>
            </a:r>
            <a:r>
              <a:rPr lang="en-US" altLang="zh-CN" sz="2200" dirty="0" smtClean="0">
                <a:latin typeface="Comic Sans MS"/>
              </a:rPr>
              <a:t>-Koch, 1977</a:t>
            </a:r>
            <a:r>
              <a:rPr lang="en-US" altLang="zh-CN" sz="2200" dirty="0">
                <a:latin typeface="Comic Sans MS"/>
              </a:rPr>
              <a:t>) </a:t>
            </a:r>
            <a:endParaRPr lang="en-US" altLang="zh-CN" sz="2200" dirty="0" smtClean="0">
              <a:latin typeface="Comic Sans MS"/>
            </a:endParaRPr>
          </a:p>
          <a:p>
            <a:pPr marL="457200" lvl="1" indent="0" algn="r">
              <a:buNone/>
            </a:pPr>
            <a:r>
              <a:rPr lang="en-US" altLang="zh-CN" sz="2200" u="sng" dirty="0" smtClean="0">
                <a:solidFill>
                  <a:srgbClr val="00B050"/>
                </a:solidFill>
                <a:latin typeface="Comic Sans MS"/>
              </a:rPr>
              <a:t>Unavoidable </a:t>
            </a:r>
            <a:r>
              <a:rPr lang="en-US" altLang="zh-CN" sz="2200" u="sng" dirty="0">
                <a:solidFill>
                  <a:srgbClr val="00B050"/>
                </a:solidFill>
                <a:latin typeface="Comic Sans MS"/>
              </a:rPr>
              <a:t>configurations</a:t>
            </a:r>
            <a:endParaRPr lang="en-US" altLang="zh-CN" sz="2200" u="sng" dirty="0" smtClean="0">
              <a:solidFill>
                <a:srgbClr val="00B050"/>
              </a:solidFill>
              <a:latin typeface="Comic Sans MS"/>
            </a:endParaRPr>
          </a:p>
          <a:p>
            <a:pPr lvl="1">
              <a:buFont typeface="Arial" pitchFamily="34" charset="0"/>
              <a:buChar char="•"/>
            </a:pPr>
            <a:r>
              <a:rPr lang="en-US" altLang="zh-CN" sz="2200" dirty="0" smtClean="0">
                <a:latin typeface="Comic Sans MS"/>
              </a:rPr>
              <a:t>Planar </a:t>
            </a:r>
            <a:r>
              <a:rPr lang="en-US" altLang="zh-CN" sz="2200" dirty="0">
                <a:latin typeface="Comic Sans MS"/>
              </a:rPr>
              <a:t>and ∆-free graph is 3-colorable </a:t>
            </a:r>
            <a:r>
              <a:rPr lang="en-US" altLang="zh-CN" sz="2200" dirty="0" smtClean="0">
                <a:latin typeface="Comic Sans MS"/>
              </a:rPr>
              <a:t>(</a:t>
            </a:r>
            <a:r>
              <a:rPr lang="en-US" altLang="zh-CN" sz="2200" dirty="0" err="1" smtClean="0">
                <a:latin typeface="Comic Sans MS"/>
              </a:rPr>
              <a:t>Grotzsch</a:t>
            </a:r>
            <a:r>
              <a:rPr lang="en-US" altLang="zh-CN" sz="2200" dirty="0" smtClean="0">
                <a:latin typeface="Comic Sans MS"/>
              </a:rPr>
              <a:t>, 1959</a:t>
            </a:r>
            <a:r>
              <a:rPr lang="en-US" altLang="zh-CN" sz="2200" dirty="0">
                <a:latin typeface="Comic Sans MS"/>
              </a:rPr>
              <a:t>) </a:t>
            </a:r>
            <a:endParaRPr lang="en-US" altLang="zh-CN" sz="2200" dirty="0" smtClean="0">
              <a:solidFill>
                <a:srgbClr val="FF0000"/>
              </a:solidFill>
              <a:latin typeface="Comic Sans MS"/>
            </a:endParaRPr>
          </a:p>
          <a:p>
            <a:pPr marL="457200" lvl="1" indent="0" algn="r">
              <a:buNone/>
            </a:pPr>
            <a:r>
              <a:rPr lang="en-US" altLang="zh-CN" sz="2200" u="sng" dirty="0" err="1" smtClean="0">
                <a:solidFill>
                  <a:srgbClr val="00B050"/>
                </a:solidFill>
                <a:latin typeface="Comic Sans MS"/>
              </a:rPr>
              <a:t>Grotzsch’s</a:t>
            </a:r>
            <a:r>
              <a:rPr lang="en-US" altLang="zh-CN" sz="2200" u="sng" dirty="0" smtClean="0">
                <a:solidFill>
                  <a:srgbClr val="00B050"/>
                </a:solidFill>
                <a:latin typeface="Comic Sans MS"/>
              </a:rPr>
              <a:t> Theorem</a:t>
            </a:r>
            <a:endParaRPr lang="en-US" altLang="zh-CN" sz="2200" u="sng" dirty="0">
              <a:solidFill>
                <a:srgbClr val="00B050"/>
              </a:solidFill>
              <a:latin typeface="Comic Sans MS"/>
            </a:endParaRPr>
          </a:p>
          <a:p>
            <a:pPr lvl="1">
              <a:buFont typeface="Arial" pitchFamily="34" charset="0"/>
              <a:buChar char="•"/>
            </a:pPr>
            <a:r>
              <a:rPr lang="en-US" altLang="zh-CN" sz="2200" dirty="0">
                <a:latin typeface="Comic Sans MS"/>
              </a:rPr>
              <a:t>Graph-3-colorability on planar graph is </a:t>
            </a:r>
            <a:r>
              <a:rPr lang="en-US" altLang="zh-CN" sz="2200" dirty="0" smtClean="0">
                <a:latin typeface="Comic Sans MS"/>
              </a:rPr>
              <a:t>NP-complete </a:t>
            </a:r>
            <a:r>
              <a:rPr lang="en-US" altLang="zh-CN" sz="2200" dirty="0" smtClean="0">
                <a:solidFill>
                  <a:srgbClr val="FF0000"/>
                </a:solidFill>
                <a:latin typeface="Comic Sans MS"/>
              </a:rPr>
              <a:t>[1]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2200" dirty="0">
                <a:latin typeface="Comic Sans MS"/>
              </a:rPr>
              <a:t>Graph-3-colorability on planar graph with ∆≤4 is NP-complete </a:t>
            </a:r>
            <a:r>
              <a:rPr lang="en-US" altLang="zh-CN" sz="2200" dirty="0">
                <a:solidFill>
                  <a:srgbClr val="FF0000"/>
                </a:solidFill>
                <a:latin typeface="Comic Sans MS"/>
              </a:rPr>
              <a:t>[5]</a:t>
            </a:r>
            <a:endParaRPr lang="en-US" altLang="zh-CN" sz="2200" dirty="0" smtClean="0">
              <a:solidFill>
                <a:srgbClr val="FF0000"/>
              </a:solidFill>
              <a:latin typeface="Comic Sans MS"/>
            </a:endParaRPr>
          </a:p>
          <a:p>
            <a:pPr marL="457200" lvl="1" indent="0" algn="r">
              <a:buNone/>
            </a:pPr>
            <a:r>
              <a:rPr lang="en-US" altLang="zh-CN" sz="2200" u="sng" dirty="0" smtClean="0">
                <a:solidFill>
                  <a:srgbClr val="00B050"/>
                </a:solidFill>
                <a:latin typeface="Comic Sans MS"/>
              </a:rPr>
              <a:t>From graph-3-colorability</a:t>
            </a:r>
          </a:p>
          <a:p>
            <a:pPr marL="457200" lvl="1" indent="0">
              <a:buNone/>
            </a:pPr>
            <a:endParaRPr lang="en-US" altLang="zh-CN" sz="2200" dirty="0" smtClean="0">
              <a:latin typeface="Comic Sans MS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4114800"/>
            <a:ext cx="2390775" cy="2305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右箭头 9"/>
          <p:cNvSpPr/>
          <p:nvPr/>
        </p:nvSpPr>
        <p:spPr bwMode="auto">
          <a:xfrm>
            <a:off x="76200" y="609600"/>
            <a:ext cx="6477000" cy="762000"/>
          </a:xfrm>
          <a:prstGeom prst="rightArrow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glow rad="101600">
              <a:srgbClr val="FF0000">
                <a:alpha val="60000"/>
              </a:srgbClr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右箭头 10"/>
          <p:cNvSpPr/>
          <p:nvPr/>
        </p:nvSpPr>
        <p:spPr bwMode="auto">
          <a:xfrm>
            <a:off x="76200" y="1371600"/>
            <a:ext cx="7620000" cy="762000"/>
          </a:xfrm>
          <a:prstGeom prst="rightArrow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glow rad="101600">
              <a:srgbClr val="FF0000">
                <a:alpha val="60000"/>
              </a:srgbClr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右箭头 11"/>
          <p:cNvSpPr/>
          <p:nvPr/>
        </p:nvSpPr>
        <p:spPr bwMode="auto">
          <a:xfrm>
            <a:off x="76200" y="2057400"/>
            <a:ext cx="7924800" cy="990600"/>
          </a:xfrm>
          <a:prstGeom prst="rightArrow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glow rad="101600">
              <a:srgbClr val="FF0000">
                <a:alpha val="60000"/>
              </a:srgbClr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右箭头 12"/>
          <p:cNvSpPr/>
          <p:nvPr/>
        </p:nvSpPr>
        <p:spPr bwMode="auto">
          <a:xfrm>
            <a:off x="76200" y="2895600"/>
            <a:ext cx="8839200" cy="1447800"/>
          </a:xfrm>
          <a:prstGeom prst="rightArrow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glow rad="101600">
              <a:srgbClr val="FF0000">
                <a:alpha val="60000"/>
              </a:srgbClr>
            </a:glo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855511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</p:bldLst>
  </p:timing>
</p:sld>
</file>

<file path=ppt/theme/theme1.xml><?xml version="1.0" encoding="utf-8"?>
<a:theme xmlns:a="http://schemas.openxmlformats.org/drawingml/2006/main" name="ismb2008">
  <a:themeElements>
    <a:clrScheme name="ismb2008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ismb200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ismb200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mb2008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mb2008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mb2008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mb2008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mb2008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smb2008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smb2008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smb2008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smb2008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smb2008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smb2008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ismb2008</Template>
  <TotalTime>7721</TotalTime>
  <Words>1807</Words>
  <Application>Microsoft Office PowerPoint</Application>
  <PresentationFormat>全屏显示(4:3)</PresentationFormat>
  <Paragraphs>198</Paragraphs>
  <Slides>17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18" baseType="lpstr">
      <vt:lpstr>ismb2008</vt:lpstr>
      <vt:lpstr>PowerPoint 演示文稿</vt:lpstr>
      <vt:lpstr>Framework</vt:lpstr>
      <vt:lpstr>Framework</vt:lpstr>
      <vt:lpstr>Framework</vt:lpstr>
      <vt:lpstr>Graph-3-colorability</vt:lpstr>
      <vt:lpstr>Framework</vt:lpstr>
      <vt:lpstr>Graph-3-colorability ∆≤4 (G3*)</vt:lpstr>
      <vt:lpstr>Framework</vt:lpstr>
      <vt:lpstr>Introduce Planarity</vt:lpstr>
      <vt:lpstr>Framework</vt:lpstr>
      <vt:lpstr>Graph-3-colorability, ∆-free &amp; ∆≤4 (G3*)</vt:lpstr>
      <vt:lpstr>PowerPoint 演示文稿</vt:lpstr>
      <vt:lpstr>Framework</vt:lpstr>
      <vt:lpstr>Graph-k-colorability (∆?)</vt:lpstr>
      <vt:lpstr>References</vt:lpstr>
      <vt:lpstr>PowerPoint 演示文稿</vt:lpstr>
      <vt:lpstr>PowerPoint 演示文稿</vt:lpstr>
    </vt:vector>
  </TitlesOfParts>
  <Company>Tufts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bcb_group_meeting</dc:title>
  <dc:creator>Mengfei</dc:creator>
  <cp:lastModifiedBy>MF_Cao</cp:lastModifiedBy>
  <cp:revision>218</cp:revision>
  <dcterms:created xsi:type="dcterms:W3CDTF">2009-12-11T21:08:18Z</dcterms:created>
  <dcterms:modified xsi:type="dcterms:W3CDTF">2011-12-15T14:38:32Z</dcterms:modified>
</cp:coreProperties>
</file>