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43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34" r:id="rId13"/>
    <p:sldId id="405" r:id="rId14"/>
    <p:sldId id="406" r:id="rId15"/>
    <p:sldId id="407" r:id="rId16"/>
    <p:sldId id="424" r:id="rId17"/>
    <p:sldId id="408" r:id="rId18"/>
    <p:sldId id="409" r:id="rId19"/>
    <p:sldId id="410" r:id="rId20"/>
    <p:sldId id="411" r:id="rId21"/>
    <p:sldId id="412" r:id="rId22"/>
    <p:sldId id="413" r:id="rId23"/>
    <p:sldId id="426" r:id="rId24"/>
    <p:sldId id="427" r:id="rId25"/>
    <p:sldId id="428" r:id="rId26"/>
    <p:sldId id="429" r:id="rId27"/>
    <p:sldId id="430" r:id="rId28"/>
    <p:sldId id="431" r:id="rId29"/>
    <p:sldId id="433" r:id="rId30"/>
    <p:sldId id="415" r:id="rId31"/>
    <p:sldId id="414" r:id="rId32"/>
    <p:sldId id="432" r:id="rId33"/>
    <p:sldId id="417" r:id="rId34"/>
    <p:sldId id="418" r:id="rId35"/>
    <p:sldId id="419" r:id="rId36"/>
    <p:sldId id="420" r:id="rId37"/>
    <p:sldId id="416" r:id="rId38"/>
    <p:sldId id="421" r:id="rId39"/>
    <p:sldId id="42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084"/>
    <a:srgbClr val="001D62"/>
    <a:srgbClr val="FFC000"/>
    <a:srgbClr val="CCECFF"/>
    <a:srgbClr val="008000"/>
    <a:srgbClr val="99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752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76651-511A-3A4F-959C-BAEA02A3D93D}" type="datetimeFigureOut">
              <a:rPr lang="en-US" smtClean="0"/>
              <a:pPr/>
              <a:t>7/24/16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46D16-20DC-824C-B0EC-CFECC8F43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6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865088-F839-8148-96D4-61237C209AE5}" type="datetime1">
              <a:rPr lang="en-US"/>
              <a:pPr>
                <a:defRPr/>
              </a:pPr>
              <a:t>7/24/16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2DF955-4F91-E84E-ADAC-A358411F86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22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B25AA9-5F84-0C45-BF20-C8510593EF44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Miranda has only</a:t>
            </a:r>
            <a:r>
              <a:rPr lang="en-US" baseline="0" dirty="0" smtClean="0"/>
              <a:t> a single type of integer, of arbitrary precision, so the set of integers </a:t>
            </a:r>
            <a:r>
              <a:rPr lang="en-US" baseline="0" dirty="0" err="1" smtClean="0"/>
              <a:t>representable</a:t>
            </a:r>
            <a:r>
              <a:rPr lang="en-US" baseline="0" dirty="0" smtClean="0"/>
              <a:t> in 32 bits is not a type.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contrast, languages in development now have dependent type systems in which it is possible to represent types such as the “even” integers.  Often such languages require the programmer to provide a proof that a given expression will be even, however, or permit the type system to be </a:t>
            </a:r>
            <a:r>
              <a:rPr lang="en-US" baseline="0" dirty="0" err="1" smtClean="0"/>
              <a:t>undecidable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F955-4F91-E84E-ADAC-A358411F86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F955-4F91-E84E-ADAC-A358411F86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4BC8-5CBC-DE49-B989-A17605FF213C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31DD1-A391-664A-9569-69DDD1D81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B5A6-9910-8C4F-AA34-26D70FECA2A0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15AF-BC29-6D45-8D82-C37FF2AF9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B640-17F2-9947-AF38-C7462938E291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89944-86A7-CC44-BAFC-7A3DAD0FC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omic Sans MS" pitchFamily="66" charset="0"/>
              </a:defRPr>
            </a:lvl1pPr>
            <a:lvl2pPr>
              <a:buSzPct val="100000"/>
              <a:defRPr>
                <a:latin typeface="Comic Sans MS" pitchFamily="66" charset="0"/>
              </a:defRPr>
            </a:lvl2pPr>
            <a:lvl3pPr>
              <a:buSzPct val="100000"/>
              <a:defRPr>
                <a:latin typeface="Comic Sans MS" pitchFamily="66" charset="0"/>
              </a:defRPr>
            </a:lvl3pPr>
            <a:lvl4pPr>
              <a:buSzPct val="100000"/>
              <a:defRPr>
                <a:latin typeface="Comic Sans MS" pitchFamily="66" charset="0"/>
              </a:defRPr>
            </a:lvl4pPr>
            <a:lvl5pPr>
              <a:buSzPct val="100000"/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C9FB-9377-344D-89D1-F9F26358C10B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4895-50A6-824B-9B38-DA9C77722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F5F4-4164-8A44-BDAE-32C111A9E4D6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E271-DC3F-DD47-B5C2-B99FF9645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ECF1-9D87-1349-BF85-B3DA36C52FC5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80D7-754C-294A-BE91-A773DEFB4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4B44-D50A-4241-8969-66F81C73C9E9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C45C-E7D4-704A-B973-92E2F91B6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DAA7-F27F-B24C-AB4A-532190A507F6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9EDEC-9E13-8845-9141-D2578BEA0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1C9F1-20BF-1C4E-8D0B-D658FF26F908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02C79-D564-FD40-8626-5CB2E5F01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ACC9-83F2-3340-9B3C-97277F834F6D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CB682-5AC4-B148-84F4-36EFED4D0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DD62B-C1BC-554F-A647-3989ECDB73F8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5D7A-8762-6645-BA4D-7314A2ADC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26AFF4B-E44B-7144-AA7F-633C45DF58E1}" type="datetime1">
              <a:rPr lang="en-US"/>
              <a:pPr>
                <a:defRPr/>
              </a:pPr>
              <a:t>7/24/16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BA9908-741A-6B47-BF53-A8CCBA8FF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/>
          <a:latin typeface="Chalkboard"/>
          <a:ea typeface="ＭＳ Ｐゴシック" charset="-128"/>
          <a:cs typeface="Chalkboard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  <a:ea typeface="ＭＳ Ｐゴシック" charset="-128"/>
          <a:cs typeface="ＭＳ Ｐゴシック" charset="-128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charset="2"/>
        <a:buChar char=""/>
        <a:defRPr sz="2800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charset="2"/>
        <a:buChar char=""/>
        <a:defRPr sz="2400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charset="2"/>
        <a:buChar char=""/>
        <a:defRPr sz="2200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charset="2"/>
        <a:buChar char=""/>
        <a:defRPr sz="2000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charset="2"/>
        <a:buChar char=""/>
        <a:defRPr sz="2000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s242@cs.stanford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Types</a:t>
            </a:r>
            <a:endParaRPr lang="en-US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Kathleen Fisher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46100" y="508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Comic Sans MS" charset="0"/>
                <a:cs typeface="Comic Sans MS" charset="0"/>
              </a:rPr>
              <a:t>cs242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409700" y="5092700"/>
            <a:ext cx="632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  <a:ea typeface="Comic Sans MS" charset="0"/>
                <a:cs typeface="Comic Sans MS" charset="0"/>
              </a:rPr>
              <a:t>Reading: “Concepts in Programming Languages”, Chapter 6</a:t>
            </a:r>
          </a:p>
          <a:p>
            <a:pPr algn="ctr"/>
            <a:r>
              <a:rPr lang="en-US">
                <a:latin typeface="Comic Sans MS" charset="0"/>
                <a:ea typeface="Comic Sans MS" charset="0"/>
                <a:cs typeface="Comic Sans MS" charset="0"/>
              </a:rPr>
              <a:t>         </a:t>
            </a:r>
          </a:p>
          <a:p>
            <a:pPr algn="ctr"/>
            <a:r>
              <a:rPr lang="en-US">
                <a:latin typeface="Comic Sans MS" charset="0"/>
                <a:ea typeface="Comic Sans MS" charset="0"/>
                <a:cs typeface="Comic Sans MS" charset="0"/>
              </a:rPr>
              <a:t>           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97789" y="6299200"/>
            <a:ext cx="53484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Thanks to</a:t>
            </a:r>
            <a:r>
              <a:rPr lang="en-US" dirty="0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 John </a:t>
            </a:r>
            <a:r>
              <a:rPr lang="en-US" smtClean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Mitchell for </a:t>
            </a:r>
            <a:r>
              <a:rPr lang="en-US" dirty="0">
                <a:solidFill>
                  <a:srgbClr val="CEB966"/>
                </a:solidFill>
                <a:latin typeface="Chalkboard"/>
                <a:ea typeface="Chalkboard"/>
                <a:cs typeface="Chalkboard"/>
              </a:rPr>
              <a:t>some of these slides.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800" dirty="0"/>
              <a:t>Type</a:t>
            </a:r>
            <a:r>
              <a:rPr lang="en-US" sz="3800" dirty="0" smtClean="0"/>
              <a:t> Checking </a:t>
            </a:r>
            <a:r>
              <a:rPr lang="en-US" sz="3800" dirty="0" err="1" smtClean="0"/>
              <a:t>vs.Type</a:t>
            </a:r>
            <a:r>
              <a:rPr lang="en-US" sz="3800" dirty="0" smtClean="0"/>
              <a:t> Inference</a:t>
            </a:r>
            <a:endParaRPr lang="en-US" sz="3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81100"/>
            <a:ext cx="8559800" cy="5473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Standard type </a:t>
            </a:r>
            <a:r>
              <a:rPr lang="en-US" dirty="0" smtClean="0"/>
              <a:t>checking: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/>
                <a:cs typeface="Courier New"/>
              </a:rPr>
              <a:t>f(int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/>
                <a:cs typeface="Courier New"/>
              </a:rPr>
              <a:t>x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) { return x+1; };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 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/>
                <a:cs typeface="Courier New"/>
              </a:rPr>
              <a:t>g(int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/>
                <a:cs typeface="Courier New"/>
              </a:rPr>
              <a:t>y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) { return f(y+1)*2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; }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;</a:t>
            </a:r>
            <a:endParaRPr lang="en-US" b="1" dirty="0" smtClean="0">
              <a:solidFill>
                <a:srgbClr val="CEB966"/>
              </a:solidFill>
              <a:latin typeface="Courier New"/>
              <a:cs typeface="Courier New"/>
            </a:endParaRPr>
          </a:p>
          <a:p>
            <a:pPr lvl="1" eaLnBrk="1" hangingPunct="1">
              <a:defRPr/>
            </a:pPr>
            <a:r>
              <a:rPr lang="en-US" dirty="0" smtClean="0"/>
              <a:t>Examine </a:t>
            </a:r>
            <a:r>
              <a:rPr lang="en-US" dirty="0"/>
              <a:t>body of each </a:t>
            </a:r>
            <a:r>
              <a:rPr lang="en-US" dirty="0" smtClean="0"/>
              <a:t>function.                            Use </a:t>
            </a:r>
            <a:r>
              <a:rPr lang="en-US" dirty="0"/>
              <a:t>declared </a:t>
            </a:r>
            <a:r>
              <a:rPr lang="en-US" dirty="0" smtClean="0"/>
              <a:t>types </a:t>
            </a:r>
            <a:r>
              <a:rPr lang="en-US" dirty="0"/>
              <a:t>to </a:t>
            </a:r>
            <a:r>
              <a:rPr lang="en-US" i="1" dirty="0"/>
              <a:t>check </a:t>
            </a:r>
            <a:r>
              <a:rPr lang="en-US" dirty="0"/>
              <a:t>agreement.</a:t>
            </a:r>
          </a:p>
          <a:p>
            <a:pPr eaLnBrk="1" hangingPunct="1">
              <a:defRPr/>
            </a:pPr>
            <a:r>
              <a:rPr lang="en-US" dirty="0"/>
              <a:t>Type </a:t>
            </a:r>
            <a:r>
              <a:rPr lang="en-US" dirty="0" smtClean="0"/>
              <a:t>inference: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 </a:t>
            </a:r>
            <a:r>
              <a:rPr lang="en-US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/>
                <a:cs typeface="Courier New"/>
              </a:rPr>
              <a:t>f(int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/>
                <a:cs typeface="Courier New"/>
              </a:rPr>
              <a:t>x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) { return x+1; };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 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/>
                <a:cs typeface="Courier New"/>
              </a:rPr>
              <a:t>g(int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/>
                <a:cs typeface="Courier New"/>
              </a:rPr>
              <a:t>y</a:t>
            </a:r>
            <a:r>
              <a:rPr lang="en-US" b="1" dirty="0">
                <a:solidFill>
                  <a:srgbClr val="CEB966"/>
                </a:solidFill>
                <a:latin typeface="Courier New"/>
                <a:cs typeface="Courier New"/>
              </a:rPr>
              <a:t>) { return f(y+1)*2;};</a:t>
            </a:r>
            <a:endParaRPr lang="en-US" b="1" dirty="0" smtClean="0">
              <a:solidFill>
                <a:srgbClr val="CEB966"/>
              </a:solidFill>
              <a:latin typeface="Courier New"/>
              <a:cs typeface="Courier New"/>
            </a:endParaRPr>
          </a:p>
          <a:p>
            <a:pPr lvl="1" eaLnBrk="1" hangingPunct="1">
              <a:defRPr/>
            </a:pPr>
            <a:r>
              <a:rPr lang="en-US" dirty="0" smtClean="0"/>
              <a:t>Examine </a:t>
            </a:r>
            <a:r>
              <a:rPr lang="en-US" dirty="0"/>
              <a:t>code </a:t>
            </a:r>
            <a:r>
              <a:rPr lang="en-US" i="1" dirty="0"/>
              <a:t>without </a:t>
            </a:r>
            <a:r>
              <a:rPr lang="en-US" dirty="0"/>
              <a:t>type </a:t>
            </a:r>
            <a:r>
              <a:rPr lang="en-US" dirty="0" smtClean="0"/>
              <a:t>information. </a:t>
            </a:r>
            <a:r>
              <a:rPr lang="en-US" i="1" dirty="0" smtClean="0"/>
              <a:t>Infer </a:t>
            </a:r>
            <a:r>
              <a:rPr lang="en-US" dirty="0" smtClean="0"/>
              <a:t>the most general types that </a:t>
            </a:r>
            <a:r>
              <a:rPr lang="en-US" dirty="0"/>
              <a:t>could have been declared.</a:t>
            </a:r>
          </a:p>
          <a:p>
            <a:pPr indent="0" eaLnBrk="1" hangingPunct="1">
              <a:buFont typeface="Monotype Sorts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ML and Haskell are </a:t>
            </a:r>
            <a:r>
              <a:rPr lang="en-US" i="1" dirty="0" smtClean="0">
                <a:solidFill>
                  <a:srgbClr val="FFFF00"/>
                </a:solidFill>
              </a:rPr>
              <a:t>designed </a:t>
            </a:r>
            <a:r>
              <a:rPr lang="en-US" dirty="0">
                <a:solidFill>
                  <a:srgbClr val="FFFF00"/>
                </a:solidFill>
              </a:rPr>
              <a:t>to make type </a:t>
            </a:r>
            <a:r>
              <a:rPr lang="en-US" dirty="0" smtClean="0">
                <a:solidFill>
                  <a:srgbClr val="FFFF00"/>
                </a:solidFill>
              </a:rPr>
              <a:t>inference feasible.</a:t>
            </a:r>
            <a:endParaRPr lang="en-US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87500" y="4203700"/>
            <a:ext cx="1485900" cy="660400"/>
            <a:chOff x="1587500" y="4203700"/>
            <a:chExt cx="1485900" cy="660400"/>
          </a:xfrm>
        </p:grpSpPr>
        <p:grpSp>
          <p:nvGrpSpPr>
            <p:cNvPr id="23556" name="Group 6"/>
            <p:cNvGrpSpPr>
              <a:grpSpLocks/>
            </p:cNvGrpSpPr>
            <p:nvPr/>
          </p:nvGrpSpPr>
          <p:grpSpPr bwMode="auto">
            <a:xfrm>
              <a:off x="1587500" y="4203700"/>
              <a:ext cx="431800" cy="228600"/>
              <a:chOff x="224" y="4032"/>
              <a:chExt cx="272" cy="144"/>
            </a:xfrm>
          </p:grpSpPr>
          <p:sp>
            <p:nvSpPr>
              <p:cNvPr id="23566" name="Line 4"/>
              <p:cNvSpPr>
                <a:spLocks noChangeShapeType="1"/>
              </p:cNvSpPr>
              <p:nvPr/>
            </p:nvSpPr>
            <p:spPr bwMode="auto">
              <a:xfrm flipH="1">
                <a:off x="256" y="4032"/>
                <a:ext cx="240" cy="14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7" name="Line 5"/>
              <p:cNvSpPr>
                <a:spLocks noChangeShapeType="1"/>
              </p:cNvSpPr>
              <p:nvPr/>
            </p:nvSpPr>
            <p:spPr bwMode="auto">
              <a:xfrm>
                <a:off x="224" y="4032"/>
                <a:ext cx="240" cy="14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557" name="Group 7"/>
            <p:cNvGrpSpPr>
              <a:grpSpLocks/>
            </p:cNvGrpSpPr>
            <p:nvPr/>
          </p:nvGrpSpPr>
          <p:grpSpPr bwMode="auto">
            <a:xfrm>
              <a:off x="2679700" y="4203700"/>
              <a:ext cx="381000" cy="228600"/>
              <a:chOff x="256" y="4032"/>
              <a:chExt cx="240" cy="144"/>
            </a:xfrm>
          </p:grpSpPr>
          <p:sp>
            <p:nvSpPr>
              <p:cNvPr id="23564" name="Line 8"/>
              <p:cNvSpPr>
                <a:spLocks noChangeShapeType="1"/>
              </p:cNvSpPr>
              <p:nvPr/>
            </p:nvSpPr>
            <p:spPr bwMode="auto">
              <a:xfrm flipH="1">
                <a:off x="256" y="4032"/>
                <a:ext cx="240" cy="14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5" name="Line 9"/>
              <p:cNvSpPr>
                <a:spLocks noChangeShapeType="1"/>
              </p:cNvSpPr>
              <p:nvPr/>
            </p:nvSpPr>
            <p:spPr bwMode="auto">
              <a:xfrm>
                <a:off x="256" y="4032"/>
                <a:ext cx="240" cy="14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558" name="Group 10"/>
            <p:cNvGrpSpPr>
              <a:grpSpLocks/>
            </p:cNvGrpSpPr>
            <p:nvPr/>
          </p:nvGrpSpPr>
          <p:grpSpPr bwMode="auto">
            <a:xfrm>
              <a:off x="1587500" y="4635500"/>
              <a:ext cx="381000" cy="228600"/>
              <a:chOff x="256" y="4032"/>
              <a:chExt cx="240" cy="144"/>
            </a:xfrm>
          </p:grpSpPr>
          <p:sp>
            <p:nvSpPr>
              <p:cNvPr id="23562" name="Line 11"/>
              <p:cNvSpPr>
                <a:spLocks noChangeShapeType="1"/>
              </p:cNvSpPr>
              <p:nvPr/>
            </p:nvSpPr>
            <p:spPr bwMode="auto">
              <a:xfrm flipH="1">
                <a:off x="256" y="4032"/>
                <a:ext cx="240" cy="14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3" name="Line 12"/>
              <p:cNvSpPr>
                <a:spLocks noChangeShapeType="1"/>
              </p:cNvSpPr>
              <p:nvPr/>
            </p:nvSpPr>
            <p:spPr bwMode="auto">
              <a:xfrm>
                <a:off x="256" y="4032"/>
                <a:ext cx="240" cy="14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559" name="Group 13"/>
            <p:cNvGrpSpPr>
              <a:grpSpLocks/>
            </p:cNvGrpSpPr>
            <p:nvPr/>
          </p:nvGrpSpPr>
          <p:grpSpPr bwMode="auto">
            <a:xfrm>
              <a:off x="2692400" y="4635500"/>
              <a:ext cx="381000" cy="228600"/>
              <a:chOff x="256" y="4032"/>
              <a:chExt cx="240" cy="144"/>
            </a:xfrm>
          </p:grpSpPr>
          <p:sp>
            <p:nvSpPr>
              <p:cNvPr id="23560" name="Line 14"/>
              <p:cNvSpPr>
                <a:spLocks noChangeShapeType="1"/>
              </p:cNvSpPr>
              <p:nvPr/>
            </p:nvSpPr>
            <p:spPr bwMode="auto">
              <a:xfrm flipH="1">
                <a:off x="256" y="4032"/>
                <a:ext cx="240" cy="14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1" name="Line 15"/>
              <p:cNvSpPr>
                <a:spLocks noChangeShapeType="1"/>
              </p:cNvSpPr>
              <p:nvPr/>
            </p:nvSpPr>
            <p:spPr bwMode="auto">
              <a:xfrm>
                <a:off x="256" y="4032"/>
                <a:ext cx="240" cy="14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study type inference?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600200"/>
            <a:ext cx="8534400" cy="51054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Types and type checking</a:t>
            </a:r>
            <a:endParaRPr lang="en-US" dirty="0" smtClean="0">
              <a:latin typeface="Comic Sans MS" charset="0"/>
            </a:endParaRPr>
          </a:p>
          <a:p>
            <a:pPr lvl="1" eaLnBrk="1" hangingPunct="1"/>
            <a:r>
              <a:rPr lang="en-US" dirty="0" smtClean="0">
                <a:latin typeface="Comic Sans MS" charset="0"/>
              </a:rPr>
              <a:t>Improved </a:t>
            </a:r>
            <a:r>
              <a:rPr lang="en-US" dirty="0">
                <a:latin typeface="Comic Sans MS" charset="0"/>
              </a:rPr>
              <a:t>steadily since </a:t>
            </a:r>
            <a:r>
              <a:rPr lang="en-US" dirty="0" err="1">
                <a:latin typeface="Comic Sans MS" charset="0"/>
              </a:rPr>
              <a:t>Algol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 smtClean="0">
                <a:latin typeface="Comic Sans MS" charset="0"/>
              </a:rPr>
              <a:t>60</a:t>
            </a:r>
          </a:p>
          <a:p>
            <a:pPr lvl="2" eaLnBrk="1" hangingPunct="1"/>
            <a:r>
              <a:rPr lang="en-US" dirty="0" smtClean="0">
                <a:latin typeface="Comic Sans MS" charset="0"/>
              </a:rPr>
              <a:t>Eliminated sources of unsoundness.</a:t>
            </a:r>
          </a:p>
          <a:p>
            <a:pPr lvl="2" eaLnBrk="1" hangingPunct="1"/>
            <a:r>
              <a:rPr lang="en-US" dirty="0" smtClean="0">
                <a:latin typeface="Comic Sans MS" charset="0"/>
              </a:rPr>
              <a:t>Become substantially more expressive.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Important for </a:t>
            </a:r>
            <a:r>
              <a:rPr lang="en-US" dirty="0" smtClean="0">
                <a:latin typeface="Comic Sans MS" charset="0"/>
              </a:rPr>
              <a:t>modularity, reliability and compilation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Type inference</a:t>
            </a:r>
            <a:endParaRPr lang="en-US" dirty="0" smtClean="0">
              <a:latin typeface="Comic Sans MS" charset="0"/>
            </a:endParaRPr>
          </a:p>
          <a:p>
            <a:pPr lvl="1" eaLnBrk="1" hangingPunct="1"/>
            <a:r>
              <a:rPr lang="en-US" dirty="0" smtClean="0">
                <a:latin typeface="Comic Sans MS" charset="0"/>
              </a:rPr>
              <a:t>Reduces syntactic overhead of expressive types</a:t>
            </a:r>
          </a:p>
          <a:p>
            <a:pPr lvl="1" eaLnBrk="1" hangingPunct="1"/>
            <a:r>
              <a:rPr lang="en-US" dirty="0" smtClean="0">
                <a:latin typeface="Comic Sans MS" charset="0"/>
              </a:rPr>
              <a:t>Guaranteed to produce </a:t>
            </a:r>
            <a:r>
              <a:rPr lang="en-US" i="1" dirty="0" smtClean="0">
                <a:solidFill>
                  <a:srgbClr val="CEB966"/>
                </a:solidFill>
                <a:latin typeface="Comic Sans MS" charset="0"/>
              </a:rPr>
              <a:t>most general type</a:t>
            </a:r>
            <a:r>
              <a:rPr lang="en-US" dirty="0" smtClean="0">
                <a:latin typeface="Comic Sans MS" charset="0"/>
              </a:rPr>
              <a:t>.</a:t>
            </a:r>
          </a:p>
          <a:p>
            <a:pPr lvl="1" eaLnBrk="1" hangingPunct="1"/>
            <a:r>
              <a:rPr lang="en-US" dirty="0" smtClean="0">
                <a:latin typeface="Comic Sans MS" charset="0"/>
              </a:rPr>
              <a:t>Widely </a:t>
            </a:r>
            <a:r>
              <a:rPr lang="en-US" dirty="0">
                <a:latin typeface="Comic Sans MS" charset="0"/>
              </a:rPr>
              <a:t>regarded as important language innovation</a:t>
            </a:r>
            <a:endParaRPr lang="en-US" dirty="0" smtClean="0">
              <a:latin typeface="Comic Sans MS" charset="0"/>
            </a:endParaRPr>
          </a:p>
          <a:p>
            <a:pPr lvl="1" eaLnBrk="1" hangingPunct="1"/>
            <a:r>
              <a:rPr lang="en-US" dirty="0" smtClean="0">
                <a:latin typeface="Comic Sans MS" charset="0"/>
              </a:rPr>
              <a:t>Illustrative </a:t>
            </a:r>
            <a:r>
              <a:rPr lang="en-US" dirty="0">
                <a:latin typeface="Comic Sans MS" charset="0"/>
              </a:rPr>
              <a:t>example</a:t>
            </a:r>
            <a:r>
              <a:rPr lang="en-US" dirty="0" smtClean="0">
                <a:latin typeface="Comic Sans MS" charset="0"/>
              </a:rPr>
              <a:t> of a flow</a:t>
            </a:r>
            <a:r>
              <a:rPr lang="en-US" dirty="0">
                <a:latin typeface="Comic Sans MS" charset="0"/>
              </a:rPr>
              <a:t>-insensitive static analysis </a:t>
            </a:r>
            <a:r>
              <a:rPr lang="en-US" dirty="0" smtClean="0">
                <a:latin typeface="Comic Sans MS" charset="0"/>
              </a:rPr>
              <a:t>algorithm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900"/>
          </a:xfrm>
        </p:spPr>
        <p:txBody>
          <a:bodyPr/>
          <a:lstStyle/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Original type inference algorithm was invented by </a:t>
            </a:r>
            <a:r>
              <a:rPr lang="en-US" sz="2000" dirty="0" smtClean="0">
                <a:solidFill>
                  <a:schemeClr val="accent1"/>
                </a:solidFill>
                <a:latin typeface="Comic Sans MS" charset="0"/>
              </a:rPr>
              <a:t>Haskell Curry </a:t>
            </a:r>
            <a:r>
              <a:rPr lang="en-US" sz="2000" dirty="0" smtClean="0">
                <a:latin typeface="Comic Sans MS" charset="0"/>
              </a:rPr>
              <a:t>and 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Robert </a:t>
            </a:r>
            <a:r>
              <a:rPr lang="en-US" sz="2000" dirty="0" err="1" smtClean="0">
                <a:solidFill>
                  <a:srgbClr val="CEB966"/>
                </a:solidFill>
                <a:latin typeface="Comic Sans MS" charset="0"/>
              </a:rPr>
              <a:t>Feys</a:t>
            </a:r>
            <a:r>
              <a:rPr lang="en-US" sz="2000" dirty="0" smtClean="0">
                <a:latin typeface="Comic Sans MS" charset="0"/>
              </a:rPr>
              <a:t> for the simply typed lambda calculus in 1958.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In 1969, </a:t>
            </a:r>
            <a:r>
              <a:rPr lang="en-US" sz="2000" dirty="0" err="1" smtClean="0">
                <a:solidFill>
                  <a:srgbClr val="CEB966"/>
                </a:solidFill>
                <a:latin typeface="Comic Sans MS" charset="0"/>
              </a:rPr>
              <a:t>Hindley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 </a:t>
            </a:r>
            <a:r>
              <a:rPr lang="en-US" sz="2000" dirty="0" smtClean="0">
                <a:latin typeface="Comic Sans MS" charset="0"/>
              </a:rPr>
              <a:t>extended the algorithm to a richer language and proved it always produced the </a:t>
            </a:r>
            <a:r>
              <a:rPr lang="en-US" sz="2000" i="1" dirty="0" smtClean="0">
                <a:solidFill>
                  <a:srgbClr val="FFFF00"/>
                </a:solidFill>
                <a:latin typeface="Comic Sans MS" charset="0"/>
              </a:rPr>
              <a:t>most general type</a:t>
            </a:r>
            <a:r>
              <a:rPr lang="en-US" sz="2000" dirty="0" smtClean="0">
                <a:latin typeface="Comic Sans MS" charset="0"/>
              </a:rPr>
              <a:t>. 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In 1978, 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Milner </a:t>
            </a:r>
            <a:r>
              <a:rPr lang="en-US" sz="2000" dirty="0" smtClean="0">
                <a:latin typeface="Comic Sans MS" charset="0"/>
              </a:rPr>
              <a:t>independently developed equivalent algorithm, called algorithm W, during his work designing ML.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In 1982, </a:t>
            </a:r>
            <a:r>
              <a:rPr lang="en-US" sz="2000" dirty="0" err="1" smtClean="0">
                <a:solidFill>
                  <a:srgbClr val="CEB966"/>
                </a:solidFill>
                <a:latin typeface="Comic Sans MS" charset="0"/>
              </a:rPr>
              <a:t>Damas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 </a:t>
            </a:r>
            <a:r>
              <a:rPr lang="en-US" sz="2000" dirty="0" smtClean="0">
                <a:latin typeface="Comic Sans MS" charset="0"/>
              </a:rPr>
              <a:t>proved the algorithm was </a:t>
            </a:r>
            <a:r>
              <a:rPr lang="en-US" sz="2000" i="1" dirty="0" smtClean="0">
                <a:solidFill>
                  <a:srgbClr val="FFFF00"/>
                </a:solidFill>
                <a:latin typeface="Comic Sans MS" charset="0"/>
              </a:rPr>
              <a:t>complete</a:t>
            </a:r>
            <a:r>
              <a:rPr lang="en-US" sz="2000" dirty="0" smtClean="0">
                <a:latin typeface="Comic Sans MS" charset="0"/>
              </a:rPr>
              <a:t>.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Already used in many languages: ML, </a:t>
            </a:r>
            <a:r>
              <a:rPr lang="en-US" sz="2000" dirty="0" err="1" smtClean="0">
                <a:latin typeface="Comic Sans MS" charset="0"/>
              </a:rPr>
              <a:t>Ada</a:t>
            </a:r>
            <a:r>
              <a:rPr lang="en-US" sz="2000" dirty="0" smtClean="0">
                <a:latin typeface="Comic Sans MS" charset="0"/>
              </a:rPr>
              <a:t>, Haskell, C# 3.0, F#, Visual Basic .Net 9.0, and soon in: Fortress, Perl 6, C++0x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We’ll use ML to explain the algorithm because it is the original language to use the feature and is the simplest place to start.</a:t>
            </a:r>
            <a:endParaRPr lang="en-US" sz="2000" dirty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ML Type Inference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600200"/>
            <a:ext cx="8686800" cy="470852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Example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fun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f(x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=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2 +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it = fn :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endParaRPr lang="en-US" b="1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  <a:sym typeface="Symbol" charset="2"/>
              </a:rPr>
              <a:t>What is the type of </a:t>
            </a:r>
            <a:r>
              <a:rPr lang="en-US" dirty="0" err="1" smtClean="0">
                <a:latin typeface="Comic Sans MS" charset="0"/>
                <a:sym typeface="Symbol" charset="2"/>
              </a:rPr>
              <a:t>f</a:t>
            </a:r>
            <a:r>
              <a:rPr lang="en-US" dirty="0" smtClean="0">
                <a:latin typeface="Comic Sans MS" charset="0"/>
                <a:sym typeface="Symbol" charset="2"/>
              </a:rPr>
              <a:t>?</a:t>
            </a:r>
            <a:endParaRPr lang="en-US" dirty="0">
              <a:latin typeface="Comic Sans MS" charset="0"/>
              <a:sym typeface="Symbol" charset="2"/>
            </a:endParaRPr>
          </a:p>
          <a:p>
            <a:pPr lvl="1" eaLnBrk="1" hangingPunct="1"/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+</a:t>
            </a:r>
            <a:r>
              <a:rPr lang="en-US" dirty="0">
                <a:latin typeface="Comic Sans MS" charset="0"/>
                <a:sym typeface="Symbol" charset="2"/>
              </a:rPr>
              <a:t> has two types: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dirty="0">
                <a:latin typeface="Comic Sans MS" charset="0"/>
                <a:sym typeface="Symbol" charset="2"/>
              </a:rPr>
              <a:t>,</a:t>
            </a:r>
            <a:r>
              <a:rPr lang="en-US" dirty="0" smtClean="0">
                <a:latin typeface="Comic Sans MS" charset="0"/>
                <a:sym typeface="Symbol" charset="2"/>
              </a:rPr>
              <a:t>                                   		     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real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real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real</a:t>
            </a:r>
            <a:endParaRPr lang="en-US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lvl="1" eaLnBrk="1" hangingPunct="1"/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2</a:t>
            </a:r>
            <a:r>
              <a:rPr lang="en-US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dirty="0" smtClean="0">
                <a:latin typeface="Comic Sans MS" charset="0"/>
                <a:sym typeface="Symbol" charset="2"/>
              </a:rPr>
              <a:t>has </a:t>
            </a:r>
            <a:r>
              <a:rPr lang="en-US" dirty="0">
                <a:latin typeface="Comic Sans MS" charset="0"/>
                <a:sym typeface="Symbol" charset="2"/>
              </a:rPr>
              <a:t>only one </a:t>
            </a:r>
            <a:r>
              <a:rPr lang="en-US" dirty="0" smtClean="0">
                <a:latin typeface="Comic Sans MS" charset="0"/>
                <a:sym typeface="Symbol" charset="2"/>
              </a:rPr>
              <a:t>type: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endParaRPr lang="en-US" b="1" dirty="0" smtClean="0">
              <a:latin typeface="Comic Sans MS" charset="0"/>
              <a:sym typeface="Symbol" charset="2"/>
            </a:endParaRPr>
          </a:p>
          <a:p>
            <a:pPr lvl="1" eaLnBrk="1" hangingPunct="1"/>
            <a:r>
              <a:rPr lang="en-US" dirty="0">
                <a:latin typeface="Comic Sans MS" charset="0"/>
                <a:sym typeface="Symbol" charset="2"/>
              </a:rPr>
              <a:t>This implies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+ :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</a:p>
          <a:p>
            <a:pPr lvl="1" eaLnBrk="1" hangingPunct="1"/>
            <a:r>
              <a:rPr lang="en-US" dirty="0">
                <a:latin typeface="Comic Sans MS" charset="0"/>
                <a:sym typeface="Symbol" charset="2"/>
              </a:rPr>
              <a:t>From context</a:t>
            </a:r>
            <a:r>
              <a:rPr lang="en-US" dirty="0" smtClean="0">
                <a:latin typeface="Comic Sans MS" charset="0"/>
                <a:sym typeface="Symbol" charset="2"/>
              </a:rPr>
              <a:t>, we </a:t>
            </a:r>
            <a:r>
              <a:rPr lang="en-US" dirty="0">
                <a:latin typeface="Comic Sans MS" charset="0"/>
                <a:sym typeface="Symbol" charset="2"/>
              </a:rPr>
              <a:t>need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x:int</a:t>
            </a:r>
            <a:endParaRPr lang="en-US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lvl="1" eaLnBrk="1" hangingPunct="1"/>
            <a:r>
              <a:rPr lang="en-US" dirty="0">
                <a:latin typeface="Comic Sans MS" charset="0"/>
                <a:sym typeface="Symbol" charset="2"/>
              </a:rPr>
              <a:t>Therefore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f(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x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)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= 2+x </a:t>
            </a:r>
            <a:r>
              <a:rPr lang="en-US" dirty="0">
                <a:latin typeface="Comic Sans MS" charset="0"/>
                <a:sym typeface="Symbol" charset="2"/>
              </a:rPr>
              <a:t>has type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endParaRPr lang="en-US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lvl="1" eaLnBrk="1" hangingPunct="1"/>
            <a:endParaRPr lang="en-US" dirty="0">
              <a:latin typeface="Comic Sans MS" charset="0"/>
              <a:sym typeface="Symbol" charset="2"/>
            </a:endParaRPr>
          </a:p>
          <a:p>
            <a:pPr eaLnBrk="1" hangingPunct="1">
              <a:spcAft>
                <a:spcPct val="0"/>
              </a:spcAft>
              <a:buFont typeface="Monotype Sorts" charset="2"/>
              <a:buNone/>
            </a:pPr>
            <a:r>
              <a:rPr lang="en-US" sz="2000" dirty="0">
                <a:solidFill>
                  <a:schemeClr val="accent2"/>
                </a:solidFill>
                <a:latin typeface="Comic Sans MS" charset="0"/>
                <a:sym typeface="Symbol" charset="2"/>
              </a:rPr>
              <a:t>Overloaded + is unusual. Most ML symbols have unique type. </a:t>
            </a:r>
          </a:p>
          <a:p>
            <a:pPr eaLnBrk="1" hangingPunct="1">
              <a:spcAft>
                <a:spcPct val="0"/>
              </a:spcAft>
              <a:buFont typeface="Monotype Sorts" charset="2"/>
              <a:buNone/>
            </a:pPr>
            <a:r>
              <a:rPr lang="en-US" sz="2000" dirty="0">
                <a:solidFill>
                  <a:schemeClr val="accent2"/>
                </a:solidFill>
                <a:latin typeface="Comic Sans MS" charset="0"/>
                <a:sym typeface="Symbol" charset="2"/>
              </a:rPr>
              <a:t>In many cases, unique type may be polymorphic.</a:t>
            </a:r>
            <a:endParaRPr lang="en-US" sz="2000" dirty="0">
              <a:solidFill>
                <a:schemeClr val="hlink"/>
              </a:solidFill>
              <a:latin typeface="Comic Sans MS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Systematic Presentation 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1981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Example</a:t>
            </a:r>
          </a:p>
          <a:p>
            <a:pPr lvl="1" eaLnBrk="1" hangingPunct="1">
              <a:buFontTx/>
              <a:buNone/>
            </a:pP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-fun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f(x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= 2+x;</a:t>
            </a:r>
          </a:p>
          <a:p>
            <a:pPr lvl="1" eaLnBrk="1" hangingPunct="1">
              <a:buFontTx/>
              <a:buNone/>
            </a:pP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it =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fn:int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endParaRPr lang="en-US" b="1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  <a:sym typeface="Symbol" charset="2"/>
              </a:rPr>
              <a:t>What is the type of </a:t>
            </a:r>
            <a:r>
              <a:rPr lang="en-US" dirty="0" err="1" smtClean="0">
                <a:latin typeface="Comic Sans MS" charset="0"/>
                <a:sym typeface="Symbol" charset="2"/>
              </a:rPr>
              <a:t>f</a:t>
            </a:r>
            <a:r>
              <a:rPr lang="en-US" dirty="0" smtClean="0">
                <a:latin typeface="Comic Sans MS" charset="0"/>
                <a:sym typeface="Symbol" charset="2"/>
              </a:rPr>
              <a:t>?</a:t>
            </a:r>
            <a:endParaRPr lang="en-US" dirty="0">
              <a:latin typeface="Comic Sans MS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89363" y="2895600"/>
            <a:ext cx="5080000" cy="3913188"/>
            <a:chOff x="2387" y="1824"/>
            <a:chExt cx="3200" cy="2465"/>
          </a:xfrm>
        </p:grpSpPr>
        <p:sp>
          <p:nvSpPr>
            <p:cNvPr id="27667" name="Text Box 5"/>
            <p:cNvSpPr txBox="1">
              <a:spLocks noChangeArrowheads="1"/>
            </p:cNvSpPr>
            <p:nvPr/>
          </p:nvSpPr>
          <p:spPr bwMode="auto">
            <a:xfrm>
              <a:off x="4614" y="2688"/>
              <a:ext cx="2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CEB966"/>
                  </a:solidFill>
                  <a:latin typeface="Courier New" charset="0"/>
                  <a:ea typeface="Courier New" charset="0"/>
                  <a:cs typeface="Courier New" charset="0"/>
                </a:rPr>
                <a:t>x</a:t>
              </a:r>
              <a:r>
                <a:rPr lang="en-US" sz="2400" b="1" dirty="0">
                  <a:solidFill>
                    <a:srgbClr val="CEB966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endParaRPr lang="en-US" sz="16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27668" name="Oval 6"/>
            <p:cNvSpPr>
              <a:spLocks noChangeArrowheads="1"/>
            </p:cNvSpPr>
            <p:nvPr/>
          </p:nvSpPr>
          <p:spPr bwMode="auto">
            <a:xfrm>
              <a:off x="3558" y="1824"/>
              <a:ext cx="345" cy="3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ym typeface="Symbol" charset="2"/>
                </a:rPr>
                <a:t></a:t>
              </a:r>
            </a:p>
          </p:txBody>
        </p:sp>
        <p:sp>
          <p:nvSpPr>
            <p:cNvPr id="27669" name="Oval 7"/>
            <p:cNvSpPr>
              <a:spLocks noChangeArrowheads="1"/>
            </p:cNvSpPr>
            <p:nvPr/>
          </p:nvSpPr>
          <p:spPr bwMode="auto">
            <a:xfrm>
              <a:off x="4083" y="2241"/>
              <a:ext cx="345" cy="3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ym typeface="Symbol" charset="2"/>
                </a:rPr>
                <a:t>@</a:t>
              </a:r>
            </a:p>
          </p:txBody>
        </p:sp>
        <p:sp>
          <p:nvSpPr>
            <p:cNvPr id="27670" name="Line 8"/>
            <p:cNvSpPr>
              <a:spLocks noChangeShapeType="1"/>
            </p:cNvSpPr>
            <p:nvPr/>
          </p:nvSpPr>
          <p:spPr bwMode="auto">
            <a:xfrm>
              <a:off x="3871" y="2090"/>
              <a:ext cx="23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1" name="Line 9"/>
            <p:cNvSpPr>
              <a:spLocks noChangeShapeType="1"/>
            </p:cNvSpPr>
            <p:nvPr/>
          </p:nvSpPr>
          <p:spPr bwMode="auto">
            <a:xfrm>
              <a:off x="4374" y="2544"/>
              <a:ext cx="23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2" name="Line 10"/>
            <p:cNvSpPr>
              <a:spLocks noChangeShapeType="1"/>
            </p:cNvSpPr>
            <p:nvPr/>
          </p:nvSpPr>
          <p:spPr bwMode="auto">
            <a:xfrm flipH="1">
              <a:off x="3869" y="2459"/>
              <a:ext cx="23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3" name="Oval 11"/>
            <p:cNvSpPr>
              <a:spLocks noChangeArrowheads="1"/>
            </p:cNvSpPr>
            <p:nvPr/>
          </p:nvSpPr>
          <p:spPr bwMode="auto">
            <a:xfrm>
              <a:off x="3606" y="2640"/>
              <a:ext cx="345" cy="3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ym typeface="Symbol" charset="2"/>
                </a:rPr>
                <a:t>@</a:t>
              </a:r>
              <a:endParaRPr lang="en-US">
                <a:solidFill>
                  <a:schemeClr val="bg1"/>
                </a:solidFill>
                <a:sym typeface="Symbol" charset="2"/>
              </a:endParaRPr>
            </a:p>
          </p:txBody>
        </p:sp>
        <p:sp>
          <p:nvSpPr>
            <p:cNvPr id="27674" name="Line 12"/>
            <p:cNvSpPr>
              <a:spLocks noChangeShapeType="1"/>
            </p:cNvSpPr>
            <p:nvPr/>
          </p:nvSpPr>
          <p:spPr bwMode="auto">
            <a:xfrm flipH="1">
              <a:off x="3410" y="2928"/>
              <a:ext cx="23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5" name="Text Box 13"/>
            <p:cNvSpPr txBox="1">
              <a:spLocks noChangeArrowheads="1"/>
            </p:cNvSpPr>
            <p:nvPr/>
          </p:nvSpPr>
          <p:spPr bwMode="auto">
            <a:xfrm>
              <a:off x="3192" y="3024"/>
              <a:ext cx="2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CEB966"/>
                  </a:solidFill>
                  <a:latin typeface="Courier New" charset="0"/>
                  <a:ea typeface="Courier New" charset="0"/>
                  <a:cs typeface="Courier New" charset="0"/>
                </a:rPr>
                <a:t>+</a:t>
              </a:r>
            </a:p>
          </p:txBody>
        </p:sp>
        <p:sp>
          <p:nvSpPr>
            <p:cNvPr id="27676" name="Freeform 14"/>
            <p:cNvSpPr>
              <a:spLocks/>
            </p:cNvSpPr>
            <p:nvPr/>
          </p:nvSpPr>
          <p:spPr bwMode="auto">
            <a:xfrm>
              <a:off x="2387" y="2276"/>
              <a:ext cx="3200" cy="2013"/>
            </a:xfrm>
            <a:custGeom>
              <a:avLst/>
              <a:gdLst>
                <a:gd name="T0" fmla="*/ 2494 w 3200"/>
                <a:gd name="T1" fmla="*/ 754 h 2013"/>
                <a:gd name="T2" fmla="*/ 3057 w 3200"/>
                <a:gd name="T3" fmla="*/ 1532 h 2013"/>
                <a:gd name="T4" fmla="*/ 1635 w 3200"/>
                <a:gd name="T5" fmla="*/ 1932 h 2013"/>
                <a:gd name="T6" fmla="*/ 553 w 3200"/>
                <a:gd name="T7" fmla="*/ 1872 h 2013"/>
                <a:gd name="T8" fmla="*/ 67 w 3200"/>
                <a:gd name="T9" fmla="*/ 1084 h 2013"/>
                <a:gd name="T10" fmla="*/ 953 w 3200"/>
                <a:gd name="T11" fmla="*/ 0 h 20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00"/>
                <a:gd name="T19" fmla="*/ 0 h 2013"/>
                <a:gd name="T20" fmla="*/ 3200 w 3200"/>
                <a:gd name="T21" fmla="*/ 2013 h 20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00" h="2013">
                  <a:moveTo>
                    <a:pt x="2494" y="754"/>
                  </a:moveTo>
                  <a:cubicBezTo>
                    <a:pt x="2588" y="884"/>
                    <a:pt x="3200" y="1336"/>
                    <a:pt x="3057" y="1532"/>
                  </a:cubicBezTo>
                  <a:cubicBezTo>
                    <a:pt x="2914" y="1728"/>
                    <a:pt x="2052" y="1875"/>
                    <a:pt x="1635" y="1932"/>
                  </a:cubicBezTo>
                  <a:cubicBezTo>
                    <a:pt x="1218" y="1989"/>
                    <a:pt x="814" y="2013"/>
                    <a:pt x="553" y="1872"/>
                  </a:cubicBezTo>
                  <a:cubicBezTo>
                    <a:pt x="292" y="1731"/>
                    <a:pt x="0" y="1396"/>
                    <a:pt x="67" y="1084"/>
                  </a:cubicBezTo>
                  <a:cubicBezTo>
                    <a:pt x="134" y="772"/>
                    <a:pt x="769" y="226"/>
                    <a:pt x="953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7" name="Line 15"/>
            <p:cNvSpPr>
              <a:spLocks noChangeShapeType="1"/>
            </p:cNvSpPr>
            <p:nvPr/>
          </p:nvSpPr>
          <p:spPr bwMode="auto">
            <a:xfrm flipH="1">
              <a:off x="3318" y="2064"/>
              <a:ext cx="23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8" name="Line 16"/>
            <p:cNvSpPr>
              <a:spLocks noChangeShapeType="1"/>
            </p:cNvSpPr>
            <p:nvPr/>
          </p:nvSpPr>
          <p:spPr bwMode="auto">
            <a:xfrm>
              <a:off x="3897" y="2934"/>
              <a:ext cx="183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9" name="Text Box 17"/>
            <p:cNvSpPr txBox="1">
              <a:spLocks noChangeArrowheads="1"/>
            </p:cNvSpPr>
            <p:nvPr/>
          </p:nvSpPr>
          <p:spPr bwMode="auto">
            <a:xfrm>
              <a:off x="4008" y="3024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CEB966"/>
                  </a:solidFill>
                  <a:latin typeface="Courier New" charset="0"/>
                  <a:ea typeface="Courier New" charset="0"/>
                  <a:cs typeface="Courier New" charset="0"/>
                </a:rPr>
                <a:t>2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62000" y="3657600"/>
            <a:ext cx="7315200" cy="2232025"/>
            <a:chOff x="480" y="2304"/>
            <a:chExt cx="4608" cy="1406"/>
          </a:xfrm>
        </p:grpSpPr>
        <p:sp>
          <p:nvSpPr>
            <p:cNvPr id="27663" name="Text Box 19"/>
            <p:cNvSpPr txBox="1">
              <a:spLocks noChangeArrowheads="1"/>
            </p:cNvSpPr>
            <p:nvPr/>
          </p:nvSpPr>
          <p:spPr bwMode="auto">
            <a:xfrm>
              <a:off x="480" y="2304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Assign types to leaves</a:t>
              </a:r>
            </a:p>
          </p:txBody>
        </p:sp>
        <p:sp>
          <p:nvSpPr>
            <p:cNvPr id="27664" name="Text Box 20"/>
            <p:cNvSpPr txBox="1">
              <a:spLocks noChangeArrowheads="1"/>
            </p:cNvSpPr>
            <p:nvPr/>
          </p:nvSpPr>
          <p:spPr bwMode="auto">
            <a:xfrm>
              <a:off x="4788" y="2738"/>
              <a:ext cx="3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t</a:t>
              </a:r>
              <a:endParaRPr lang="en-US" sz="280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27665" name="Text Box 21"/>
            <p:cNvSpPr txBox="1">
              <a:spLocks noChangeArrowheads="1"/>
            </p:cNvSpPr>
            <p:nvPr/>
          </p:nvSpPr>
          <p:spPr bwMode="auto">
            <a:xfrm>
              <a:off x="2544" y="3312"/>
              <a:ext cx="1632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int</a:t>
              </a:r>
              <a:r>
                <a:rPr lang="en-US" dirty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</a:t>
              </a:r>
              <a:r>
                <a:rPr lang="en-US" dirty="0" err="1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</a:t>
              </a:r>
              <a:r>
                <a:rPr lang="en-US" dirty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</a:t>
              </a:r>
              <a:r>
                <a:rPr lang="en-US" dirty="0" err="1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int</a:t>
              </a:r>
              <a:r>
                <a:rPr lang="en-US" dirty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</a:t>
              </a:r>
              <a:r>
                <a:rPr lang="en-US" dirty="0" err="1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</a:t>
              </a:r>
              <a:r>
                <a:rPr lang="en-US" dirty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</a:t>
              </a:r>
              <a:r>
                <a:rPr lang="en-US" dirty="0" err="1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int</a:t>
              </a:r>
              <a:r>
                <a:rPr lang="en-US" dirty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real </a:t>
              </a:r>
              <a:r>
                <a:rPr lang="en-US" dirty="0" err="1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</a:t>
              </a:r>
              <a:r>
                <a:rPr lang="en-US" dirty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</a:t>
              </a:r>
              <a:r>
                <a:rPr lang="en-US" dirty="0" smtClean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real </a:t>
              </a:r>
              <a:r>
                <a:rPr lang="en-US" dirty="0" err="1" smtClean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</a:t>
              </a:r>
              <a:r>
                <a:rPr lang="en-US" dirty="0" smtClean="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real</a:t>
              </a:r>
              <a:endParaRPr lang="en-US" dirty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endParaRPr>
            </a:p>
          </p:txBody>
        </p:sp>
        <p:sp>
          <p:nvSpPr>
            <p:cNvPr id="27666" name="Text Box 22"/>
            <p:cNvSpPr txBox="1">
              <a:spLocks noChangeArrowheads="1"/>
            </p:cNvSpPr>
            <p:nvPr/>
          </p:nvSpPr>
          <p:spPr bwMode="auto">
            <a:xfrm>
              <a:off x="4173" y="3074"/>
              <a:ext cx="4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int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62000" y="2743200"/>
            <a:ext cx="8013700" cy="2170113"/>
            <a:chOff x="480" y="1728"/>
            <a:chExt cx="5048" cy="1367"/>
          </a:xfrm>
        </p:grpSpPr>
        <p:sp>
          <p:nvSpPr>
            <p:cNvPr id="27659" name="Text Box 24"/>
            <p:cNvSpPr txBox="1">
              <a:spLocks noChangeArrowheads="1"/>
            </p:cNvSpPr>
            <p:nvPr/>
          </p:nvSpPr>
          <p:spPr bwMode="auto">
            <a:xfrm>
              <a:off x="480" y="2688"/>
              <a:ext cx="24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Propagate to internal nodes and generate constraints</a:t>
              </a:r>
              <a:endParaRPr lang="en-US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27660" name="Text Box 25"/>
            <p:cNvSpPr txBox="1">
              <a:spLocks noChangeArrowheads="1"/>
            </p:cNvSpPr>
            <p:nvPr/>
          </p:nvSpPr>
          <p:spPr bwMode="auto">
            <a:xfrm>
              <a:off x="4472" y="2208"/>
              <a:ext cx="10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int    (t = int)</a:t>
              </a:r>
              <a:endParaRPr lang="en-US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27661" name="Text Box 26"/>
            <p:cNvSpPr txBox="1">
              <a:spLocks noChangeArrowheads="1"/>
            </p:cNvSpPr>
            <p:nvPr/>
          </p:nvSpPr>
          <p:spPr bwMode="auto">
            <a:xfrm>
              <a:off x="3936" y="2640"/>
              <a:ext cx="10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intint</a:t>
              </a: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</a:t>
              </a:r>
            </a:p>
          </p:txBody>
        </p:sp>
        <p:sp>
          <p:nvSpPr>
            <p:cNvPr id="27662" name="Text Box 27"/>
            <p:cNvSpPr txBox="1">
              <a:spLocks noChangeArrowheads="1"/>
            </p:cNvSpPr>
            <p:nvPr/>
          </p:nvSpPr>
          <p:spPr bwMode="auto">
            <a:xfrm>
              <a:off x="3936" y="1728"/>
              <a:ext cx="6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t</a:t>
              </a:r>
              <a:r>
                <a:rPr lang="en-US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int   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62000" y="2743200"/>
            <a:ext cx="8001000" cy="3341688"/>
            <a:chOff x="480" y="1728"/>
            <a:chExt cx="5040" cy="2105"/>
          </a:xfrm>
        </p:grpSpPr>
        <p:sp>
          <p:nvSpPr>
            <p:cNvPr id="27657" name="Text Box 29"/>
            <p:cNvSpPr txBox="1">
              <a:spLocks noChangeArrowheads="1"/>
            </p:cNvSpPr>
            <p:nvPr/>
          </p:nvSpPr>
          <p:spPr bwMode="auto">
            <a:xfrm>
              <a:off x="480" y="3600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Comic Sans MS" charset="0"/>
                  <a:ea typeface="Comic Sans MS" charset="0"/>
                  <a:cs typeface="Comic Sans MS" charset="0"/>
                </a:rPr>
                <a:t>Solve by substitution</a:t>
              </a:r>
              <a:endPara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27658" name="Text Box 30"/>
            <p:cNvSpPr txBox="1">
              <a:spLocks noChangeArrowheads="1"/>
            </p:cNvSpPr>
            <p:nvPr/>
          </p:nvSpPr>
          <p:spPr bwMode="auto">
            <a:xfrm>
              <a:off x="4464" y="1728"/>
              <a:ext cx="10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= int</a:t>
              </a:r>
              <a:r>
                <a:rPr lang="en-US">
                  <a:solidFill>
                    <a:schemeClr val="tx2"/>
                  </a:solidFill>
                  <a:latin typeface="Comic Sans MS" charset="0"/>
                  <a:ea typeface="Comic Sans MS" charset="0"/>
                  <a:cs typeface="Comic Sans MS" charset="0"/>
                </a:rPr>
                <a:t>int</a:t>
              </a:r>
              <a:r>
                <a:rPr lang="en-US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   </a:t>
              </a:r>
            </a:p>
          </p:txBody>
        </p:sp>
      </p:grpSp>
      <p:sp>
        <p:nvSpPr>
          <p:cNvPr id="26632" name="Text Box 31"/>
          <p:cNvSpPr txBox="1">
            <a:spLocks noChangeArrowheads="1"/>
          </p:cNvSpPr>
          <p:nvPr/>
        </p:nvSpPr>
        <p:spPr bwMode="auto">
          <a:xfrm>
            <a:off x="4876800" y="2057400"/>
            <a:ext cx="4076700" cy="40011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latin typeface="Comic Sans MS" charset="0"/>
                <a:ea typeface="Comic Sans MS" charset="0"/>
                <a:cs typeface="Comic Sans MS" charset="0"/>
              </a:rPr>
              <a:t>Graph for </a:t>
            </a:r>
            <a:r>
              <a:rPr lang="en-US" sz="2000" b="1" dirty="0" smtClean="0">
                <a:latin typeface="Courier New"/>
                <a:cs typeface="Courier New"/>
                <a:sym typeface="Symbol" charset="2"/>
              </a:rPr>
              <a:t>\</a:t>
            </a:r>
            <a:r>
              <a:rPr lang="en-US" sz="2000" b="1" dirty="0" err="1">
                <a:latin typeface="Courier New"/>
                <a:cs typeface="Courier New"/>
                <a:sym typeface="Symbol" charset="2"/>
              </a:rPr>
              <a:t>x</a:t>
            </a:r>
            <a:r>
              <a:rPr lang="en-US" sz="2000" b="1" dirty="0" smtClean="0">
                <a:sym typeface="Symbol" charset="2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-&gt;</a:t>
            </a:r>
            <a:r>
              <a:rPr lang="en-US" sz="2000" b="1" dirty="0" smtClean="0">
                <a:latin typeface="Courier New"/>
                <a:cs typeface="Courier New"/>
                <a:sym typeface="Symbol" charset="2"/>
              </a:rPr>
              <a:t>((plus 2</a:t>
            </a:r>
            <a:r>
              <a:rPr lang="en-US" sz="2000" b="1" dirty="0">
                <a:latin typeface="Courier New"/>
                <a:cs typeface="Courier New"/>
                <a:sym typeface="Symbol" charset="2"/>
              </a:rPr>
              <a:t>) </a:t>
            </a:r>
            <a:r>
              <a:rPr lang="en-US" sz="2000" b="1" dirty="0" err="1">
                <a:latin typeface="Courier New"/>
                <a:cs typeface="Courier New"/>
                <a:sym typeface="Symbol" charset="2"/>
              </a:rPr>
              <a:t>x</a:t>
            </a:r>
            <a:r>
              <a:rPr lang="en-US" sz="2000" b="1" dirty="0">
                <a:latin typeface="Courier New"/>
                <a:cs typeface="Courier New"/>
                <a:sym typeface="Symbol" charset="2"/>
              </a:rPr>
              <a:t>)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4000" y="1600200"/>
            <a:ext cx="8686800" cy="4708525"/>
          </a:xfrm>
        </p:spPr>
        <p:txBody>
          <a:bodyPr/>
          <a:lstStyle/>
          <a:p>
            <a:pPr eaLnBrk="1" hangingPunct="1">
              <a:buSzPct val="110000"/>
              <a:buFont typeface="Wingdings" charset="2"/>
              <a:buChar char="§"/>
              <a:defRPr/>
            </a:pPr>
            <a:endParaRPr lang="en-US" sz="2400" dirty="0" smtClean="0">
              <a:latin typeface="Comic Sans MS" charset="0"/>
            </a:endParaRPr>
          </a:p>
          <a:p>
            <a:pPr eaLnBrk="1" hangingPunct="1">
              <a:buSzPct val="110000"/>
              <a:buFont typeface="Wingdings" charset="2"/>
              <a:buChar char="§"/>
              <a:defRPr/>
            </a:pPr>
            <a:endParaRPr lang="en-US" sz="2400" dirty="0" smtClean="0">
              <a:latin typeface="Comic Sans MS" charset="0"/>
            </a:endParaRPr>
          </a:p>
          <a:p>
            <a:pPr marL="547688" lvl="1" indent="-411163" eaLnBrk="1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10000"/>
              <a:buFont typeface="Wingdings 2" charset="2"/>
              <a:buNone/>
              <a:defRPr/>
            </a:pPr>
            <a:endParaRPr lang="en-US" dirty="0" smtClean="0">
              <a:latin typeface="Comic Sans MS" charset="0"/>
            </a:endParaRPr>
          </a:p>
          <a:p>
            <a:pPr marL="547688" lvl="1" indent="-411163" eaLnBrk="1" hangingPunct="1"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SzPct val="110000"/>
              <a:buFont typeface="Wingdings" charset="2"/>
              <a:buChar char="§"/>
              <a:defRPr/>
            </a:pPr>
            <a:r>
              <a:rPr lang="en-US" dirty="0" smtClean="0">
                <a:latin typeface="Comic Sans MS" charset="0"/>
              </a:rPr>
              <a:t>Apply function </a:t>
            </a:r>
            <a:r>
              <a:rPr lang="en-US" dirty="0" err="1" smtClean="0">
                <a:latin typeface="Comic Sans MS" charset="0"/>
              </a:rPr>
              <a:t>f</a:t>
            </a:r>
            <a:r>
              <a:rPr lang="en-US" dirty="0" smtClean="0">
                <a:latin typeface="Comic Sans MS" charset="0"/>
              </a:rPr>
              <a:t> to argument </a:t>
            </a:r>
            <a:r>
              <a:rPr lang="en-US" dirty="0" err="1" smtClean="0">
                <a:latin typeface="Comic Sans MS" charset="0"/>
              </a:rPr>
              <a:t>x</a:t>
            </a:r>
            <a:r>
              <a:rPr lang="en-US" dirty="0" smtClean="0">
                <a:latin typeface="Comic Sans MS" charset="0"/>
              </a:rPr>
              <a:t>: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f(x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b="1" dirty="0" smtClean="0">
              <a:latin typeface="Comic Sans MS" charset="0"/>
            </a:endParaRP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200" dirty="0" smtClean="0">
                <a:latin typeface="Comic Sans MS" charset="0"/>
              </a:rPr>
              <a:t>Because </a:t>
            </a:r>
            <a:r>
              <a:rPr lang="en-US" sz="22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200" dirty="0" smtClean="0">
                <a:latin typeface="Comic Sans MS" charset="0"/>
              </a:rPr>
              <a:t> is being applied, its type  (</a:t>
            </a:r>
            <a:r>
              <a:rPr lang="en-US" sz="2200" dirty="0" err="1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2200" dirty="0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dirty="0" smtClean="0">
                <a:latin typeface="Comic Sans MS" charset="0"/>
              </a:rPr>
              <a:t>in figure) must be a function type:  </a:t>
            </a:r>
            <a:r>
              <a:rPr lang="en-US" sz="2200" dirty="0" smtClean="0">
                <a:solidFill>
                  <a:srgbClr val="9CB084"/>
                </a:solidFill>
                <a:latin typeface="Comic Sans MS" charset="0"/>
              </a:rPr>
              <a:t>domain </a:t>
            </a:r>
            <a:r>
              <a:rPr lang="en-US" sz="2200" dirty="0" err="1" smtClean="0">
                <a:solidFill>
                  <a:srgbClr val="9CB084"/>
                </a:solidFill>
                <a:latin typeface="Comic Sans MS" charset="0"/>
                <a:sym typeface="Symbol" charset="2"/>
              </a:rPr>
              <a:t></a:t>
            </a:r>
            <a:r>
              <a:rPr lang="en-US" sz="2200" dirty="0" smtClean="0">
                <a:solidFill>
                  <a:srgbClr val="9CB084"/>
                </a:solidFill>
                <a:latin typeface="Comic Sans MS" charset="0"/>
                <a:sym typeface="Symbol" charset="2"/>
              </a:rPr>
              <a:t> </a:t>
            </a:r>
            <a:r>
              <a:rPr lang="en-US" sz="2200" dirty="0" smtClean="0">
                <a:solidFill>
                  <a:srgbClr val="9CB084"/>
                </a:solidFill>
                <a:latin typeface="Comic Sans MS" charset="0"/>
              </a:rPr>
              <a:t>range</a:t>
            </a:r>
            <a:r>
              <a:rPr lang="en-US" sz="2200" dirty="0" smtClean="0">
                <a:solidFill>
                  <a:srgbClr val="FFFFFF"/>
                </a:solidFill>
                <a:latin typeface="Comic Sans MS" charset="0"/>
              </a:rPr>
              <a:t>.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200" dirty="0" smtClean="0">
                <a:latin typeface="Comic Sans MS" charset="0"/>
              </a:rPr>
              <a:t>Domain </a:t>
            </a:r>
            <a:r>
              <a:rPr lang="en-US" sz="2200" dirty="0">
                <a:latin typeface="Comic Sans MS" charset="0"/>
              </a:rPr>
              <a:t>of </a:t>
            </a:r>
            <a:r>
              <a:rPr lang="en-US" sz="22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200" dirty="0">
                <a:latin typeface="Comic Sans MS" charset="0"/>
              </a:rPr>
              <a:t> must be type of argument </a:t>
            </a:r>
            <a:r>
              <a:rPr lang="en-US" sz="2200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2200" dirty="0" smtClean="0">
                <a:latin typeface="Comic Sans MS" charset="0"/>
              </a:rPr>
              <a:t> (</a:t>
            </a:r>
            <a:r>
              <a:rPr lang="en-US" sz="2200" dirty="0" err="1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lang="en-US" sz="2200" dirty="0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dirty="0" smtClean="0">
                <a:latin typeface="Comic Sans MS" charset="0"/>
              </a:rPr>
              <a:t>in figure). 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200" dirty="0" smtClean="0">
                <a:latin typeface="Comic Sans MS" charset="0"/>
              </a:rPr>
              <a:t>Range of </a:t>
            </a:r>
            <a:r>
              <a:rPr lang="en-US" sz="22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200" dirty="0" smtClean="0">
                <a:latin typeface="Comic Sans MS" charset="0"/>
              </a:rPr>
              <a:t> must be result type of expression (</a:t>
            </a:r>
            <a:r>
              <a:rPr lang="en-US" sz="22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r</a:t>
            </a:r>
            <a:r>
              <a:rPr lang="en-US" sz="2200" dirty="0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dirty="0" smtClean="0">
                <a:latin typeface="Comic Sans MS" charset="0"/>
              </a:rPr>
              <a:t>in figure).</a:t>
            </a:r>
            <a:endParaRPr lang="en-US" sz="2200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200" dirty="0" smtClean="0">
                <a:latin typeface="Comic Sans MS" charset="0"/>
              </a:rPr>
              <a:t>Solving, we get: </a:t>
            </a:r>
            <a:r>
              <a:rPr lang="en-US" sz="20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2000" dirty="0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 = </a:t>
            </a:r>
            <a:r>
              <a:rPr lang="en-US" sz="20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lang="en-US" sz="2000" dirty="0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r</a:t>
            </a:r>
            <a:r>
              <a:rPr lang="en-US" sz="2000" dirty="0" smtClean="0">
                <a:solidFill>
                  <a:srgbClr val="FFFFFF"/>
                </a:solidFill>
                <a:latin typeface="Comic Sans MS" charset="0"/>
                <a:ea typeface="Comic Sans MS" charset="0"/>
                <a:cs typeface="Comic Sans MS" charset="0"/>
              </a:rPr>
              <a:t>.</a:t>
            </a:r>
          </a:p>
          <a:p>
            <a:pPr lvl="1" eaLnBrk="1" hangingPunct="1">
              <a:defRPr/>
            </a:pPr>
            <a:endParaRPr lang="en-US" sz="2200" dirty="0" smtClean="0">
              <a:latin typeface="Comic Sans MS" charset="0"/>
            </a:endParaRPr>
          </a:p>
        </p:txBody>
      </p:sp>
      <p:grpSp>
        <p:nvGrpSpPr>
          <p:cNvPr id="28676" name="Group 27"/>
          <p:cNvGrpSpPr>
            <a:grpSpLocks/>
          </p:cNvGrpSpPr>
          <p:nvPr/>
        </p:nvGrpSpPr>
        <p:grpSpPr bwMode="auto">
          <a:xfrm>
            <a:off x="1638300" y="1905000"/>
            <a:ext cx="2147888" cy="1131888"/>
            <a:chOff x="1638300" y="1905000"/>
            <a:chExt cx="2147888" cy="1131888"/>
          </a:xfrm>
        </p:grpSpPr>
        <p:sp>
          <p:nvSpPr>
            <p:cNvPr id="28684" name="Oval 7"/>
            <p:cNvSpPr>
              <a:spLocks noChangeArrowheads="1"/>
            </p:cNvSpPr>
            <p:nvPr/>
          </p:nvSpPr>
          <p:spPr bwMode="auto">
            <a:xfrm>
              <a:off x="2476500" y="1905000"/>
              <a:ext cx="547688" cy="5476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  <a:sym typeface="Symbol" charset="2"/>
                </a:rPr>
                <a:t>@</a:t>
              </a:r>
            </a:p>
          </p:txBody>
        </p:sp>
        <p:sp>
          <p:nvSpPr>
            <p:cNvPr id="28685" name="Line 8"/>
            <p:cNvSpPr>
              <a:spLocks noChangeShapeType="1"/>
            </p:cNvSpPr>
            <p:nvPr/>
          </p:nvSpPr>
          <p:spPr bwMode="auto">
            <a:xfrm>
              <a:off x="3009900" y="2286000"/>
              <a:ext cx="365125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Line 9"/>
            <p:cNvSpPr>
              <a:spLocks noChangeShapeType="1"/>
            </p:cNvSpPr>
            <p:nvPr/>
          </p:nvSpPr>
          <p:spPr bwMode="auto">
            <a:xfrm flipH="1">
              <a:off x="2095500" y="2286000"/>
              <a:ext cx="365125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Oval 10"/>
            <p:cNvSpPr>
              <a:spLocks noChangeArrowheads="1"/>
            </p:cNvSpPr>
            <p:nvPr/>
          </p:nvSpPr>
          <p:spPr bwMode="auto">
            <a:xfrm>
              <a:off x="1638300" y="2489200"/>
              <a:ext cx="547688" cy="54768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800" b="1" dirty="0" err="1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f</a:t>
              </a:r>
              <a:endParaRPr lang="en-US" b="1" dirty="0">
                <a:latin typeface="Courier New" charset="0"/>
                <a:ea typeface="Courier New" charset="0"/>
                <a:cs typeface="Courier New" charset="0"/>
                <a:sym typeface="Symbol" charset="2"/>
              </a:endParaRPr>
            </a:p>
          </p:txBody>
        </p:sp>
        <p:sp>
          <p:nvSpPr>
            <p:cNvPr id="28688" name="Oval 11"/>
            <p:cNvSpPr>
              <a:spLocks noChangeArrowheads="1"/>
            </p:cNvSpPr>
            <p:nvPr/>
          </p:nvSpPr>
          <p:spPr bwMode="auto">
            <a:xfrm>
              <a:off x="3238500" y="2489200"/>
              <a:ext cx="547688" cy="54768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800" b="1" dirty="0" err="1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x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  <a:sym typeface="Symbol" charset="2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044700" y="1676400"/>
            <a:ext cx="2540000" cy="1360488"/>
            <a:chOff x="2044700" y="1676400"/>
            <a:chExt cx="2540000" cy="1360488"/>
          </a:xfrm>
        </p:grpSpPr>
        <p:sp>
          <p:nvSpPr>
            <p:cNvPr id="28681" name="Text Box 16"/>
            <p:cNvSpPr txBox="1">
              <a:spLocks noChangeArrowheads="1"/>
            </p:cNvSpPr>
            <p:nvPr/>
          </p:nvSpPr>
          <p:spPr bwMode="auto">
            <a:xfrm>
              <a:off x="2044700" y="2517775"/>
              <a:ext cx="990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s</a:t>
              </a:r>
              <a:endParaRPr lang="en-US"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28682" name="Text Box 17"/>
            <p:cNvSpPr txBox="1">
              <a:spLocks noChangeArrowheads="1"/>
            </p:cNvSpPr>
            <p:nvPr/>
          </p:nvSpPr>
          <p:spPr bwMode="auto">
            <a:xfrm>
              <a:off x="3594100" y="2517775"/>
              <a:ext cx="990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C000"/>
                  </a:solidFill>
                  <a:latin typeface="Comic Sans MS" charset="0"/>
                  <a:ea typeface="Comic Sans MS" charset="0"/>
                  <a:cs typeface="Comic Sans MS" charset="0"/>
                </a:rPr>
                <a:t>: d</a:t>
              </a:r>
              <a:endParaRPr lang="en-US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28683" name="Text Box 20"/>
            <p:cNvSpPr txBox="1">
              <a:spLocks noChangeArrowheads="1"/>
            </p:cNvSpPr>
            <p:nvPr/>
          </p:nvSpPr>
          <p:spPr bwMode="auto">
            <a:xfrm>
              <a:off x="3009900" y="1676400"/>
              <a:ext cx="5969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C000"/>
                  </a:solidFill>
                  <a:latin typeface="Comic Sans MS" charset="0"/>
                  <a:ea typeface="Comic Sans MS" charset="0"/>
                  <a:cs typeface="Comic Sans MS" charset="0"/>
                </a:rPr>
                <a:t>: r</a:t>
              </a:r>
            </a:p>
          </p:txBody>
        </p:sp>
      </p:grp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724400" y="16764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(</a:t>
            </a:r>
            <a:r>
              <a:rPr lang="en-US" sz="240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 = </a:t>
            </a:r>
            <a:r>
              <a:rPr lang="en-US" sz="24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domain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range)</a:t>
            </a:r>
            <a:endParaRPr lang="en-US" sz="2400">
              <a:solidFill>
                <a:schemeClr val="hlink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724400" y="21844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(domain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= </a:t>
            </a:r>
            <a:r>
              <a:rPr lang="en-US" sz="240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d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)</a:t>
            </a:r>
            <a:endParaRPr lang="en-US" sz="2400">
              <a:solidFill>
                <a:schemeClr val="hlink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724400" y="26797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(range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= </a:t>
            </a:r>
            <a:r>
              <a:rPr lang="en-US" sz="240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r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)</a:t>
            </a:r>
            <a:endParaRPr lang="en-US" sz="2400">
              <a:solidFill>
                <a:schemeClr val="hlink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Abstraction 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  <a:buSzPct val="110000"/>
              <a:buFont typeface="Wingdings" charset="2"/>
              <a:buChar char="§"/>
            </a:pPr>
            <a:endParaRPr lang="en-US" sz="2400" dirty="0" smtClean="0">
              <a:latin typeface="Comic Sans MS" charset="0"/>
            </a:endParaRPr>
          </a:p>
          <a:p>
            <a:pPr eaLnBrk="1" hangingPunct="1">
              <a:spcAft>
                <a:spcPct val="0"/>
              </a:spcAft>
              <a:buSzPct val="110000"/>
              <a:buFont typeface="Wingdings" charset="2"/>
              <a:buChar char="§"/>
            </a:pPr>
            <a:endParaRPr lang="en-US" sz="2400" dirty="0" smtClean="0">
              <a:latin typeface="Comic Sans MS" charset="0"/>
            </a:endParaRPr>
          </a:p>
          <a:p>
            <a:pPr eaLnBrk="1" hangingPunct="1">
              <a:spcAft>
                <a:spcPct val="0"/>
              </a:spcAft>
              <a:buSzPct val="110000"/>
              <a:buFont typeface="Wingdings 2" charset="2"/>
              <a:buNone/>
            </a:pPr>
            <a:endParaRPr lang="en-US" sz="2400" dirty="0" smtClean="0">
              <a:latin typeface="Comic Sans MS" charset="0"/>
            </a:endParaRPr>
          </a:p>
          <a:p>
            <a:pPr eaLnBrk="1" hangingPunct="1">
              <a:spcAft>
                <a:spcPts val="600"/>
              </a:spcAft>
              <a:buSzPct val="110000"/>
              <a:buFont typeface="Wingdings" charset="2"/>
              <a:buChar char="§"/>
            </a:pPr>
            <a:r>
              <a:rPr lang="en-US" sz="2400" dirty="0" smtClean="0">
                <a:latin typeface="Comic Sans MS" charset="0"/>
              </a:rPr>
              <a:t>Function expression: </a:t>
            </a:r>
            <a:r>
              <a:rPr lang="en-US" sz="24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en-US" sz="24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24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24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e</a:t>
            </a:r>
            <a:endParaRPr lang="en-US" sz="2000" b="1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sz="2200" dirty="0" smtClean="0">
                <a:latin typeface="Comic Sans MS" charset="0"/>
              </a:rPr>
              <a:t>Type of lambda abstraction (</a:t>
            </a:r>
            <a:r>
              <a:rPr lang="en-US" sz="2200" dirty="0" err="1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2200" dirty="0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dirty="0" smtClean="0">
                <a:latin typeface="Comic Sans MS" charset="0"/>
              </a:rPr>
              <a:t>in figure) must be a </a:t>
            </a:r>
            <a:r>
              <a:rPr lang="en-US" sz="2200" dirty="0">
                <a:latin typeface="Comic Sans MS" charset="0"/>
              </a:rPr>
              <a:t>function </a:t>
            </a:r>
            <a:r>
              <a:rPr lang="en-US" sz="2200" dirty="0" smtClean="0">
                <a:latin typeface="Comic Sans MS" charset="0"/>
              </a:rPr>
              <a:t>type: </a:t>
            </a:r>
            <a:r>
              <a:rPr lang="en-US" sz="2200" dirty="0" smtClean="0">
                <a:solidFill>
                  <a:srgbClr val="9CB084"/>
                </a:solidFill>
                <a:latin typeface="Comic Sans MS" charset="0"/>
              </a:rPr>
              <a:t>domain </a:t>
            </a:r>
            <a:r>
              <a:rPr lang="en-US" sz="2200" dirty="0" err="1" smtClean="0">
                <a:solidFill>
                  <a:srgbClr val="9CB084"/>
                </a:solidFill>
                <a:latin typeface="Comic Sans MS" charset="0"/>
                <a:sym typeface="Symbol" charset="2"/>
              </a:rPr>
              <a:t></a:t>
            </a:r>
            <a:r>
              <a:rPr lang="en-US" sz="2200" dirty="0" smtClean="0">
                <a:solidFill>
                  <a:srgbClr val="9CB084"/>
                </a:solidFill>
                <a:latin typeface="Comic Sans MS" charset="0"/>
                <a:sym typeface="Symbol" charset="2"/>
              </a:rPr>
              <a:t> </a:t>
            </a:r>
            <a:r>
              <a:rPr lang="en-US" sz="2200" dirty="0" smtClean="0">
                <a:solidFill>
                  <a:srgbClr val="9CB084"/>
                </a:solidFill>
                <a:latin typeface="Comic Sans MS" charset="0"/>
              </a:rPr>
              <a:t>range</a:t>
            </a:r>
            <a:r>
              <a:rPr lang="en-US" sz="2200" dirty="0" smtClean="0">
                <a:latin typeface="Comic Sans MS" charset="0"/>
              </a:rPr>
              <a:t>.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200" dirty="0">
                <a:latin typeface="Comic Sans MS" charset="0"/>
              </a:rPr>
              <a:t>Domain is type of</a:t>
            </a:r>
            <a:r>
              <a:rPr lang="en-US" sz="2200" dirty="0" smtClean="0">
                <a:latin typeface="Comic Sans MS" charset="0"/>
              </a:rPr>
              <a:t> abstracted variable </a:t>
            </a:r>
            <a:r>
              <a:rPr lang="en-US" sz="22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22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dirty="0" smtClean="0">
                <a:latin typeface="Comic Sans MS" charset="0"/>
              </a:rPr>
              <a:t>(</a:t>
            </a:r>
            <a:r>
              <a:rPr lang="en-US" sz="2200" dirty="0" err="1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lang="en-US" sz="2200" dirty="0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dirty="0" smtClean="0">
                <a:latin typeface="Comic Sans MS" charset="0"/>
              </a:rPr>
              <a:t>in figure).</a:t>
            </a:r>
            <a:endParaRPr lang="en-US" sz="2200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sz="2200" dirty="0">
                <a:latin typeface="Comic Sans MS" charset="0"/>
              </a:rPr>
              <a:t>Range is type of function body </a:t>
            </a:r>
            <a:r>
              <a:rPr lang="en-US" sz="22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2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dirty="0" smtClean="0">
                <a:latin typeface="Comic Sans MS" charset="0"/>
              </a:rPr>
              <a:t>(</a:t>
            </a:r>
            <a:r>
              <a:rPr lang="en-US" sz="2200" dirty="0" err="1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r</a:t>
            </a:r>
            <a:r>
              <a:rPr lang="en-US" sz="2200" dirty="0" smtClean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dirty="0" smtClean="0">
                <a:latin typeface="Comic Sans MS" charset="0"/>
              </a:rPr>
              <a:t>in figure).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200" dirty="0" smtClean="0">
                <a:solidFill>
                  <a:srgbClr val="FFFFFF"/>
                </a:solidFill>
                <a:latin typeface="Comic Sans MS" charset="0"/>
                <a:ea typeface="Courier New" charset="0"/>
                <a:cs typeface="Courier New" charset="0"/>
              </a:rPr>
              <a:t>Solving, we get </a:t>
            </a:r>
            <a:r>
              <a:rPr lang="en-US" sz="2200" dirty="0" smtClean="0">
                <a:latin typeface="Comic Sans MS" charset="0"/>
              </a:rPr>
              <a:t>: </a:t>
            </a:r>
            <a:r>
              <a:rPr lang="en-US" sz="22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2200" dirty="0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 = </a:t>
            </a:r>
            <a:r>
              <a:rPr lang="en-US" sz="22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lang="en-US" sz="2200" dirty="0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</a:t>
            </a:r>
            <a:r>
              <a:rPr lang="en-US" sz="2200" dirty="0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 </a:t>
            </a:r>
            <a:r>
              <a:rPr lang="en-US" sz="2200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r</a:t>
            </a:r>
            <a:r>
              <a:rPr lang="en-US" sz="2200" dirty="0" smtClean="0">
                <a:solidFill>
                  <a:srgbClr val="FFFFFF"/>
                </a:solidFill>
                <a:latin typeface="Comic Sans MS" charset="0"/>
                <a:ea typeface="Comic Sans MS" charset="0"/>
                <a:cs typeface="Comic Sans MS" charset="0"/>
              </a:rPr>
              <a:t>.</a:t>
            </a:r>
            <a:endParaRPr lang="en-US" sz="2200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29700" name="Group 26"/>
          <p:cNvGrpSpPr>
            <a:grpSpLocks/>
          </p:cNvGrpSpPr>
          <p:nvPr/>
        </p:nvGrpSpPr>
        <p:grpSpPr bwMode="auto">
          <a:xfrm>
            <a:off x="1498600" y="1828800"/>
            <a:ext cx="2109788" cy="1128713"/>
            <a:chOff x="1498600" y="1828800"/>
            <a:chExt cx="2109788" cy="1128713"/>
          </a:xfrm>
        </p:grpSpPr>
        <p:sp>
          <p:nvSpPr>
            <p:cNvPr id="29708" name="Line 13"/>
            <p:cNvSpPr>
              <a:spLocks noChangeShapeType="1"/>
            </p:cNvSpPr>
            <p:nvPr/>
          </p:nvSpPr>
          <p:spPr bwMode="auto">
            <a:xfrm>
              <a:off x="2832100" y="2209800"/>
              <a:ext cx="365125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9" name="Text Box 5"/>
            <p:cNvSpPr txBox="1">
              <a:spLocks noChangeArrowheads="1"/>
            </p:cNvSpPr>
            <p:nvPr/>
          </p:nvSpPr>
          <p:spPr bwMode="auto">
            <a:xfrm>
              <a:off x="1498600" y="2438400"/>
              <a:ext cx="4064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err="1">
                  <a:solidFill>
                    <a:srgbClr val="CEB966"/>
                  </a:solidFill>
                  <a:latin typeface="Courier New" charset="0"/>
                  <a:ea typeface="Courier New" charset="0"/>
                  <a:cs typeface="Courier New" charset="0"/>
                </a:rPr>
                <a:t>x</a:t>
              </a:r>
              <a:endParaRPr lang="en-US" sz="28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29710" name="Oval 12"/>
            <p:cNvSpPr>
              <a:spLocks noChangeArrowheads="1"/>
            </p:cNvSpPr>
            <p:nvPr/>
          </p:nvSpPr>
          <p:spPr bwMode="auto">
            <a:xfrm>
              <a:off x="2298700" y="1828800"/>
              <a:ext cx="547688" cy="5476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charset="0"/>
                  <a:sym typeface="Symbol" charset="2"/>
                </a:rPr>
                <a:t></a:t>
              </a:r>
            </a:p>
          </p:txBody>
        </p:sp>
        <p:sp>
          <p:nvSpPr>
            <p:cNvPr id="29711" name="Line 14"/>
            <p:cNvSpPr>
              <a:spLocks noChangeShapeType="1"/>
            </p:cNvSpPr>
            <p:nvPr/>
          </p:nvSpPr>
          <p:spPr bwMode="auto">
            <a:xfrm flipH="1">
              <a:off x="1917700" y="2209800"/>
              <a:ext cx="365125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Oval 15"/>
            <p:cNvSpPr>
              <a:spLocks noChangeArrowheads="1"/>
            </p:cNvSpPr>
            <p:nvPr/>
          </p:nvSpPr>
          <p:spPr bwMode="auto">
            <a:xfrm>
              <a:off x="3060700" y="2387600"/>
              <a:ext cx="547688" cy="54768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800" b="1" dirty="0" err="1">
                  <a:solidFill>
                    <a:schemeClr val="accent1"/>
                  </a:solidFill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e</a:t>
              </a:r>
              <a:endParaRPr lang="en-US" sz="28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41500" y="1778000"/>
            <a:ext cx="2628900" cy="1179513"/>
            <a:chOff x="1841500" y="1778000"/>
            <a:chExt cx="2628900" cy="1179513"/>
          </a:xfrm>
        </p:grpSpPr>
        <p:sp>
          <p:nvSpPr>
            <p:cNvPr id="29705" name="Text Box 18"/>
            <p:cNvSpPr txBox="1">
              <a:spLocks noChangeArrowheads="1"/>
            </p:cNvSpPr>
            <p:nvPr/>
          </p:nvSpPr>
          <p:spPr bwMode="auto">
            <a:xfrm>
              <a:off x="1841500" y="2438400"/>
              <a:ext cx="990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d</a:t>
              </a:r>
              <a:endParaRPr lang="en-US"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29706" name="Text Box 19"/>
            <p:cNvSpPr txBox="1">
              <a:spLocks noChangeArrowheads="1"/>
            </p:cNvSpPr>
            <p:nvPr/>
          </p:nvSpPr>
          <p:spPr bwMode="auto">
            <a:xfrm>
              <a:off x="3479800" y="2425700"/>
              <a:ext cx="990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r</a:t>
              </a:r>
              <a:endParaRPr lang="en-US"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29707" name="Text Box 21"/>
            <p:cNvSpPr txBox="1">
              <a:spLocks noChangeArrowheads="1"/>
            </p:cNvSpPr>
            <p:nvPr/>
          </p:nvSpPr>
          <p:spPr bwMode="auto">
            <a:xfrm>
              <a:off x="2832100" y="1778000"/>
              <a:ext cx="1447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:</a:t>
              </a:r>
              <a:r>
                <a:rPr lang="en-US" sz="2800">
                  <a:solidFill>
                    <a:srgbClr val="FFC000"/>
                  </a:solidFill>
                  <a:latin typeface="Comic Sans MS" charset="0"/>
                  <a:ea typeface="Comic Sans MS" charset="0"/>
                  <a:cs typeface="Comic Sans MS" charset="0"/>
                </a:rPr>
                <a:t> s</a:t>
              </a:r>
            </a:p>
          </p:txBody>
        </p:sp>
      </p:grp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724400" y="16764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(</a:t>
            </a:r>
            <a:r>
              <a:rPr lang="en-US" sz="240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s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 = </a:t>
            </a:r>
            <a:r>
              <a:rPr lang="en-US" sz="24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domain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range)</a:t>
            </a:r>
            <a:endParaRPr lang="en-US" sz="2400">
              <a:solidFill>
                <a:schemeClr val="hlink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724400" y="21844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(domain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= </a:t>
            </a:r>
            <a:r>
              <a:rPr lang="en-US" sz="240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d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)</a:t>
            </a:r>
            <a:endParaRPr lang="en-US" sz="2400">
              <a:solidFill>
                <a:schemeClr val="hlink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724400" y="26797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(range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= </a:t>
            </a:r>
            <a:r>
              <a:rPr lang="en-US" sz="240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r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)</a:t>
            </a:r>
            <a:endParaRPr lang="en-US" sz="2400">
              <a:solidFill>
                <a:schemeClr val="hlink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  <p:bldP spid="24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Types with</a:t>
            </a:r>
            <a:r>
              <a:rPr lang="en-US" dirty="0" smtClean="0"/>
              <a:t> Type Variables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1981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Example</a:t>
            </a:r>
          </a:p>
          <a:p>
            <a:pPr lvl="1" eaLnBrk="1" hangingPunct="1">
              <a:buFontTx/>
              <a:buNone/>
            </a:pPr>
            <a:r>
              <a:rPr lang="en-US" sz="2200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-fun </a:t>
            </a:r>
            <a:r>
              <a:rPr lang="en-US" sz="2200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f(g</a:t>
            </a:r>
            <a:r>
              <a:rPr lang="en-US" sz="2200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) = g(2);</a:t>
            </a:r>
          </a:p>
          <a:p>
            <a:pPr lvl="1" eaLnBrk="1" hangingPunct="1">
              <a:buFontTx/>
              <a:buNone/>
            </a:pPr>
            <a:r>
              <a:rPr lang="en-US" sz="2200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sz="2200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sz="2200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it = fn : (</a:t>
            </a:r>
            <a:r>
              <a:rPr lang="en-US" sz="22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2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sz="22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r>
              <a:rPr lang="en-US" sz="22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) </a:t>
            </a:r>
            <a:r>
              <a:rPr lang="en-US" sz="22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sz="22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endParaRPr lang="en-US" sz="2200" b="1" dirty="0" smtClean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  <a:sym typeface="Symbol" charset="2"/>
              </a:rPr>
              <a:t>What is the type of </a:t>
            </a:r>
            <a:r>
              <a:rPr lang="en-US" dirty="0" err="1" smtClean="0">
                <a:latin typeface="Comic Sans MS" charset="0"/>
                <a:sym typeface="Symbol" charset="2"/>
              </a:rPr>
              <a:t>f</a:t>
            </a:r>
            <a:r>
              <a:rPr lang="en-US" dirty="0" smtClean="0">
                <a:latin typeface="Comic Sans MS" charset="0"/>
                <a:sym typeface="Symbol" charset="2"/>
              </a:rPr>
              <a:t>?</a:t>
            </a:r>
            <a:endParaRPr lang="en-US" dirty="0">
              <a:latin typeface="Comic Sans MS" charset="0"/>
              <a:sym typeface="Symbol" charset="2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62000" y="3657600"/>
            <a:ext cx="7442200" cy="2470150"/>
            <a:chOff x="762000" y="3657600"/>
            <a:chExt cx="7442200" cy="2470150"/>
          </a:xfrm>
        </p:grpSpPr>
        <p:sp>
          <p:nvSpPr>
            <p:cNvPr id="30745" name="Text Box 16"/>
            <p:cNvSpPr txBox="1">
              <a:spLocks noChangeArrowheads="1"/>
            </p:cNvSpPr>
            <p:nvPr/>
          </p:nvSpPr>
          <p:spPr bwMode="auto">
            <a:xfrm>
              <a:off x="762000" y="3657600"/>
              <a:ext cx="3352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Assign types to leaves</a:t>
              </a:r>
            </a:p>
          </p:txBody>
        </p:sp>
        <p:sp>
          <p:nvSpPr>
            <p:cNvPr id="30746" name="Text Box 17"/>
            <p:cNvSpPr txBox="1">
              <a:spLocks noChangeArrowheads="1"/>
            </p:cNvSpPr>
            <p:nvPr/>
          </p:nvSpPr>
          <p:spPr bwMode="auto">
            <a:xfrm>
              <a:off x="7404100" y="5727700"/>
              <a:ext cx="8001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int</a:t>
              </a:r>
              <a:endParaRPr lang="en-US" sz="320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0747" name="Text Box 18"/>
            <p:cNvSpPr txBox="1">
              <a:spLocks noChangeArrowheads="1"/>
            </p:cNvSpPr>
            <p:nvPr/>
          </p:nvSpPr>
          <p:spPr bwMode="auto">
            <a:xfrm>
              <a:off x="5676900" y="5689600"/>
              <a:ext cx="7080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s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62000" y="4267200"/>
            <a:ext cx="8178800" cy="1123950"/>
            <a:chOff x="762000" y="4267200"/>
            <a:chExt cx="8178800" cy="1123950"/>
          </a:xfrm>
        </p:grpSpPr>
        <p:sp>
          <p:nvSpPr>
            <p:cNvPr id="30742" name="Text Box 20"/>
            <p:cNvSpPr txBox="1">
              <a:spLocks noChangeArrowheads="1"/>
            </p:cNvSpPr>
            <p:nvPr/>
          </p:nvSpPr>
          <p:spPr bwMode="auto">
            <a:xfrm>
              <a:off x="762000" y="4267200"/>
              <a:ext cx="3886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Propagate to internal nodes and generate constraints</a:t>
              </a:r>
              <a:endParaRPr lang="en-US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0743" name="Text Box 21"/>
            <p:cNvSpPr txBox="1">
              <a:spLocks noChangeArrowheads="1"/>
            </p:cNvSpPr>
            <p:nvPr/>
          </p:nvSpPr>
          <p:spPr bwMode="auto">
            <a:xfrm>
              <a:off x="6934200" y="4991100"/>
              <a:ext cx="20066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t    (s = int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t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)</a:t>
              </a:r>
            </a:p>
          </p:txBody>
        </p:sp>
        <p:sp>
          <p:nvSpPr>
            <p:cNvPr id="30744" name="Text Box 25"/>
            <p:cNvSpPr txBox="1">
              <a:spLocks noChangeArrowheads="1"/>
            </p:cNvSpPr>
            <p:nvPr/>
          </p:nvSpPr>
          <p:spPr bwMode="auto">
            <a:xfrm>
              <a:off x="6159500" y="4267200"/>
              <a:ext cx="787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s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t</a:t>
              </a:r>
              <a:r>
                <a:rPr lang="en-US" sz="2000">
                  <a:solidFill>
                    <a:schemeClr val="tx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 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  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305300" y="3644900"/>
            <a:ext cx="3632200" cy="2657475"/>
            <a:chOff x="4305300" y="3644900"/>
            <a:chExt cx="3632200" cy="2657475"/>
          </a:xfrm>
        </p:grpSpPr>
        <p:grpSp>
          <p:nvGrpSpPr>
            <p:cNvPr id="30730" name="Group 4"/>
            <p:cNvGrpSpPr>
              <a:grpSpLocks/>
            </p:cNvGrpSpPr>
            <p:nvPr/>
          </p:nvGrpSpPr>
          <p:grpSpPr bwMode="auto">
            <a:xfrm>
              <a:off x="4305300" y="4279900"/>
              <a:ext cx="3263900" cy="2022475"/>
              <a:chOff x="2840" y="1824"/>
              <a:chExt cx="2056" cy="1274"/>
            </a:xfrm>
          </p:grpSpPr>
          <p:sp>
            <p:nvSpPr>
              <p:cNvPr id="30732" name="Line 5"/>
              <p:cNvSpPr>
                <a:spLocks noChangeShapeType="1"/>
              </p:cNvSpPr>
              <p:nvPr/>
            </p:nvSpPr>
            <p:spPr bwMode="auto">
              <a:xfrm flipH="1">
                <a:off x="3318" y="2064"/>
                <a:ext cx="23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0733" name="Group 6"/>
              <p:cNvGrpSpPr>
                <a:grpSpLocks/>
              </p:cNvGrpSpPr>
              <p:nvPr/>
            </p:nvGrpSpPr>
            <p:grpSpPr bwMode="auto">
              <a:xfrm>
                <a:off x="2840" y="1824"/>
                <a:ext cx="2056" cy="1274"/>
                <a:chOff x="2840" y="1824"/>
                <a:chExt cx="2056" cy="1274"/>
              </a:xfrm>
            </p:grpSpPr>
            <p:sp>
              <p:nvSpPr>
                <p:cNvPr id="3073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614" y="2688"/>
                  <a:ext cx="28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 dirty="0">
                      <a:solidFill>
                        <a:srgbClr val="CEB966"/>
                      </a:solidFill>
                      <a:latin typeface="Courier New" charset="0"/>
                      <a:ea typeface="Courier New" charset="0"/>
                      <a:cs typeface="Courier New" charset="0"/>
                    </a:rPr>
                    <a:t>2 </a:t>
                  </a:r>
                  <a:endParaRPr lang="en-US" b="1" dirty="0">
                    <a:solidFill>
                      <a:srgbClr val="CEB966"/>
                    </a:solidFill>
                    <a:latin typeface="Courier New" charset="0"/>
                    <a:ea typeface="Courier New" charset="0"/>
                    <a:cs typeface="Courier New" charset="0"/>
                  </a:endParaRPr>
                </a:p>
              </p:txBody>
            </p:sp>
            <p:sp>
              <p:nvSpPr>
                <p:cNvPr id="30735" name="Oval 8"/>
                <p:cNvSpPr>
                  <a:spLocks noChangeArrowheads="1"/>
                </p:cNvSpPr>
                <p:nvPr/>
              </p:nvSpPr>
              <p:spPr bwMode="auto">
                <a:xfrm>
                  <a:off x="3558" y="1824"/>
                  <a:ext cx="345" cy="3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>
                      <a:latin typeface="Times New Roman" charset="0"/>
                      <a:sym typeface="Symbol" charset="2"/>
                    </a:rPr>
                    <a:t></a:t>
                  </a:r>
                </a:p>
              </p:txBody>
            </p:sp>
            <p:sp>
              <p:nvSpPr>
                <p:cNvPr id="30736" name="Oval 9"/>
                <p:cNvSpPr>
                  <a:spLocks noChangeArrowheads="1"/>
                </p:cNvSpPr>
                <p:nvPr/>
              </p:nvSpPr>
              <p:spPr bwMode="auto">
                <a:xfrm>
                  <a:off x="4083" y="2241"/>
                  <a:ext cx="345" cy="3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>
                      <a:latin typeface="Times New Roman" charset="0"/>
                      <a:sym typeface="Symbol" charset="2"/>
                    </a:rPr>
                    <a:t>@</a:t>
                  </a:r>
                </a:p>
              </p:txBody>
            </p:sp>
            <p:sp>
              <p:nvSpPr>
                <p:cNvPr id="30737" name="Line 10"/>
                <p:cNvSpPr>
                  <a:spLocks noChangeShapeType="1"/>
                </p:cNvSpPr>
                <p:nvPr/>
              </p:nvSpPr>
              <p:spPr bwMode="auto">
                <a:xfrm>
                  <a:off x="3871" y="2090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8" name="Line 11"/>
                <p:cNvSpPr>
                  <a:spLocks noChangeShapeType="1"/>
                </p:cNvSpPr>
                <p:nvPr/>
              </p:nvSpPr>
              <p:spPr bwMode="auto">
                <a:xfrm>
                  <a:off x="4374" y="2544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39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869" y="2459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0" name="Freeform 13"/>
                <p:cNvSpPr>
                  <a:spLocks/>
                </p:cNvSpPr>
                <p:nvPr/>
              </p:nvSpPr>
              <p:spPr bwMode="auto">
                <a:xfrm>
                  <a:off x="2840" y="2276"/>
                  <a:ext cx="804" cy="822"/>
                </a:xfrm>
                <a:custGeom>
                  <a:avLst/>
                  <a:gdLst>
                    <a:gd name="T0" fmla="*/ 804 w 804"/>
                    <a:gd name="T1" fmla="*/ 702 h 822"/>
                    <a:gd name="T2" fmla="*/ 612 w 804"/>
                    <a:gd name="T3" fmla="*/ 813 h 822"/>
                    <a:gd name="T4" fmla="*/ 19 w 804"/>
                    <a:gd name="T5" fmla="*/ 687 h 822"/>
                    <a:gd name="T6" fmla="*/ 500 w 804"/>
                    <a:gd name="T7" fmla="*/ 0 h 8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22"/>
                    <a:gd name="T14" fmla="*/ 804 w 804"/>
                    <a:gd name="T15" fmla="*/ 822 h 8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22">
                      <a:moveTo>
                        <a:pt x="804" y="702"/>
                      </a:moveTo>
                      <a:cubicBezTo>
                        <a:pt x="772" y="720"/>
                        <a:pt x="743" y="815"/>
                        <a:pt x="612" y="813"/>
                      </a:cubicBezTo>
                      <a:cubicBezTo>
                        <a:pt x="481" y="811"/>
                        <a:pt x="38" y="822"/>
                        <a:pt x="19" y="687"/>
                      </a:cubicBezTo>
                      <a:cubicBezTo>
                        <a:pt x="0" y="552"/>
                        <a:pt x="400" y="143"/>
                        <a:pt x="500" y="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4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504" y="2640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 dirty="0" err="1">
                      <a:solidFill>
                        <a:srgbClr val="CEB966"/>
                      </a:solidFill>
                      <a:latin typeface="Courier New" charset="0"/>
                      <a:ea typeface="Courier New" charset="0"/>
                      <a:cs typeface="Courier New" charset="0"/>
                    </a:rPr>
                    <a:t>g</a:t>
                  </a:r>
                  <a:endParaRPr lang="en-US" sz="2800" b="1" dirty="0">
                    <a:solidFill>
                      <a:srgbClr val="CEB966"/>
                    </a:solidFill>
                    <a:latin typeface="Courier New" charset="0"/>
                    <a:ea typeface="Courier New" charset="0"/>
                    <a:cs typeface="Courier New" charset="0"/>
                  </a:endParaRPr>
                </a:p>
              </p:txBody>
            </p:sp>
          </p:grpSp>
        </p:grpSp>
        <p:sp>
          <p:nvSpPr>
            <p:cNvPr id="30731" name="Text Box 26"/>
            <p:cNvSpPr txBox="1">
              <a:spLocks noChangeArrowheads="1"/>
            </p:cNvSpPr>
            <p:nvPr/>
          </p:nvSpPr>
          <p:spPr bwMode="auto">
            <a:xfrm>
              <a:off x="4610100" y="3644900"/>
              <a:ext cx="3327400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Comic Sans MS" charset="0"/>
                  <a:ea typeface="Comic Sans MS" charset="0"/>
                  <a:cs typeface="Comic Sans MS" charset="0"/>
                </a:rPr>
                <a:t>Graph for </a:t>
              </a:r>
              <a:r>
                <a:rPr lang="en-US" sz="2000" b="1" dirty="0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\</a:t>
              </a:r>
              <a:r>
                <a:rPr lang="en-US" sz="2000" b="1" dirty="0" err="1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g</a:t>
              </a:r>
              <a:r>
                <a:rPr lang="en-US" sz="2000" b="1" dirty="0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 </a:t>
              </a:r>
              <a:r>
                <a:rPr lang="en-US" sz="2000" b="1" dirty="0" err="1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</a:t>
              </a:r>
              <a:r>
                <a:rPr lang="en-US" sz="2000" b="1" dirty="0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 (</a:t>
              </a:r>
              <a:r>
                <a:rPr lang="en-US" sz="2000" b="1" dirty="0" err="1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g</a:t>
              </a:r>
              <a:r>
                <a:rPr lang="en-US" sz="2000" b="1" dirty="0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 2)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762000" y="4267200"/>
            <a:ext cx="7975600" cy="1817688"/>
            <a:chOff x="762000" y="4267200"/>
            <a:chExt cx="7975600" cy="1817688"/>
          </a:xfrm>
        </p:grpSpPr>
        <p:sp>
          <p:nvSpPr>
            <p:cNvPr id="30728" name="Text Box 24"/>
            <p:cNvSpPr txBox="1">
              <a:spLocks noChangeArrowheads="1"/>
            </p:cNvSpPr>
            <p:nvPr/>
          </p:nvSpPr>
          <p:spPr bwMode="auto">
            <a:xfrm>
              <a:off x="762000" y="5715000"/>
              <a:ext cx="3352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Comic Sans MS" charset="0"/>
                  <a:ea typeface="Comic Sans MS" charset="0"/>
                  <a:cs typeface="Comic Sans MS" charset="0"/>
                </a:rPr>
                <a:t>Solve by substitution</a:t>
              </a:r>
              <a:endPara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0729" name="Text Box 25"/>
            <p:cNvSpPr txBox="1">
              <a:spLocks noChangeArrowheads="1"/>
            </p:cNvSpPr>
            <p:nvPr/>
          </p:nvSpPr>
          <p:spPr bwMode="auto">
            <a:xfrm>
              <a:off x="6731000" y="4267200"/>
              <a:ext cx="20066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= (intt)t 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 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Use of Polymorphic Function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67500" cy="44577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Function</a:t>
            </a:r>
          </a:p>
          <a:p>
            <a:pPr lvl="1" eaLnBrk="1" hangingPunct="1">
              <a:buFontTx/>
              <a:buNone/>
            </a:pP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-fun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f(g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= g(2);</a:t>
            </a:r>
          </a:p>
          <a:p>
            <a:pPr lvl="1" eaLnBrk="1" hangingPunct="1">
              <a:buFontTx/>
              <a:buNone/>
            </a:pP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it =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fn:(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)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endParaRPr lang="en-US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  <a:sym typeface="Symbol" charset="2"/>
              </a:rPr>
              <a:t>Possible </a:t>
            </a:r>
            <a:r>
              <a:rPr lang="en-US" dirty="0" smtClean="0">
                <a:latin typeface="Comic Sans MS" charset="0"/>
                <a:sym typeface="Symbol" charset="2"/>
              </a:rPr>
              <a:t>applications</a:t>
            </a:r>
          </a:p>
        </p:txBody>
      </p:sp>
      <p:sp>
        <p:nvSpPr>
          <p:cNvPr id="607236" name="Rectangle 4"/>
          <p:cNvSpPr>
            <a:spLocks noChangeArrowheads="1"/>
          </p:cNvSpPr>
          <p:nvPr/>
        </p:nvSpPr>
        <p:spPr bwMode="auto">
          <a:xfrm>
            <a:off x="4724400" y="3810000"/>
            <a:ext cx="3975100" cy="1692275"/>
          </a:xfrm>
          <a:prstGeom prst="rect">
            <a:avLst/>
          </a:prstGeom>
          <a:noFill/>
          <a:ln w="9525">
            <a:solidFill>
              <a:srgbClr val="CEB9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lvl="1">
              <a:spcBef>
                <a:spcPts val="600"/>
              </a:spcBef>
            </a:pP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-fun 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isEven(x</a:t>
            </a: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= ...;</a:t>
            </a:r>
          </a:p>
          <a:p>
            <a:pPr marL="0" lvl="1">
              <a:spcBef>
                <a:spcPts val="600"/>
              </a:spcBef>
            </a:pP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it = 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fn:int</a:t>
            </a: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bool</a:t>
            </a:r>
            <a:endParaRPr kumimoji="1" lang="en-US" sz="20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marL="0" lvl="1">
              <a:spcBef>
                <a:spcPts val="600"/>
              </a:spcBef>
            </a:pP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f(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isEven</a:t>
            </a: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);</a:t>
            </a:r>
          </a:p>
          <a:p>
            <a:pPr marL="0" lvl="1">
              <a:spcBef>
                <a:spcPts val="600"/>
              </a:spcBef>
            </a:pP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kumimoji="1"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it = true : </a:t>
            </a:r>
            <a:r>
              <a:rPr kumimoji="1"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bool</a:t>
            </a:r>
            <a:endParaRPr kumimoji="1" lang="en-US" sz="20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marL="0" lvl="1">
              <a:spcBef>
                <a:spcPts val="600"/>
              </a:spcBef>
            </a:pPr>
            <a:endParaRPr kumimoji="1" lang="en-US" sz="20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7700" y="3810000"/>
            <a:ext cx="3794760" cy="1689100"/>
          </a:xfrm>
          <a:prstGeom prst="rect">
            <a:avLst/>
          </a:prstGeom>
          <a:noFill/>
          <a:ln w="9525">
            <a:solidFill>
              <a:srgbClr val="CEB9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lvl="1">
              <a:spcBef>
                <a:spcPts val="600"/>
              </a:spcBef>
              <a:defRPr/>
            </a:pP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-fun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add(x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) = 2+x;</a:t>
            </a:r>
          </a:p>
          <a:p>
            <a:pPr marL="0" lvl="1">
              <a:spcBef>
                <a:spcPts val="600"/>
              </a:spcBef>
              <a:defRPr/>
            </a:pP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&gt;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val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 it =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fn:int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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int</a:t>
            </a:r>
            <a:endParaRPr lang="en-US" sz="2000" b="1" dirty="0">
              <a:solidFill>
                <a:srgbClr val="CEB966"/>
              </a:solidFill>
              <a:latin typeface="Courier New"/>
              <a:cs typeface="Courier New"/>
              <a:sym typeface="Symbol" charset="2"/>
            </a:endParaRPr>
          </a:p>
          <a:p>
            <a:pPr marL="0" lvl="1">
              <a:spcBef>
                <a:spcPts val="600"/>
              </a:spcBef>
              <a:defRPr/>
            </a:pP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-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f(add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);</a:t>
            </a:r>
          </a:p>
          <a:p>
            <a:pPr marL="0" lvl="1">
              <a:spcBef>
                <a:spcPts val="600"/>
              </a:spcBef>
              <a:defRPr/>
            </a:pP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&gt;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val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it 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= 4 :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endParaRPr kumimoji="1" lang="en-US" sz="2000" b="1" dirty="0">
              <a:solidFill>
                <a:srgbClr val="CEB966"/>
              </a:solidFill>
              <a:latin typeface="Courier New"/>
              <a:cs typeface="Courier New"/>
              <a:sym typeface="Symbol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Recognizing</a:t>
            </a:r>
            <a:r>
              <a:rPr lang="en-US" dirty="0" smtClean="0"/>
              <a:t> Type Errors</a:t>
            </a:r>
            <a:endParaRPr lang="en-US" dirty="0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9300" cy="4978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Function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-fun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f(g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) = g(2);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&gt;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val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it =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fn:(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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t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)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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t</a:t>
            </a:r>
            <a:endParaRPr lang="en-US" sz="2000" b="1" dirty="0">
              <a:solidFill>
                <a:srgbClr val="CEB966"/>
              </a:solidFill>
              <a:latin typeface="Courier New"/>
              <a:cs typeface="Courier New"/>
              <a:sym typeface="Symbol" charset="2"/>
            </a:endParaRPr>
          </a:p>
          <a:p>
            <a:pPr eaLnBrk="1" hangingPunct="1">
              <a:defRPr/>
            </a:pPr>
            <a:r>
              <a:rPr lang="en-US" sz="2400" dirty="0">
                <a:sym typeface="Symbol" charset="2"/>
              </a:rPr>
              <a:t>Incorrect use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-fun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not(x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) = if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x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 then false 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else true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;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&gt;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val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it = fn :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</a:rPr>
              <a:t>bool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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bool</a:t>
            </a:r>
            <a:endParaRPr lang="en-US" sz="2000" b="1" dirty="0">
              <a:solidFill>
                <a:srgbClr val="CEB966"/>
              </a:solidFill>
              <a:latin typeface="Courier New"/>
              <a:cs typeface="Courier New"/>
              <a:sym typeface="Symbol" charset="2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-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f</a:t>
            </a:r>
            <a:r>
              <a:rPr lang="en-US" sz="2000" b="1" dirty="0" err="1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(not</a:t>
            </a:r>
            <a:r>
              <a:rPr lang="en-US" sz="2000" b="1" dirty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)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;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Error: operator and operand don't agree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  operator domain: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int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 -&gt; 'Z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  operand:        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bool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 -&gt;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  <a:sym typeface="Symbol" charset="2"/>
              </a:rPr>
              <a:t>bool</a:t>
            </a:r>
            <a:endParaRPr lang="en-US" sz="2000" b="1" dirty="0" smtClean="0">
              <a:solidFill>
                <a:srgbClr val="CEB966"/>
              </a:solidFill>
              <a:latin typeface="Courier New"/>
              <a:cs typeface="Courier New"/>
              <a:sym typeface="Symbol" charset="2"/>
            </a:endParaRPr>
          </a:p>
          <a:p>
            <a:pPr marL="502920" lvl="1" eaLnBrk="1" hangingPunct="1">
              <a:lnSpc>
                <a:spcPct val="140000"/>
              </a:lnSpc>
              <a:buFontTx/>
              <a:buNone/>
              <a:defRPr/>
            </a:pPr>
            <a:r>
              <a:rPr lang="en-US" dirty="0">
                <a:sym typeface="Symbol" charset="2"/>
              </a:rPr>
              <a:t>Type error: cannot make </a:t>
            </a:r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bool</a:t>
            </a:r>
            <a:r>
              <a:rPr lang="en-US" dirty="0">
                <a:sym typeface="Symbol" charset="2"/>
              </a:rPr>
              <a:t> =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t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endParaRPr lang="en-US" sz="2000" dirty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looking for homework graders.</a:t>
            </a:r>
          </a:p>
          <a:p>
            <a:pPr lvl="1"/>
            <a:r>
              <a:rPr lang="en-US" dirty="0" smtClean="0"/>
              <a:t>If you are interested, send mail to </a:t>
            </a:r>
            <a:r>
              <a:rPr lang="en-US" dirty="0" smtClean="0">
                <a:hlinkClick r:id="rId2"/>
              </a:rPr>
              <a:t>cs242@cs.stanford.edu</a:t>
            </a:r>
            <a:endParaRPr lang="en-US" dirty="0" smtClean="0"/>
          </a:p>
          <a:p>
            <a:pPr lvl="1"/>
            <a:r>
              <a:rPr lang="en-US" dirty="0" smtClean="0"/>
              <a:t>Need to be available approximately 5-9pm on Thursdays.</a:t>
            </a:r>
          </a:p>
          <a:p>
            <a:r>
              <a:rPr lang="en-US" dirty="0" smtClean="0"/>
              <a:t>You’ll be paid Stanford’s hourly rate.</a:t>
            </a:r>
          </a:p>
          <a:p>
            <a:r>
              <a:rPr lang="en-US" dirty="0" smtClean="0"/>
              <a:t>We’ll provide food “of your choice.”</a:t>
            </a:r>
          </a:p>
          <a:p>
            <a:r>
              <a:rPr lang="en-US" dirty="0" smtClean="0"/>
              <a:t>Previous graders have really enjoyed it.</a:t>
            </a:r>
          </a:p>
          <a:p>
            <a:r>
              <a:rPr lang="en-US" dirty="0" smtClean="0"/>
              <a:t>Great way to </a:t>
            </a:r>
            <a:r>
              <a:rPr lang="en-US" i="1" dirty="0" smtClean="0"/>
              <a:t>really </a:t>
            </a:r>
            <a:r>
              <a:rPr lang="en-US" dirty="0" smtClean="0"/>
              <a:t>learn the material.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800" dirty="0"/>
              <a:t>Another Type Inference Example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178800" cy="1981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Function Definition</a:t>
            </a:r>
          </a:p>
          <a:p>
            <a:pPr lvl="1" eaLnBrk="1" hangingPunct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-fun 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f(g,x</a:t>
            </a:r>
            <a:r>
              <a:rPr lang="en-US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) = 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g(g(x</a:t>
            </a:r>
            <a:r>
              <a:rPr lang="en-US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 lvl="1" eaLnBrk="1" hangingPunct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it =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fn:(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r>
              <a:rPr lang="en-US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)*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r>
              <a:rPr lang="en-US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endParaRPr lang="en-US" b="1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  <a:sym typeface="Symbol" charset="2"/>
              </a:rPr>
              <a:t>Type Inference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7400" y="3324225"/>
            <a:ext cx="7781925" cy="3001963"/>
            <a:chOff x="480" y="1942"/>
            <a:chExt cx="4902" cy="1891"/>
          </a:xfrm>
        </p:grpSpPr>
        <p:sp>
          <p:nvSpPr>
            <p:cNvPr id="33826" name="Text Box 5"/>
            <p:cNvSpPr txBox="1">
              <a:spLocks noChangeArrowheads="1"/>
            </p:cNvSpPr>
            <p:nvPr/>
          </p:nvSpPr>
          <p:spPr bwMode="auto">
            <a:xfrm>
              <a:off x="480" y="3600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Comic Sans MS" charset="0"/>
                  <a:ea typeface="Comic Sans MS" charset="0"/>
                  <a:cs typeface="Comic Sans MS" charset="0"/>
                </a:rPr>
                <a:t>Solve by substitution</a:t>
              </a:r>
              <a:endPara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3827" name="Text Box 6"/>
            <p:cNvSpPr txBox="1">
              <a:spLocks noChangeArrowheads="1"/>
            </p:cNvSpPr>
            <p:nvPr/>
          </p:nvSpPr>
          <p:spPr bwMode="auto">
            <a:xfrm>
              <a:off x="4038" y="1942"/>
              <a:ext cx="13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= (vv)*vv 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  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87400" y="3898900"/>
            <a:ext cx="7429500" cy="2187575"/>
            <a:chOff x="480" y="2304"/>
            <a:chExt cx="4680" cy="1378"/>
          </a:xfrm>
        </p:grpSpPr>
        <p:sp>
          <p:nvSpPr>
            <p:cNvPr id="33822" name="Text Box 25"/>
            <p:cNvSpPr txBox="1">
              <a:spLocks noChangeArrowheads="1"/>
            </p:cNvSpPr>
            <p:nvPr/>
          </p:nvSpPr>
          <p:spPr bwMode="auto">
            <a:xfrm>
              <a:off x="480" y="2304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Assign types to leaves</a:t>
              </a:r>
            </a:p>
          </p:txBody>
        </p:sp>
        <p:sp>
          <p:nvSpPr>
            <p:cNvPr id="33823" name="Text Box 26"/>
            <p:cNvSpPr txBox="1">
              <a:spLocks noChangeArrowheads="1"/>
            </p:cNvSpPr>
            <p:nvPr/>
          </p:nvSpPr>
          <p:spPr bwMode="auto">
            <a:xfrm>
              <a:off x="4728" y="3430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t</a:t>
              </a:r>
            </a:p>
          </p:txBody>
        </p:sp>
        <p:sp>
          <p:nvSpPr>
            <p:cNvPr id="33824" name="Text Box 27"/>
            <p:cNvSpPr txBox="1">
              <a:spLocks noChangeArrowheads="1"/>
            </p:cNvSpPr>
            <p:nvPr/>
          </p:nvSpPr>
          <p:spPr bwMode="auto">
            <a:xfrm>
              <a:off x="3312" y="2878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s</a:t>
              </a:r>
            </a:p>
          </p:txBody>
        </p:sp>
        <p:sp>
          <p:nvSpPr>
            <p:cNvPr id="33825" name="Text Box 28"/>
            <p:cNvSpPr txBox="1">
              <a:spLocks noChangeArrowheads="1"/>
            </p:cNvSpPr>
            <p:nvPr/>
          </p:nvSpPr>
          <p:spPr bwMode="auto">
            <a:xfrm>
              <a:off x="3824" y="3358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s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787400" y="3324225"/>
            <a:ext cx="8229600" cy="1889125"/>
            <a:chOff x="480" y="1942"/>
            <a:chExt cx="5184" cy="1190"/>
          </a:xfrm>
        </p:grpSpPr>
        <p:sp>
          <p:nvSpPr>
            <p:cNvPr id="33818" name="Text Box 30"/>
            <p:cNvSpPr txBox="1">
              <a:spLocks noChangeArrowheads="1"/>
            </p:cNvSpPr>
            <p:nvPr/>
          </p:nvSpPr>
          <p:spPr bwMode="auto">
            <a:xfrm>
              <a:off x="480" y="2688"/>
              <a:ext cx="24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Propagate to internal nodes and generate constraints</a:t>
              </a:r>
              <a:endParaRPr lang="en-US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3819" name="Text Box 31"/>
            <p:cNvSpPr txBox="1">
              <a:spLocks noChangeArrowheads="1"/>
            </p:cNvSpPr>
            <p:nvPr/>
          </p:nvSpPr>
          <p:spPr bwMode="auto">
            <a:xfrm>
              <a:off x="3942" y="2422"/>
              <a:ext cx="1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v     (s = u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v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)</a:t>
              </a:r>
            </a:p>
          </p:txBody>
        </p:sp>
        <p:sp>
          <p:nvSpPr>
            <p:cNvPr id="33820" name="Text Box 32"/>
            <p:cNvSpPr txBox="1">
              <a:spLocks noChangeArrowheads="1"/>
            </p:cNvSpPr>
            <p:nvPr/>
          </p:nvSpPr>
          <p:spPr bwMode="auto">
            <a:xfrm>
              <a:off x="3414" y="1942"/>
              <a:ext cx="6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s*t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v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  </a:t>
              </a:r>
            </a:p>
          </p:txBody>
        </p:sp>
        <p:sp>
          <p:nvSpPr>
            <p:cNvPr id="33821" name="Text Box 33"/>
            <p:cNvSpPr txBox="1">
              <a:spLocks noChangeArrowheads="1"/>
            </p:cNvSpPr>
            <p:nvPr/>
          </p:nvSpPr>
          <p:spPr bwMode="auto">
            <a:xfrm>
              <a:off x="4368" y="2880"/>
              <a:ext cx="1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u   (s = t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u</a:t>
              </a:r>
              <a:r>
                <a:rPr lang="en-US" sz="2000">
                  <a:solidFill>
                    <a:schemeClr val="accent2"/>
                  </a:solidFill>
                  <a:latin typeface="Comic Sans MS" charset="0"/>
                  <a:ea typeface="Comic Sans MS" charset="0"/>
                  <a:cs typeface="Comic Sans MS" charset="0"/>
                </a:rPr>
                <a:t>)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152900" y="2832100"/>
            <a:ext cx="4854956" cy="3963988"/>
            <a:chOff x="4152900" y="2832100"/>
            <a:chExt cx="4854956" cy="3963988"/>
          </a:xfrm>
        </p:grpSpPr>
        <p:grpSp>
          <p:nvGrpSpPr>
            <p:cNvPr id="33800" name="Group 7"/>
            <p:cNvGrpSpPr>
              <a:grpSpLocks/>
            </p:cNvGrpSpPr>
            <p:nvPr/>
          </p:nvGrpSpPr>
          <p:grpSpPr bwMode="auto">
            <a:xfrm>
              <a:off x="4152900" y="3463925"/>
              <a:ext cx="3551238" cy="3332163"/>
              <a:chOff x="2616" y="2134"/>
              <a:chExt cx="2237" cy="2099"/>
            </a:xfrm>
          </p:grpSpPr>
          <p:sp>
            <p:nvSpPr>
              <p:cNvPr id="33802" name="Line 8"/>
              <p:cNvSpPr>
                <a:spLocks noChangeShapeType="1"/>
              </p:cNvSpPr>
              <p:nvPr/>
            </p:nvSpPr>
            <p:spPr bwMode="auto">
              <a:xfrm flipH="1">
                <a:off x="2838" y="2374"/>
                <a:ext cx="23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3" name="Oval 9"/>
              <p:cNvSpPr>
                <a:spLocks noChangeArrowheads="1"/>
              </p:cNvSpPr>
              <p:nvPr/>
            </p:nvSpPr>
            <p:spPr bwMode="auto">
              <a:xfrm>
                <a:off x="3078" y="2134"/>
                <a:ext cx="345" cy="3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Times New Roman" charset="0"/>
                    <a:sym typeface="Symbol" charset="2"/>
                  </a:rPr>
                  <a:t></a:t>
                </a:r>
              </a:p>
            </p:txBody>
          </p:sp>
          <p:sp>
            <p:nvSpPr>
              <p:cNvPr id="33804" name="Oval 10"/>
              <p:cNvSpPr>
                <a:spLocks noChangeArrowheads="1"/>
              </p:cNvSpPr>
              <p:nvPr/>
            </p:nvSpPr>
            <p:spPr bwMode="auto">
              <a:xfrm>
                <a:off x="3603" y="2551"/>
                <a:ext cx="345" cy="3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Times New Roman" charset="0"/>
                    <a:sym typeface="Symbol" charset="2"/>
                  </a:rPr>
                  <a:t>@</a:t>
                </a:r>
              </a:p>
            </p:txBody>
          </p:sp>
          <p:sp>
            <p:nvSpPr>
              <p:cNvPr id="33805" name="Line 11"/>
              <p:cNvSpPr>
                <a:spLocks noChangeShapeType="1"/>
              </p:cNvSpPr>
              <p:nvPr/>
            </p:nvSpPr>
            <p:spPr bwMode="auto">
              <a:xfrm>
                <a:off x="3391" y="2400"/>
                <a:ext cx="23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6" name="Line 12"/>
              <p:cNvSpPr>
                <a:spLocks noChangeShapeType="1"/>
              </p:cNvSpPr>
              <p:nvPr/>
            </p:nvSpPr>
            <p:spPr bwMode="auto">
              <a:xfrm>
                <a:off x="3894" y="2854"/>
                <a:ext cx="23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7" name="Freeform 13"/>
              <p:cNvSpPr>
                <a:spLocks/>
              </p:cNvSpPr>
              <p:nvPr/>
            </p:nvSpPr>
            <p:spPr bwMode="auto">
              <a:xfrm>
                <a:off x="2839" y="2662"/>
                <a:ext cx="370" cy="665"/>
              </a:xfrm>
              <a:custGeom>
                <a:avLst/>
                <a:gdLst>
                  <a:gd name="T0" fmla="*/ 370 w 370"/>
                  <a:gd name="T1" fmla="*/ 567 h 665"/>
                  <a:gd name="T2" fmla="*/ 281 w 370"/>
                  <a:gd name="T3" fmla="*/ 641 h 665"/>
                  <a:gd name="T4" fmla="*/ 133 w 370"/>
                  <a:gd name="T5" fmla="*/ 426 h 665"/>
                  <a:gd name="T6" fmla="*/ 0 w 370"/>
                  <a:gd name="T7" fmla="*/ 0 h 6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0"/>
                  <a:gd name="T13" fmla="*/ 0 h 665"/>
                  <a:gd name="T14" fmla="*/ 370 w 370"/>
                  <a:gd name="T15" fmla="*/ 665 h 6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0" h="665">
                    <a:moveTo>
                      <a:pt x="370" y="567"/>
                    </a:moveTo>
                    <a:cubicBezTo>
                      <a:pt x="355" y="578"/>
                      <a:pt x="321" y="665"/>
                      <a:pt x="281" y="641"/>
                    </a:cubicBezTo>
                    <a:cubicBezTo>
                      <a:pt x="241" y="617"/>
                      <a:pt x="180" y="533"/>
                      <a:pt x="133" y="426"/>
                    </a:cubicBezTo>
                    <a:cubicBezTo>
                      <a:pt x="86" y="319"/>
                      <a:pt x="28" y="89"/>
                      <a:pt x="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8" name="Text Box 14"/>
              <p:cNvSpPr txBox="1">
                <a:spLocks noChangeArrowheads="1"/>
              </p:cNvSpPr>
              <p:nvPr/>
            </p:nvSpPr>
            <p:spPr bwMode="auto">
              <a:xfrm>
                <a:off x="3216" y="2950"/>
                <a:ext cx="2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 err="1">
                    <a:latin typeface="Courier New" charset="0"/>
                    <a:ea typeface="Courier New" charset="0"/>
                    <a:cs typeface="Courier New" charset="0"/>
                  </a:rPr>
                  <a:t>g</a:t>
                </a:r>
                <a:endParaRPr lang="en-US" sz="2000" b="1" dirty="0">
                  <a:latin typeface="Courier New" charset="0"/>
                  <a:ea typeface="Courier New" charset="0"/>
                  <a:cs typeface="Courier New" charset="0"/>
                </a:endParaRPr>
              </a:p>
            </p:txBody>
          </p:sp>
          <p:sp>
            <p:nvSpPr>
              <p:cNvPr id="33809" name="Text Box 15"/>
              <p:cNvSpPr txBox="1">
                <a:spLocks noChangeArrowheads="1"/>
              </p:cNvSpPr>
              <p:nvPr/>
            </p:nvSpPr>
            <p:spPr bwMode="auto">
              <a:xfrm>
                <a:off x="4571" y="3509"/>
                <a:ext cx="28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 err="1" smtClean="0">
                    <a:latin typeface="Courier New" charset="0"/>
                    <a:ea typeface="Courier New" charset="0"/>
                    <a:cs typeface="Courier New" charset="0"/>
                  </a:rPr>
                  <a:t>x</a:t>
                </a:r>
                <a:r>
                  <a:rPr lang="en-US" sz="2000" b="1" dirty="0" smtClean="0">
                    <a:latin typeface="Courier New" charset="0"/>
                    <a:ea typeface="Courier New" charset="0"/>
                    <a:cs typeface="Courier New" charset="0"/>
                  </a:rPr>
                  <a:t> </a:t>
                </a:r>
                <a:endParaRPr lang="en-US" sz="2000" b="1" dirty="0">
                  <a:latin typeface="Courier New" charset="0"/>
                  <a:ea typeface="Courier New" charset="0"/>
                  <a:cs typeface="Courier New" charset="0"/>
                </a:endParaRPr>
              </a:p>
            </p:txBody>
          </p:sp>
          <p:sp>
            <p:nvSpPr>
              <p:cNvPr id="33810" name="Oval 16"/>
              <p:cNvSpPr>
                <a:spLocks noChangeArrowheads="1"/>
              </p:cNvSpPr>
              <p:nvPr/>
            </p:nvSpPr>
            <p:spPr bwMode="auto">
              <a:xfrm>
                <a:off x="4080" y="3046"/>
                <a:ext cx="345" cy="3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Times New Roman" charset="0"/>
                    <a:sym typeface="Symbol" charset="2"/>
                  </a:rPr>
                  <a:t>@</a:t>
                </a:r>
              </a:p>
            </p:txBody>
          </p:sp>
          <p:sp>
            <p:nvSpPr>
              <p:cNvPr id="33811" name="Line 17"/>
              <p:cNvSpPr>
                <a:spLocks noChangeShapeType="1"/>
              </p:cNvSpPr>
              <p:nvPr/>
            </p:nvSpPr>
            <p:spPr bwMode="auto">
              <a:xfrm>
                <a:off x="4371" y="3349"/>
                <a:ext cx="23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2" name="Line 18"/>
              <p:cNvSpPr>
                <a:spLocks noChangeShapeType="1"/>
              </p:cNvSpPr>
              <p:nvPr/>
            </p:nvSpPr>
            <p:spPr bwMode="auto">
              <a:xfrm flipH="1">
                <a:off x="3866" y="3264"/>
                <a:ext cx="23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3" name="Text Box 19"/>
              <p:cNvSpPr txBox="1">
                <a:spLocks noChangeArrowheads="1"/>
              </p:cNvSpPr>
              <p:nvPr/>
            </p:nvSpPr>
            <p:spPr bwMode="auto">
              <a:xfrm>
                <a:off x="3653" y="3429"/>
                <a:ext cx="27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 err="1">
                    <a:latin typeface="Courier New" charset="0"/>
                    <a:ea typeface="Courier New" charset="0"/>
                    <a:cs typeface="Courier New" charset="0"/>
                  </a:rPr>
                  <a:t>g</a:t>
                </a:r>
                <a:endParaRPr lang="en-US" sz="2000" b="1" dirty="0">
                  <a:latin typeface="Courier New" charset="0"/>
                  <a:ea typeface="Courier New" charset="0"/>
                  <a:cs typeface="Courier New" charset="0"/>
                </a:endParaRPr>
              </a:p>
            </p:txBody>
          </p:sp>
          <p:sp>
            <p:nvSpPr>
              <p:cNvPr id="33814" name="Line 20"/>
              <p:cNvSpPr>
                <a:spLocks noChangeShapeType="1"/>
              </p:cNvSpPr>
              <p:nvPr/>
            </p:nvSpPr>
            <p:spPr bwMode="auto">
              <a:xfrm flipH="1">
                <a:off x="3382" y="2783"/>
                <a:ext cx="23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5" name="Oval 21"/>
              <p:cNvSpPr>
                <a:spLocks noChangeArrowheads="1"/>
              </p:cNvSpPr>
              <p:nvPr/>
            </p:nvSpPr>
            <p:spPr bwMode="auto">
              <a:xfrm>
                <a:off x="2784" y="2566"/>
                <a:ext cx="115" cy="11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6" name="Freeform 22"/>
              <p:cNvSpPr>
                <a:spLocks/>
              </p:cNvSpPr>
              <p:nvPr/>
            </p:nvSpPr>
            <p:spPr bwMode="auto">
              <a:xfrm>
                <a:off x="2616" y="2666"/>
                <a:ext cx="2074" cy="1567"/>
              </a:xfrm>
              <a:custGeom>
                <a:avLst/>
                <a:gdLst>
                  <a:gd name="T0" fmla="*/ 2074 w 2074"/>
                  <a:gd name="T1" fmla="*/ 1103 h 1567"/>
                  <a:gd name="T2" fmla="*/ 1547 w 2074"/>
                  <a:gd name="T3" fmla="*/ 1497 h 1567"/>
                  <a:gd name="T4" fmla="*/ 710 w 2074"/>
                  <a:gd name="T5" fmla="*/ 1519 h 1567"/>
                  <a:gd name="T6" fmla="*/ 89 w 2074"/>
                  <a:gd name="T7" fmla="*/ 1207 h 1567"/>
                  <a:gd name="T8" fmla="*/ 178 w 2074"/>
                  <a:gd name="T9" fmla="*/ 0 h 1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74"/>
                  <a:gd name="T16" fmla="*/ 0 h 1567"/>
                  <a:gd name="T17" fmla="*/ 2074 w 2074"/>
                  <a:gd name="T18" fmla="*/ 1567 h 1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74" h="1567">
                    <a:moveTo>
                      <a:pt x="2074" y="1103"/>
                    </a:moveTo>
                    <a:cubicBezTo>
                      <a:pt x="1986" y="1169"/>
                      <a:pt x="1774" y="1428"/>
                      <a:pt x="1547" y="1497"/>
                    </a:cubicBezTo>
                    <a:cubicBezTo>
                      <a:pt x="1320" y="1566"/>
                      <a:pt x="953" y="1567"/>
                      <a:pt x="710" y="1519"/>
                    </a:cubicBezTo>
                    <a:cubicBezTo>
                      <a:pt x="467" y="1471"/>
                      <a:pt x="178" y="1460"/>
                      <a:pt x="89" y="1207"/>
                    </a:cubicBezTo>
                    <a:cubicBezTo>
                      <a:pt x="0" y="954"/>
                      <a:pt x="160" y="251"/>
                      <a:pt x="178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7" name="Freeform 23"/>
              <p:cNvSpPr>
                <a:spLocks/>
              </p:cNvSpPr>
              <p:nvPr/>
            </p:nvSpPr>
            <p:spPr bwMode="auto">
              <a:xfrm>
                <a:off x="2976" y="3094"/>
                <a:ext cx="699" cy="804"/>
              </a:xfrm>
              <a:custGeom>
                <a:avLst/>
                <a:gdLst>
                  <a:gd name="T0" fmla="*/ 699 w 699"/>
                  <a:gd name="T1" fmla="*/ 668 h 804"/>
                  <a:gd name="T2" fmla="*/ 529 w 699"/>
                  <a:gd name="T3" fmla="*/ 764 h 804"/>
                  <a:gd name="T4" fmla="*/ 133 w 699"/>
                  <a:gd name="T5" fmla="*/ 426 h 804"/>
                  <a:gd name="T6" fmla="*/ 0 w 699"/>
                  <a:gd name="T7" fmla="*/ 0 h 8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99"/>
                  <a:gd name="T13" fmla="*/ 0 h 804"/>
                  <a:gd name="T14" fmla="*/ 699 w 699"/>
                  <a:gd name="T15" fmla="*/ 804 h 8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99" h="804">
                    <a:moveTo>
                      <a:pt x="699" y="668"/>
                    </a:moveTo>
                    <a:cubicBezTo>
                      <a:pt x="671" y="683"/>
                      <a:pt x="623" y="804"/>
                      <a:pt x="529" y="764"/>
                    </a:cubicBezTo>
                    <a:cubicBezTo>
                      <a:pt x="435" y="724"/>
                      <a:pt x="221" y="553"/>
                      <a:pt x="133" y="426"/>
                    </a:cubicBezTo>
                    <a:cubicBezTo>
                      <a:pt x="45" y="299"/>
                      <a:pt x="28" y="89"/>
                      <a:pt x="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01" name="Text Box 34"/>
            <p:cNvSpPr txBox="1">
              <a:spLocks noChangeArrowheads="1"/>
            </p:cNvSpPr>
            <p:nvPr/>
          </p:nvSpPr>
          <p:spPr bwMode="auto">
            <a:xfrm>
              <a:off x="5435600" y="2832100"/>
              <a:ext cx="3572256" cy="40011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rIns="9144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Comic Sans MS"/>
                  <a:cs typeface="Comic Sans MS"/>
                </a:rPr>
                <a:t>Graph </a:t>
              </a:r>
              <a:r>
                <a:rPr lang="en-US" sz="2000" b="1" dirty="0">
                  <a:latin typeface="Comic Sans MS"/>
                  <a:cs typeface="Comic Sans MS"/>
                </a:rPr>
                <a:t>for </a:t>
              </a:r>
              <a:r>
                <a:rPr lang="en-US" sz="2000" b="1" dirty="0" err="1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g,x</a:t>
              </a:r>
              <a:r>
                <a:rPr lang="en-US" sz="2000" b="1" dirty="0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. </a:t>
              </a:r>
              <a:r>
                <a:rPr lang="en-US" sz="2000" b="1" dirty="0" err="1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g(g</a:t>
              </a:r>
              <a:r>
                <a:rPr lang="en-US" sz="2000" b="1" dirty="0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 </a:t>
              </a:r>
              <a:r>
                <a:rPr lang="en-US" sz="2000" b="1" dirty="0" err="1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x</a:t>
              </a:r>
              <a:r>
                <a:rPr lang="en-US" sz="2000" b="1" dirty="0" smtClean="0">
                  <a:latin typeface="Courier New" charset="0"/>
                  <a:ea typeface="Courier New" charset="0"/>
                  <a:cs typeface="Courier New" charset="0"/>
                  <a:sym typeface="Symbol" charset="2"/>
                </a:rPr>
                <a:t>)</a:t>
              </a:r>
              <a:endParaRPr lang="en-US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Polymorphic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193800"/>
            <a:ext cx="8534400" cy="525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err="1">
                <a:latin typeface="Comic Sans MS" charset="0"/>
              </a:rPr>
              <a:t>Datatype</a:t>
            </a:r>
            <a:r>
              <a:rPr lang="en-US" dirty="0">
                <a:latin typeface="Comic Sans MS" charset="0"/>
              </a:rPr>
              <a:t> with type </a:t>
            </a:r>
            <a:r>
              <a:rPr lang="en-US" dirty="0" smtClean="0">
                <a:latin typeface="Comic Sans MS" charset="0"/>
              </a:rPr>
              <a:t>variable</a:t>
            </a:r>
            <a:endParaRPr lang="en-US" sz="1800" dirty="0" smtClean="0">
              <a:solidFill>
                <a:schemeClr val="hlink"/>
              </a:solidFill>
              <a:latin typeface="Comic Sans MS" charset="0"/>
            </a:endParaRPr>
          </a:p>
          <a:p>
            <a:pPr lvl="1" eaLnBrk="1" hangingPunct="1">
              <a:buFontTx/>
              <a:buNone/>
            </a:pP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‘a list = nil | cons of ‘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a *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(‘a list)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 nil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 :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‘a list </a:t>
            </a:r>
            <a:endParaRPr lang="en-US" sz="2000" b="1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 eaLnBrk="1" hangingPunct="1">
              <a:buFontTx/>
              <a:buNone/>
            </a:pP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 cons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: ‘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a *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(‘a list) </a:t>
            </a:r>
            <a:r>
              <a:rPr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‘a 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list</a:t>
            </a:r>
          </a:p>
          <a:p>
            <a:pPr lvl="1" eaLnBrk="1" hangingPunct="1">
              <a:buFontTx/>
              <a:buNone/>
            </a:pPr>
            <a:endParaRPr lang="en-US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 Polymorphic function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fun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 nil = 0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   |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length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cons(x,rest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)) = 1 + </a:t>
            </a:r>
            <a:r>
              <a:rPr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length(rest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length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: ‘a list </a:t>
            </a:r>
            <a:r>
              <a:rPr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sz="20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Type inference 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Infer separate type for each clause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Combine by making two types equal (if necessary)</a:t>
            </a: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5143500" y="2946400"/>
            <a:ext cx="3633788" cy="3698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’a is syntax for “type variable a”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74638"/>
            <a:ext cx="8547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Type</a:t>
            </a:r>
            <a:r>
              <a:rPr lang="en-US" dirty="0" smtClean="0"/>
              <a:t> Inference </a:t>
            </a:r>
            <a:r>
              <a:rPr lang="en-US" dirty="0"/>
              <a:t>with</a:t>
            </a:r>
            <a:r>
              <a:rPr lang="en-US" dirty="0" smtClean="0"/>
              <a:t> Recursion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73200"/>
            <a:ext cx="8255000" cy="1193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(cons(x,rest</a:t>
            </a:r>
            <a:r>
              <a:rPr lang="en-US" sz="24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)) = 1 + 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length(rest</a:t>
            </a:r>
            <a:r>
              <a:rPr lang="en-US" sz="24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4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082800" y="2616200"/>
            <a:ext cx="5486400" cy="3375025"/>
            <a:chOff x="2082800" y="2616200"/>
            <a:chExt cx="5486400" cy="3375025"/>
          </a:xfrm>
        </p:grpSpPr>
        <p:sp>
          <p:nvSpPr>
            <p:cNvPr id="35858" name="Line 4"/>
            <p:cNvSpPr>
              <a:spLocks noChangeShapeType="1"/>
            </p:cNvSpPr>
            <p:nvPr/>
          </p:nvSpPr>
          <p:spPr bwMode="auto">
            <a:xfrm flipH="1">
              <a:off x="3273425" y="3073400"/>
              <a:ext cx="942975" cy="4413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Line 5"/>
            <p:cNvSpPr>
              <a:spLocks noChangeShapeType="1"/>
            </p:cNvSpPr>
            <p:nvPr/>
          </p:nvSpPr>
          <p:spPr bwMode="auto">
            <a:xfrm>
              <a:off x="4597400" y="2997200"/>
              <a:ext cx="8382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Line 6"/>
            <p:cNvSpPr>
              <a:spLocks noChangeShapeType="1"/>
            </p:cNvSpPr>
            <p:nvPr/>
          </p:nvSpPr>
          <p:spPr bwMode="auto">
            <a:xfrm>
              <a:off x="5969000" y="3606800"/>
              <a:ext cx="4572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7"/>
            <p:cNvSpPr txBox="1">
              <a:spLocks noChangeArrowheads="1"/>
            </p:cNvSpPr>
            <p:nvPr/>
          </p:nvSpPr>
          <p:spPr bwMode="auto">
            <a:xfrm>
              <a:off x="6731000" y="45212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rest</a:t>
              </a:r>
              <a:endParaRPr lang="en-US" sz="28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35862" name="Text Box 8"/>
            <p:cNvSpPr txBox="1">
              <a:spLocks noChangeArrowheads="1"/>
            </p:cNvSpPr>
            <p:nvPr/>
          </p:nvSpPr>
          <p:spPr bwMode="auto">
            <a:xfrm>
              <a:off x="3378200" y="5207000"/>
              <a:ext cx="457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latin typeface="Courier New" charset="0"/>
                  <a:ea typeface="Courier New" charset="0"/>
                  <a:cs typeface="Courier New" charset="0"/>
                </a:rPr>
                <a:t>x</a:t>
              </a:r>
              <a:r>
                <a:rPr lang="en-US" sz="2800" b="1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endParaRPr lang="en-US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35863" name="Oval 9"/>
            <p:cNvSpPr>
              <a:spLocks noChangeArrowheads="1"/>
            </p:cNvSpPr>
            <p:nvPr/>
          </p:nvSpPr>
          <p:spPr bwMode="auto">
            <a:xfrm>
              <a:off x="6426200" y="3683000"/>
              <a:ext cx="547688" cy="5476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  <a:sym typeface="Symbol" charset="2"/>
                </a:rPr>
                <a:t>@</a:t>
              </a:r>
            </a:p>
          </p:txBody>
        </p:sp>
        <p:sp>
          <p:nvSpPr>
            <p:cNvPr id="35864" name="Line 10"/>
            <p:cNvSpPr>
              <a:spLocks noChangeShapeType="1"/>
            </p:cNvSpPr>
            <p:nvPr/>
          </p:nvSpPr>
          <p:spPr bwMode="auto">
            <a:xfrm>
              <a:off x="6908800" y="4191001"/>
              <a:ext cx="241300" cy="3428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5" name="Line 11"/>
            <p:cNvSpPr>
              <a:spLocks noChangeShapeType="1"/>
            </p:cNvSpPr>
            <p:nvPr/>
          </p:nvSpPr>
          <p:spPr bwMode="auto">
            <a:xfrm flipH="1">
              <a:off x="6337298" y="4216400"/>
              <a:ext cx="228601" cy="444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6" name="Text Box 12"/>
            <p:cNvSpPr txBox="1">
              <a:spLocks noChangeArrowheads="1"/>
            </p:cNvSpPr>
            <p:nvPr/>
          </p:nvSpPr>
          <p:spPr bwMode="auto">
            <a:xfrm>
              <a:off x="5511800" y="4546600"/>
              <a:ext cx="1143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length</a:t>
              </a:r>
              <a:endParaRPr lang="en-US" sz="28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35867" name="Line 13"/>
            <p:cNvSpPr>
              <a:spLocks noChangeShapeType="1"/>
            </p:cNvSpPr>
            <p:nvPr/>
          </p:nvSpPr>
          <p:spPr bwMode="auto">
            <a:xfrm flipH="1">
              <a:off x="5130800" y="3606800"/>
              <a:ext cx="365125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8" name="Oval 14"/>
            <p:cNvSpPr>
              <a:spLocks noChangeArrowheads="1"/>
            </p:cNvSpPr>
            <p:nvPr/>
          </p:nvSpPr>
          <p:spPr bwMode="auto">
            <a:xfrm>
              <a:off x="3454400" y="4064000"/>
              <a:ext cx="182563" cy="1825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9" name="Freeform 15"/>
            <p:cNvSpPr>
              <a:spLocks/>
            </p:cNvSpPr>
            <p:nvPr/>
          </p:nvSpPr>
          <p:spPr bwMode="auto">
            <a:xfrm>
              <a:off x="3462338" y="4210050"/>
              <a:ext cx="66675" cy="1069975"/>
            </a:xfrm>
            <a:custGeom>
              <a:avLst/>
              <a:gdLst>
                <a:gd name="T0" fmla="*/ 2147483647 w 42"/>
                <a:gd name="T1" fmla="*/ 2147483647 h 674"/>
                <a:gd name="T2" fmla="*/ 2147483647 w 42"/>
                <a:gd name="T3" fmla="*/ 2147483647 h 674"/>
                <a:gd name="T4" fmla="*/ 2147483647 w 42"/>
                <a:gd name="T5" fmla="*/ 0 h 674"/>
                <a:gd name="T6" fmla="*/ 0 60000 65536"/>
                <a:gd name="T7" fmla="*/ 0 60000 65536"/>
                <a:gd name="T8" fmla="*/ 0 60000 65536"/>
                <a:gd name="T9" fmla="*/ 0 w 42"/>
                <a:gd name="T10" fmla="*/ 0 h 674"/>
                <a:gd name="T11" fmla="*/ 42 w 42"/>
                <a:gd name="T12" fmla="*/ 674 h 6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74">
                  <a:moveTo>
                    <a:pt x="42" y="674"/>
                  </a:moveTo>
                  <a:cubicBezTo>
                    <a:pt x="35" y="609"/>
                    <a:pt x="10" y="394"/>
                    <a:pt x="5" y="282"/>
                  </a:cubicBezTo>
                  <a:cubicBezTo>
                    <a:pt x="0" y="170"/>
                    <a:pt x="11" y="59"/>
                    <a:pt x="1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0" name="Freeform 16"/>
            <p:cNvSpPr>
              <a:spLocks/>
            </p:cNvSpPr>
            <p:nvPr/>
          </p:nvSpPr>
          <p:spPr bwMode="auto">
            <a:xfrm>
              <a:off x="3611563" y="4222750"/>
              <a:ext cx="3703637" cy="1768475"/>
            </a:xfrm>
            <a:custGeom>
              <a:avLst/>
              <a:gdLst>
                <a:gd name="T0" fmla="*/ 2147483647 w 2225"/>
                <a:gd name="T1" fmla="*/ 2147483647 h 1114"/>
                <a:gd name="T2" fmla="*/ 2147483647 w 2225"/>
                <a:gd name="T3" fmla="*/ 2147483647 h 1114"/>
                <a:gd name="T4" fmla="*/ 2147483647 w 2225"/>
                <a:gd name="T5" fmla="*/ 2147483647 h 1114"/>
                <a:gd name="T6" fmla="*/ 2147483647 w 2225"/>
                <a:gd name="T7" fmla="*/ 2147483647 h 1114"/>
                <a:gd name="T8" fmla="*/ 0 w 2225"/>
                <a:gd name="T9" fmla="*/ 0 h 1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5"/>
                <a:gd name="T16" fmla="*/ 0 h 1114"/>
                <a:gd name="T17" fmla="*/ 2225 w 2225"/>
                <a:gd name="T18" fmla="*/ 1114 h 11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5" h="1114">
                  <a:moveTo>
                    <a:pt x="2170" y="533"/>
                  </a:moveTo>
                  <a:cubicBezTo>
                    <a:pt x="2167" y="580"/>
                    <a:pt x="2225" y="722"/>
                    <a:pt x="2155" y="815"/>
                  </a:cubicBezTo>
                  <a:cubicBezTo>
                    <a:pt x="2085" y="908"/>
                    <a:pt x="2022" y="1069"/>
                    <a:pt x="1748" y="1089"/>
                  </a:cubicBezTo>
                  <a:cubicBezTo>
                    <a:pt x="1474" y="1109"/>
                    <a:pt x="802" y="1114"/>
                    <a:pt x="511" y="933"/>
                  </a:cubicBezTo>
                  <a:cubicBezTo>
                    <a:pt x="220" y="752"/>
                    <a:pt x="106" y="19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1" name="Oval 17"/>
            <p:cNvSpPr>
              <a:spLocks noChangeArrowheads="1"/>
            </p:cNvSpPr>
            <p:nvPr/>
          </p:nvSpPr>
          <p:spPr bwMode="auto">
            <a:xfrm>
              <a:off x="2844800" y="3454400"/>
              <a:ext cx="547688" cy="5476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  <a:sym typeface="Symbol" charset="2"/>
                </a:rPr>
                <a:t>@</a:t>
              </a:r>
            </a:p>
          </p:txBody>
        </p:sp>
        <p:sp>
          <p:nvSpPr>
            <p:cNvPr id="35872" name="Line 18"/>
            <p:cNvSpPr>
              <a:spLocks noChangeShapeType="1"/>
            </p:cNvSpPr>
            <p:nvPr/>
          </p:nvSpPr>
          <p:spPr bwMode="auto">
            <a:xfrm>
              <a:off x="3378200" y="3835400"/>
              <a:ext cx="1524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3" name="Line 19"/>
            <p:cNvSpPr>
              <a:spLocks noChangeShapeType="1"/>
            </p:cNvSpPr>
            <p:nvPr/>
          </p:nvSpPr>
          <p:spPr bwMode="auto">
            <a:xfrm flipH="1">
              <a:off x="2493963" y="3822700"/>
              <a:ext cx="365125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4" name="Text Box 20"/>
            <p:cNvSpPr txBox="1">
              <a:spLocks noChangeArrowheads="1"/>
            </p:cNvSpPr>
            <p:nvPr/>
          </p:nvSpPr>
          <p:spPr bwMode="auto">
            <a:xfrm>
              <a:off x="2082800" y="41402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cons</a:t>
              </a:r>
              <a:endParaRPr lang="en-US" sz="28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35875" name="Line 21"/>
            <p:cNvSpPr>
              <a:spLocks noChangeShapeType="1"/>
            </p:cNvSpPr>
            <p:nvPr/>
          </p:nvSpPr>
          <p:spPr bwMode="auto">
            <a:xfrm flipH="1">
              <a:off x="4521200" y="4368800"/>
              <a:ext cx="2286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6" name="Text Box 22"/>
            <p:cNvSpPr txBox="1">
              <a:spLocks noChangeArrowheads="1"/>
            </p:cNvSpPr>
            <p:nvPr/>
          </p:nvSpPr>
          <p:spPr bwMode="auto">
            <a:xfrm>
              <a:off x="4216400" y="4597400"/>
              <a:ext cx="44767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+</a:t>
              </a:r>
              <a:r>
                <a:rPr lang="en-US" sz="2800" b="1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endParaRPr lang="en-US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35877" name="Text Box 23"/>
            <p:cNvSpPr txBox="1">
              <a:spLocks noChangeArrowheads="1"/>
            </p:cNvSpPr>
            <p:nvPr/>
          </p:nvSpPr>
          <p:spPr bwMode="auto">
            <a:xfrm>
              <a:off x="5054600" y="4597400"/>
              <a:ext cx="44767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1</a:t>
              </a:r>
              <a:r>
                <a:rPr lang="en-US" sz="2800" b="1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endParaRPr lang="en-US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35878" name="Line 24"/>
            <p:cNvSpPr>
              <a:spLocks noChangeShapeType="1"/>
            </p:cNvSpPr>
            <p:nvPr/>
          </p:nvSpPr>
          <p:spPr bwMode="auto">
            <a:xfrm>
              <a:off x="5016500" y="4318000"/>
              <a:ext cx="190500" cy="279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9" name="Oval 25"/>
            <p:cNvSpPr>
              <a:spLocks noChangeArrowheads="1"/>
            </p:cNvSpPr>
            <p:nvPr/>
          </p:nvSpPr>
          <p:spPr bwMode="auto">
            <a:xfrm>
              <a:off x="4673600" y="3911600"/>
              <a:ext cx="547688" cy="5476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  <a:sym typeface="Symbol" charset="2"/>
                </a:rPr>
                <a:t>@</a:t>
              </a:r>
            </a:p>
          </p:txBody>
        </p:sp>
        <p:sp>
          <p:nvSpPr>
            <p:cNvPr id="35880" name="Oval 26"/>
            <p:cNvSpPr>
              <a:spLocks noChangeArrowheads="1"/>
            </p:cNvSpPr>
            <p:nvPr/>
          </p:nvSpPr>
          <p:spPr bwMode="auto">
            <a:xfrm>
              <a:off x="5435600" y="3225800"/>
              <a:ext cx="547688" cy="5476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  <a:sym typeface="Symbol" charset="2"/>
                </a:rPr>
                <a:t>@</a:t>
              </a:r>
            </a:p>
          </p:txBody>
        </p:sp>
        <p:sp>
          <p:nvSpPr>
            <p:cNvPr id="35881" name="Oval 28"/>
            <p:cNvSpPr>
              <a:spLocks noChangeArrowheads="1"/>
            </p:cNvSpPr>
            <p:nvPr/>
          </p:nvSpPr>
          <p:spPr bwMode="auto">
            <a:xfrm>
              <a:off x="4140200" y="2616200"/>
              <a:ext cx="547688" cy="5476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charset="0"/>
                  <a:sym typeface="Symbol" charset="2"/>
                </a:rPr>
                <a:t>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006600" y="4406900"/>
            <a:ext cx="6324600" cy="1322388"/>
            <a:chOff x="2006600" y="4406900"/>
            <a:chExt cx="6324600" cy="1321832"/>
          </a:xfrm>
        </p:grpSpPr>
        <p:sp>
          <p:nvSpPr>
            <p:cNvPr id="35853" name="Text Box 27"/>
            <p:cNvSpPr txBox="1">
              <a:spLocks noChangeArrowheads="1"/>
            </p:cNvSpPr>
            <p:nvPr/>
          </p:nvSpPr>
          <p:spPr bwMode="auto">
            <a:xfrm>
              <a:off x="5765800" y="48006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t</a:t>
              </a:r>
              <a:endParaRPr lang="en-US" sz="2800"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5854" name="Text Box 30"/>
            <p:cNvSpPr txBox="1">
              <a:spLocks noChangeArrowheads="1"/>
            </p:cNvSpPr>
            <p:nvPr/>
          </p:nvSpPr>
          <p:spPr bwMode="auto">
            <a:xfrm>
              <a:off x="2006600" y="4406900"/>
              <a:ext cx="1752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‘a * ‘a list     </a:t>
              </a: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  <a:sym typeface="Symbol" charset="2"/>
                </a:rPr>
                <a:t> </a:t>
              </a: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‘a list</a:t>
              </a:r>
            </a:p>
          </p:txBody>
        </p:sp>
        <p:sp>
          <p:nvSpPr>
            <p:cNvPr id="35855" name="Text Box 27"/>
            <p:cNvSpPr txBox="1">
              <a:spLocks noChangeArrowheads="1"/>
            </p:cNvSpPr>
            <p:nvPr/>
          </p:nvSpPr>
          <p:spPr bwMode="auto">
            <a:xfrm>
              <a:off x="3568700" y="53594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s</a:t>
              </a:r>
              <a:endParaRPr lang="en-US" sz="2800"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5856" name="Text Box 27"/>
            <p:cNvSpPr txBox="1">
              <a:spLocks noChangeArrowheads="1"/>
            </p:cNvSpPr>
            <p:nvPr/>
          </p:nvSpPr>
          <p:spPr bwMode="auto">
            <a:xfrm>
              <a:off x="7493000" y="45212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u</a:t>
              </a:r>
              <a:endParaRPr lang="en-US" sz="2800"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5857" name="Text Box 27"/>
            <p:cNvSpPr txBox="1">
              <a:spLocks noChangeArrowheads="1"/>
            </p:cNvSpPr>
            <p:nvPr/>
          </p:nvSpPr>
          <p:spPr bwMode="auto">
            <a:xfrm>
              <a:off x="4991100" y="49657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omic Sans MS" charset="0"/>
                  <a:ea typeface="Comic Sans MS" charset="0"/>
                  <a:cs typeface="Comic Sans MS" charset="0"/>
                </a:rPr>
                <a:t>: int</a:t>
              </a:r>
              <a:endParaRPr lang="en-US" sz="2800"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</p:grp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619500" y="3987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: s * u</a:t>
            </a:r>
            <a:endParaRPr lang="en-US" sz="2800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6946900" y="3708400"/>
            <a:ext cx="187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: r  (t = u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r)</a:t>
            </a: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lang="en-US" sz="2800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5168900" y="4000500"/>
            <a:ext cx="187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: int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int</a:t>
            </a: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lang="en-US" sz="2800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5943600" y="3149600"/>
            <a:ext cx="2832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: w  (int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int</a:t>
            </a: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= r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w)</a:t>
            </a: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lang="en-US" sz="2800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1244600" y="3048000"/>
            <a:ext cx="233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(‘a* ‘a list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‘a list =                         s * u  v)</a:t>
            </a: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lang="en-US" sz="2800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3390900" y="35052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: v</a:t>
            </a:r>
            <a:endParaRPr lang="en-US" sz="2800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4648200" y="2641600"/>
            <a:ext cx="246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: </a:t>
            </a:r>
            <a:r>
              <a:rPr lang="en-US" dirty="0" err="1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p</a:t>
            </a:r>
            <a:r>
              <a:rPr lang="en-US" dirty="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(</a:t>
            </a:r>
            <a:r>
              <a:rPr lang="en-US" dirty="0" err="1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p</a:t>
            </a:r>
            <a:r>
              <a:rPr lang="en-US" dirty="0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 = </a:t>
            </a:r>
            <a:r>
              <a:rPr lang="en-US" dirty="0" err="1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v</a:t>
            </a:r>
            <a:r>
              <a:rPr lang="en-US" dirty="0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</a:t>
            </a:r>
            <a:r>
              <a:rPr lang="en-US" dirty="0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w</a:t>
            </a:r>
            <a:r>
              <a:rPr lang="en-US" dirty="0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p</a:t>
            </a:r>
            <a:r>
              <a:rPr lang="en-US" dirty="0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 = </a:t>
            </a:r>
            <a:r>
              <a:rPr lang="en-US" dirty="0" err="1" smtClean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)</a:t>
            </a:r>
            <a:endParaRPr lang="en-US" dirty="0">
              <a:solidFill>
                <a:schemeClr val="accent2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74638"/>
            <a:ext cx="8547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Type</a:t>
            </a:r>
            <a:r>
              <a:rPr lang="en-US" dirty="0" smtClean="0"/>
              <a:t> Inference </a:t>
            </a:r>
            <a:r>
              <a:rPr lang="en-US" dirty="0"/>
              <a:t>with</a:t>
            </a:r>
            <a:r>
              <a:rPr lang="en-US" dirty="0" smtClean="0"/>
              <a:t> Recursion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73200"/>
            <a:ext cx="8255000" cy="584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(cons(x,rest</a:t>
            </a:r>
            <a:r>
              <a:rPr lang="en-US" sz="24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)) = 1 + 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length(rest</a:t>
            </a:r>
            <a:r>
              <a:rPr lang="en-US" sz="24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4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6868" name="Text Box 27"/>
          <p:cNvSpPr txBox="1">
            <a:spLocks noChangeArrowheads="1"/>
          </p:cNvSpPr>
          <p:nvPr/>
        </p:nvSpPr>
        <p:spPr bwMode="auto">
          <a:xfrm>
            <a:off x="6515100" y="2667000"/>
            <a:ext cx="233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p = t</a:t>
            </a:r>
            <a:endParaRPr lang="en-US">
              <a:solidFill>
                <a:schemeClr val="accent2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p = v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w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int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int</a:t>
            </a: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= r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w</a:t>
            </a:r>
            <a:endParaRPr lang="en-US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t = u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r</a:t>
            </a:r>
            <a:endParaRPr lang="en-US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‘a* ‘a list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‘a list =                         s * u  v</a:t>
            </a:r>
            <a:endParaRPr lang="en-US" sz="2800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grpSp>
        <p:nvGrpSpPr>
          <p:cNvPr id="36869" name="Group 44"/>
          <p:cNvGrpSpPr>
            <a:grpSpLocks/>
          </p:cNvGrpSpPr>
          <p:nvPr/>
        </p:nvGrpSpPr>
        <p:grpSpPr bwMode="auto">
          <a:xfrm>
            <a:off x="228600" y="2476500"/>
            <a:ext cx="6832600" cy="3375025"/>
            <a:chOff x="1993900" y="2616200"/>
            <a:chExt cx="6832600" cy="3375025"/>
          </a:xfrm>
        </p:grpSpPr>
        <p:sp>
          <p:nvSpPr>
            <p:cNvPr id="36872" name="Text Box 27"/>
            <p:cNvSpPr txBox="1">
              <a:spLocks noChangeArrowheads="1"/>
            </p:cNvSpPr>
            <p:nvPr/>
          </p:nvSpPr>
          <p:spPr bwMode="auto">
            <a:xfrm>
              <a:off x="6946900" y="3708400"/>
              <a:ext cx="187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CB084"/>
                  </a:solidFill>
                  <a:latin typeface="Comic Sans MS" charset="0"/>
                  <a:ea typeface="Comic Sans MS" charset="0"/>
                  <a:cs typeface="Comic Sans MS" charset="0"/>
                </a:rPr>
                <a:t>: r</a:t>
              </a:r>
              <a:endParaRPr lang="en-US" sz="28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6873" name="Text Box 27"/>
            <p:cNvSpPr txBox="1">
              <a:spLocks noChangeArrowheads="1"/>
            </p:cNvSpPr>
            <p:nvPr/>
          </p:nvSpPr>
          <p:spPr bwMode="auto">
            <a:xfrm>
              <a:off x="5943600" y="3149600"/>
              <a:ext cx="283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CB084"/>
                  </a:solidFill>
                  <a:latin typeface="Comic Sans MS" charset="0"/>
                  <a:ea typeface="Comic Sans MS" charset="0"/>
                  <a:cs typeface="Comic Sans MS" charset="0"/>
                </a:rPr>
                <a:t>: w</a:t>
              </a:r>
              <a:endParaRPr lang="en-US" sz="28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grpSp>
          <p:nvGrpSpPr>
            <p:cNvPr id="36874" name="Group 43"/>
            <p:cNvGrpSpPr>
              <a:grpSpLocks/>
            </p:cNvGrpSpPr>
            <p:nvPr/>
          </p:nvGrpSpPr>
          <p:grpSpPr bwMode="auto">
            <a:xfrm>
              <a:off x="1993900" y="2616200"/>
              <a:ext cx="6337300" cy="3375025"/>
              <a:chOff x="1993900" y="2616200"/>
              <a:chExt cx="6337300" cy="3375025"/>
            </a:xfrm>
          </p:grpSpPr>
          <p:sp>
            <p:nvSpPr>
              <p:cNvPr id="36875" name="Text Box 27"/>
              <p:cNvSpPr txBox="1">
                <a:spLocks noChangeArrowheads="1"/>
              </p:cNvSpPr>
              <p:nvPr/>
            </p:nvSpPr>
            <p:spPr bwMode="auto">
              <a:xfrm>
                <a:off x="7493000" y="4521200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hlink"/>
                    </a:solidFill>
                    <a:latin typeface="Comic Sans MS" charset="0"/>
                    <a:ea typeface="Comic Sans MS" charset="0"/>
                    <a:cs typeface="Comic Sans MS" charset="0"/>
                  </a:rPr>
                  <a:t>: u</a:t>
                </a:r>
                <a:endParaRPr lang="en-US" sz="2800">
                  <a:latin typeface="Comic Sans MS" charset="0"/>
                  <a:ea typeface="Comic Sans MS" charset="0"/>
                  <a:cs typeface="Comic Sans MS" charset="0"/>
                </a:endParaRPr>
              </a:p>
            </p:txBody>
          </p:sp>
          <p:grpSp>
            <p:nvGrpSpPr>
              <p:cNvPr id="36876" name="Group 42"/>
              <p:cNvGrpSpPr>
                <a:grpSpLocks/>
              </p:cNvGrpSpPr>
              <p:nvPr/>
            </p:nvGrpSpPr>
            <p:grpSpPr bwMode="auto">
              <a:xfrm>
                <a:off x="1993900" y="2616200"/>
                <a:ext cx="5562600" cy="3375025"/>
                <a:chOff x="2006600" y="2616200"/>
                <a:chExt cx="5562600" cy="3375025"/>
              </a:xfrm>
            </p:grpSpPr>
            <p:grpSp>
              <p:nvGrpSpPr>
                <p:cNvPr id="36877" name="Group 31"/>
                <p:cNvGrpSpPr>
                  <a:grpSpLocks/>
                </p:cNvGrpSpPr>
                <p:nvPr/>
              </p:nvGrpSpPr>
              <p:grpSpPr bwMode="auto">
                <a:xfrm>
                  <a:off x="2006600" y="2616200"/>
                  <a:ext cx="5562600" cy="3375025"/>
                  <a:chOff x="3886200" y="2133600"/>
                  <a:chExt cx="5562600" cy="3375025"/>
                </a:xfrm>
              </p:grpSpPr>
              <p:sp>
                <p:nvSpPr>
                  <p:cNvPr id="36884" name="Line 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153025" y="2590800"/>
                    <a:ext cx="942975" cy="4413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85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6477000" y="2514600"/>
                    <a:ext cx="838200" cy="3810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86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7848600" y="3124200"/>
                    <a:ext cx="4572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8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10600" y="40386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r"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rest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688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57800" y="4724400"/>
                    <a:ext cx="4572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 err="1">
                        <a:latin typeface="Courier New" charset="0"/>
                        <a:ea typeface="Courier New" charset="0"/>
                        <a:cs typeface="Courier New" charset="0"/>
                      </a:rPr>
                      <a:t>x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6889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8305800" y="32004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689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8788400" y="3708401"/>
                    <a:ext cx="241300" cy="34289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9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216898" y="3733800"/>
                    <a:ext cx="228601" cy="4445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9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1400" y="4064000"/>
                    <a:ext cx="1143000" cy="3698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length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6893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010400" y="3124200"/>
                    <a:ext cx="365125" cy="3651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9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5334000" y="3581400"/>
                    <a:ext cx="182563" cy="18256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95" name="Freeform 15"/>
                  <p:cNvSpPr>
                    <a:spLocks/>
                  </p:cNvSpPr>
                  <p:nvPr/>
                </p:nvSpPr>
                <p:spPr bwMode="auto">
                  <a:xfrm>
                    <a:off x="5341938" y="3727450"/>
                    <a:ext cx="66675" cy="1069975"/>
                  </a:xfrm>
                  <a:custGeom>
                    <a:avLst/>
                    <a:gdLst>
                      <a:gd name="T0" fmla="*/ 2147483647 w 42"/>
                      <a:gd name="T1" fmla="*/ 2147483647 h 674"/>
                      <a:gd name="T2" fmla="*/ 2147483647 w 42"/>
                      <a:gd name="T3" fmla="*/ 2147483647 h 674"/>
                      <a:gd name="T4" fmla="*/ 2147483647 w 42"/>
                      <a:gd name="T5" fmla="*/ 0 h 674"/>
                      <a:gd name="T6" fmla="*/ 0 60000 65536"/>
                      <a:gd name="T7" fmla="*/ 0 60000 65536"/>
                      <a:gd name="T8" fmla="*/ 0 60000 65536"/>
                      <a:gd name="T9" fmla="*/ 0 w 42"/>
                      <a:gd name="T10" fmla="*/ 0 h 674"/>
                      <a:gd name="T11" fmla="*/ 42 w 42"/>
                      <a:gd name="T12" fmla="*/ 674 h 67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2" h="674">
                        <a:moveTo>
                          <a:pt x="42" y="674"/>
                        </a:moveTo>
                        <a:cubicBezTo>
                          <a:pt x="35" y="609"/>
                          <a:pt x="10" y="394"/>
                          <a:pt x="5" y="282"/>
                        </a:cubicBezTo>
                        <a:cubicBezTo>
                          <a:pt x="0" y="170"/>
                          <a:pt x="11" y="59"/>
                          <a:pt x="12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96" name="Freeform 16"/>
                  <p:cNvSpPr>
                    <a:spLocks/>
                  </p:cNvSpPr>
                  <p:nvPr/>
                </p:nvSpPr>
                <p:spPr bwMode="auto">
                  <a:xfrm>
                    <a:off x="5491163" y="3740150"/>
                    <a:ext cx="3703637" cy="1768475"/>
                  </a:xfrm>
                  <a:custGeom>
                    <a:avLst/>
                    <a:gdLst>
                      <a:gd name="T0" fmla="*/ 2147483647 w 2225"/>
                      <a:gd name="T1" fmla="*/ 2147483647 h 1114"/>
                      <a:gd name="T2" fmla="*/ 2147483647 w 2225"/>
                      <a:gd name="T3" fmla="*/ 2147483647 h 1114"/>
                      <a:gd name="T4" fmla="*/ 2147483647 w 2225"/>
                      <a:gd name="T5" fmla="*/ 2147483647 h 1114"/>
                      <a:gd name="T6" fmla="*/ 2147483647 w 2225"/>
                      <a:gd name="T7" fmla="*/ 2147483647 h 1114"/>
                      <a:gd name="T8" fmla="*/ 0 w 2225"/>
                      <a:gd name="T9" fmla="*/ 0 h 11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25"/>
                      <a:gd name="T16" fmla="*/ 0 h 1114"/>
                      <a:gd name="T17" fmla="*/ 2225 w 2225"/>
                      <a:gd name="T18" fmla="*/ 1114 h 11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25" h="1114">
                        <a:moveTo>
                          <a:pt x="2170" y="533"/>
                        </a:moveTo>
                        <a:cubicBezTo>
                          <a:pt x="2167" y="580"/>
                          <a:pt x="2225" y="722"/>
                          <a:pt x="2155" y="815"/>
                        </a:cubicBezTo>
                        <a:cubicBezTo>
                          <a:pt x="2085" y="908"/>
                          <a:pt x="2022" y="1069"/>
                          <a:pt x="1748" y="1089"/>
                        </a:cubicBezTo>
                        <a:cubicBezTo>
                          <a:pt x="1474" y="1109"/>
                          <a:pt x="802" y="1114"/>
                          <a:pt x="511" y="933"/>
                        </a:cubicBezTo>
                        <a:cubicBezTo>
                          <a:pt x="220" y="752"/>
                          <a:pt x="106" y="194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4724400" y="29718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689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5257800" y="3352800"/>
                    <a:ext cx="1524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899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73563" y="3340100"/>
                    <a:ext cx="365125" cy="3651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90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2400" y="36576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cons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6901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00800" y="3886200"/>
                    <a:ext cx="2286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90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6000" y="4114800"/>
                    <a:ext cx="447675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+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690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34200" y="4114800"/>
                    <a:ext cx="447675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1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690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896100" y="3835400"/>
                    <a:ext cx="190500" cy="2794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90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34290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690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7315200" y="27432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690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45400" y="43180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: t</a:t>
                    </a:r>
                    <a:endParaRPr lang="en-US" sz="2800">
                      <a:latin typeface="Comic Sans MS" charset="0"/>
                      <a:ea typeface="Comic Sans MS" charset="0"/>
                      <a:cs typeface="Comic Sans MS" charset="0"/>
                    </a:endParaRPr>
                  </a:p>
                </p:txBody>
              </p:sp>
              <p:sp>
                <p:nvSpPr>
                  <p:cNvPr id="3690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21336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</a:t>
                    </a:r>
                  </a:p>
                </p:txBody>
              </p:sp>
              <p:sp>
                <p:nvSpPr>
                  <p:cNvPr id="36909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00" y="3924300"/>
                    <a:ext cx="1752600" cy="6463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: ‘a * ‘a list     </a:t>
                    </a: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  <a:sym typeface="Symbol" charset="2"/>
                      </a:rPr>
                      <a:t> </a:t>
                    </a: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‘a list</a:t>
                    </a:r>
                  </a:p>
                </p:txBody>
              </p:sp>
            </p:grpSp>
            <p:sp>
              <p:nvSpPr>
                <p:cNvPr id="3687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68700" y="53594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hlink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s</a:t>
                  </a:r>
                  <a:endParaRPr lang="en-US" sz="2800"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687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991100" y="49657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hlink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int</a:t>
                  </a:r>
                  <a:endParaRPr lang="en-US" sz="2800"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68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619500" y="39878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s * u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688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168900" y="4000500"/>
                  <a:ext cx="18796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int </a:t>
                  </a:r>
                  <a:r>
                    <a:rPr lang="en-US">
                      <a:solidFill>
                        <a:schemeClr val="accent2"/>
                      </a:solidFill>
                      <a:latin typeface="Comic Sans MS" charset="0"/>
                      <a:ea typeface="Comic Sans MS" charset="0"/>
                      <a:cs typeface="Comic Sans MS" charset="0"/>
                      <a:sym typeface="Symbol" charset="2"/>
                    </a:rPr>
                    <a:t> int</a:t>
                  </a: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  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688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90900" y="3505200"/>
                  <a:ext cx="812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v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688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48200" y="2641601"/>
                  <a:ext cx="2463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p</a:t>
                  </a:r>
                  <a:endParaRPr lang="en-US">
                    <a:solidFill>
                      <a:schemeClr val="accent2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</p:grpSp>
        </p:grpSp>
      </p:grpSp>
      <p:sp>
        <p:nvSpPr>
          <p:cNvPr id="36870" name="TextBox 45"/>
          <p:cNvSpPr txBox="1">
            <a:spLocks noChangeArrowheads="1"/>
          </p:cNvSpPr>
          <p:nvPr/>
        </p:nvSpPr>
        <p:spPr bwMode="auto">
          <a:xfrm>
            <a:off x="6007100" y="2298700"/>
            <a:ext cx="256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Comic Sans MS" charset="0"/>
                <a:cs typeface="Comic Sans MS" charset="0"/>
              </a:rPr>
              <a:t>Collected Constraints: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515100" y="4318000"/>
            <a:ext cx="2171700" cy="622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74638"/>
            <a:ext cx="8547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Type</a:t>
            </a:r>
            <a:r>
              <a:rPr lang="en-US" dirty="0" smtClean="0"/>
              <a:t> Inference </a:t>
            </a:r>
            <a:r>
              <a:rPr lang="en-US" dirty="0"/>
              <a:t>with</a:t>
            </a:r>
            <a:r>
              <a:rPr lang="en-US" dirty="0" smtClean="0"/>
              <a:t> Recursion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73200"/>
            <a:ext cx="8255000" cy="584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(cons(x,rest</a:t>
            </a:r>
            <a:r>
              <a:rPr lang="en-US" sz="24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)) = 1 + 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length(rest</a:t>
            </a:r>
            <a:r>
              <a:rPr lang="en-US" sz="24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4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7892" name="Text Box 27"/>
          <p:cNvSpPr txBox="1">
            <a:spLocks noChangeArrowheads="1"/>
          </p:cNvSpPr>
          <p:nvPr/>
        </p:nvSpPr>
        <p:spPr bwMode="auto">
          <a:xfrm>
            <a:off x="6515100" y="2667000"/>
            <a:ext cx="233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p = t</a:t>
            </a:r>
            <a:endParaRPr lang="en-US">
              <a:solidFill>
                <a:schemeClr val="accent2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p = v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w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int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int</a:t>
            </a: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= r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w</a:t>
            </a:r>
            <a:endParaRPr lang="en-US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t = u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r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‘a = s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‘a list = u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‘a list = v</a:t>
            </a:r>
            <a:endParaRPr lang="en-US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grpSp>
        <p:nvGrpSpPr>
          <p:cNvPr id="37893" name="Group 44"/>
          <p:cNvGrpSpPr>
            <a:grpSpLocks/>
          </p:cNvGrpSpPr>
          <p:nvPr/>
        </p:nvGrpSpPr>
        <p:grpSpPr bwMode="auto">
          <a:xfrm>
            <a:off x="228600" y="2476500"/>
            <a:ext cx="6832600" cy="3375025"/>
            <a:chOff x="1993900" y="2616200"/>
            <a:chExt cx="6832600" cy="3375025"/>
          </a:xfrm>
        </p:grpSpPr>
        <p:sp>
          <p:nvSpPr>
            <p:cNvPr id="37895" name="Text Box 27"/>
            <p:cNvSpPr txBox="1">
              <a:spLocks noChangeArrowheads="1"/>
            </p:cNvSpPr>
            <p:nvPr/>
          </p:nvSpPr>
          <p:spPr bwMode="auto">
            <a:xfrm>
              <a:off x="6946900" y="3708400"/>
              <a:ext cx="187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CB084"/>
                  </a:solidFill>
                  <a:latin typeface="Comic Sans MS" charset="0"/>
                  <a:ea typeface="Comic Sans MS" charset="0"/>
                  <a:cs typeface="Comic Sans MS" charset="0"/>
                </a:rPr>
                <a:t>: r</a:t>
              </a:r>
              <a:endParaRPr lang="en-US" sz="28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7896" name="Text Box 27"/>
            <p:cNvSpPr txBox="1">
              <a:spLocks noChangeArrowheads="1"/>
            </p:cNvSpPr>
            <p:nvPr/>
          </p:nvSpPr>
          <p:spPr bwMode="auto">
            <a:xfrm>
              <a:off x="5943600" y="3149600"/>
              <a:ext cx="283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CB084"/>
                  </a:solidFill>
                  <a:latin typeface="Comic Sans MS" charset="0"/>
                  <a:ea typeface="Comic Sans MS" charset="0"/>
                  <a:cs typeface="Comic Sans MS" charset="0"/>
                </a:rPr>
                <a:t>: w</a:t>
              </a:r>
              <a:endParaRPr lang="en-US" sz="28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grpSp>
          <p:nvGrpSpPr>
            <p:cNvPr id="37897" name="Group 43"/>
            <p:cNvGrpSpPr>
              <a:grpSpLocks/>
            </p:cNvGrpSpPr>
            <p:nvPr/>
          </p:nvGrpSpPr>
          <p:grpSpPr bwMode="auto">
            <a:xfrm>
              <a:off x="1993900" y="2616200"/>
              <a:ext cx="6337300" cy="3375025"/>
              <a:chOff x="1993900" y="2616200"/>
              <a:chExt cx="6337300" cy="3375025"/>
            </a:xfrm>
          </p:grpSpPr>
          <p:sp>
            <p:nvSpPr>
              <p:cNvPr id="37898" name="Text Box 27"/>
              <p:cNvSpPr txBox="1">
                <a:spLocks noChangeArrowheads="1"/>
              </p:cNvSpPr>
              <p:nvPr/>
            </p:nvSpPr>
            <p:spPr bwMode="auto">
              <a:xfrm>
                <a:off x="7493000" y="4521200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hlink"/>
                    </a:solidFill>
                    <a:latin typeface="Comic Sans MS" charset="0"/>
                    <a:ea typeface="Comic Sans MS" charset="0"/>
                    <a:cs typeface="Comic Sans MS" charset="0"/>
                  </a:rPr>
                  <a:t>: u</a:t>
                </a:r>
                <a:endParaRPr lang="en-US" sz="2800">
                  <a:latin typeface="Comic Sans MS" charset="0"/>
                  <a:ea typeface="Comic Sans MS" charset="0"/>
                  <a:cs typeface="Comic Sans MS" charset="0"/>
                </a:endParaRPr>
              </a:p>
            </p:txBody>
          </p:sp>
          <p:grpSp>
            <p:nvGrpSpPr>
              <p:cNvPr id="37899" name="Group 42"/>
              <p:cNvGrpSpPr>
                <a:grpSpLocks/>
              </p:cNvGrpSpPr>
              <p:nvPr/>
            </p:nvGrpSpPr>
            <p:grpSpPr bwMode="auto">
              <a:xfrm>
                <a:off x="1993900" y="2616200"/>
                <a:ext cx="5562600" cy="3375025"/>
                <a:chOff x="2006600" y="2616200"/>
                <a:chExt cx="5562600" cy="3375025"/>
              </a:xfrm>
            </p:grpSpPr>
            <p:grpSp>
              <p:nvGrpSpPr>
                <p:cNvPr id="37900" name="Group 31"/>
                <p:cNvGrpSpPr>
                  <a:grpSpLocks/>
                </p:cNvGrpSpPr>
                <p:nvPr/>
              </p:nvGrpSpPr>
              <p:grpSpPr bwMode="auto">
                <a:xfrm>
                  <a:off x="2006600" y="2616200"/>
                  <a:ext cx="5562600" cy="3375025"/>
                  <a:chOff x="3886200" y="2133600"/>
                  <a:chExt cx="5562600" cy="3375025"/>
                </a:xfrm>
              </p:grpSpPr>
              <p:sp>
                <p:nvSpPr>
                  <p:cNvPr id="37907" name="Line 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153025" y="2590800"/>
                    <a:ext cx="942975" cy="4413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08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6477000" y="2514600"/>
                    <a:ext cx="838200" cy="3810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09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7848600" y="3124200"/>
                    <a:ext cx="4572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1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10600" y="40386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r"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rest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7911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57800" y="4724400"/>
                    <a:ext cx="4572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 err="1">
                        <a:latin typeface="Courier New" charset="0"/>
                        <a:ea typeface="Courier New" charset="0"/>
                        <a:cs typeface="Courier New" charset="0"/>
                      </a:rPr>
                      <a:t>x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7912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8305800" y="32004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791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8788400" y="3708401"/>
                    <a:ext cx="241300" cy="34289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14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216898" y="3733800"/>
                    <a:ext cx="228601" cy="4445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1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1400" y="4064000"/>
                    <a:ext cx="1143000" cy="3698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length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7916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010400" y="3124200"/>
                    <a:ext cx="365125" cy="3651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1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5334000" y="3581400"/>
                    <a:ext cx="182563" cy="18256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18" name="Freeform 15"/>
                  <p:cNvSpPr>
                    <a:spLocks/>
                  </p:cNvSpPr>
                  <p:nvPr/>
                </p:nvSpPr>
                <p:spPr bwMode="auto">
                  <a:xfrm>
                    <a:off x="5341938" y="3727450"/>
                    <a:ext cx="66675" cy="1069975"/>
                  </a:xfrm>
                  <a:custGeom>
                    <a:avLst/>
                    <a:gdLst>
                      <a:gd name="T0" fmla="*/ 2147483647 w 42"/>
                      <a:gd name="T1" fmla="*/ 2147483647 h 674"/>
                      <a:gd name="T2" fmla="*/ 2147483647 w 42"/>
                      <a:gd name="T3" fmla="*/ 2147483647 h 674"/>
                      <a:gd name="T4" fmla="*/ 2147483647 w 42"/>
                      <a:gd name="T5" fmla="*/ 0 h 674"/>
                      <a:gd name="T6" fmla="*/ 0 60000 65536"/>
                      <a:gd name="T7" fmla="*/ 0 60000 65536"/>
                      <a:gd name="T8" fmla="*/ 0 60000 65536"/>
                      <a:gd name="T9" fmla="*/ 0 w 42"/>
                      <a:gd name="T10" fmla="*/ 0 h 674"/>
                      <a:gd name="T11" fmla="*/ 42 w 42"/>
                      <a:gd name="T12" fmla="*/ 674 h 67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2" h="674">
                        <a:moveTo>
                          <a:pt x="42" y="674"/>
                        </a:moveTo>
                        <a:cubicBezTo>
                          <a:pt x="35" y="609"/>
                          <a:pt x="10" y="394"/>
                          <a:pt x="5" y="282"/>
                        </a:cubicBezTo>
                        <a:cubicBezTo>
                          <a:pt x="0" y="170"/>
                          <a:pt x="11" y="59"/>
                          <a:pt x="12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19" name="Freeform 16"/>
                  <p:cNvSpPr>
                    <a:spLocks/>
                  </p:cNvSpPr>
                  <p:nvPr/>
                </p:nvSpPr>
                <p:spPr bwMode="auto">
                  <a:xfrm>
                    <a:off x="5491163" y="3740150"/>
                    <a:ext cx="3703637" cy="1768475"/>
                  </a:xfrm>
                  <a:custGeom>
                    <a:avLst/>
                    <a:gdLst>
                      <a:gd name="T0" fmla="*/ 2147483647 w 2225"/>
                      <a:gd name="T1" fmla="*/ 2147483647 h 1114"/>
                      <a:gd name="T2" fmla="*/ 2147483647 w 2225"/>
                      <a:gd name="T3" fmla="*/ 2147483647 h 1114"/>
                      <a:gd name="T4" fmla="*/ 2147483647 w 2225"/>
                      <a:gd name="T5" fmla="*/ 2147483647 h 1114"/>
                      <a:gd name="T6" fmla="*/ 2147483647 w 2225"/>
                      <a:gd name="T7" fmla="*/ 2147483647 h 1114"/>
                      <a:gd name="T8" fmla="*/ 0 w 2225"/>
                      <a:gd name="T9" fmla="*/ 0 h 11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25"/>
                      <a:gd name="T16" fmla="*/ 0 h 1114"/>
                      <a:gd name="T17" fmla="*/ 2225 w 2225"/>
                      <a:gd name="T18" fmla="*/ 1114 h 11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25" h="1114">
                        <a:moveTo>
                          <a:pt x="2170" y="533"/>
                        </a:moveTo>
                        <a:cubicBezTo>
                          <a:pt x="2167" y="580"/>
                          <a:pt x="2225" y="722"/>
                          <a:pt x="2155" y="815"/>
                        </a:cubicBezTo>
                        <a:cubicBezTo>
                          <a:pt x="2085" y="908"/>
                          <a:pt x="2022" y="1069"/>
                          <a:pt x="1748" y="1089"/>
                        </a:cubicBezTo>
                        <a:cubicBezTo>
                          <a:pt x="1474" y="1109"/>
                          <a:pt x="802" y="1114"/>
                          <a:pt x="511" y="933"/>
                        </a:cubicBezTo>
                        <a:cubicBezTo>
                          <a:pt x="220" y="752"/>
                          <a:pt x="106" y="194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20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4724400" y="29718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7921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5257800" y="3352800"/>
                    <a:ext cx="1524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22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73563" y="3340100"/>
                    <a:ext cx="365125" cy="3651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23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2400" y="36576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cons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7924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00800" y="3886200"/>
                    <a:ext cx="2286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25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6000" y="4114800"/>
                    <a:ext cx="447675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+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7926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34200" y="4114800"/>
                    <a:ext cx="447675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1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792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896100" y="3835400"/>
                    <a:ext cx="190500" cy="2794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28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34290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7929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7315200" y="27432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7930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45400" y="43180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: t</a:t>
                    </a:r>
                    <a:endParaRPr lang="en-US" sz="2800">
                      <a:latin typeface="Comic Sans MS" charset="0"/>
                      <a:ea typeface="Comic Sans MS" charset="0"/>
                      <a:cs typeface="Comic Sans MS" charset="0"/>
                    </a:endParaRPr>
                  </a:p>
                </p:txBody>
              </p:sp>
              <p:sp>
                <p:nvSpPr>
                  <p:cNvPr id="37931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21336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</a:t>
                    </a:r>
                  </a:p>
                </p:txBody>
              </p:sp>
              <p:sp>
                <p:nvSpPr>
                  <p:cNvPr id="37932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00" y="3924300"/>
                    <a:ext cx="1752600" cy="6463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: ‘a * ‘a list     </a:t>
                    </a: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  <a:sym typeface="Symbol" charset="2"/>
                      </a:rPr>
                      <a:t> </a:t>
                    </a: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‘a list</a:t>
                    </a:r>
                  </a:p>
                </p:txBody>
              </p:sp>
            </p:grpSp>
            <p:sp>
              <p:nvSpPr>
                <p:cNvPr id="3790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68700" y="53594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hlink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s</a:t>
                  </a:r>
                  <a:endParaRPr lang="en-US" sz="2800"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790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991100" y="49657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hlink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int</a:t>
                  </a:r>
                  <a:endParaRPr lang="en-US" sz="2800"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79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619500" y="39878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s * u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790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168900" y="4000500"/>
                  <a:ext cx="18796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int </a:t>
                  </a:r>
                  <a:r>
                    <a:rPr lang="en-US">
                      <a:solidFill>
                        <a:schemeClr val="accent2"/>
                      </a:solidFill>
                      <a:latin typeface="Comic Sans MS" charset="0"/>
                      <a:ea typeface="Comic Sans MS" charset="0"/>
                      <a:cs typeface="Comic Sans MS" charset="0"/>
                      <a:sym typeface="Symbol" charset="2"/>
                    </a:rPr>
                    <a:t> int</a:t>
                  </a: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  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790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90900" y="3505200"/>
                  <a:ext cx="812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v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790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48200" y="2641601"/>
                  <a:ext cx="2463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p</a:t>
                  </a:r>
                  <a:endParaRPr lang="en-US">
                    <a:solidFill>
                      <a:schemeClr val="accent2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</p:grpSp>
        </p:grpSp>
      </p:grpSp>
      <p:sp>
        <p:nvSpPr>
          <p:cNvPr id="37894" name="TextBox 45"/>
          <p:cNvSpPr txBox="1">
            <a:spLocks noChangeArrowheads="1"/>
          </p:cNvSpPr>
          <p:nvPr/>
        </p:nvSpPr>
        <p:spPr bwMode="auto">
          <a:xfrm>
            <a:off x="6007100" y="2298700"/>
            <a:ext cx="256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Comic Sans MS" charset="0"/>
                <a:cs typeface="Comic Sans MS" charset="0"/>
              </a:rPr>
              <a:t>Collected Constraints: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74638"/>
            <a:ext cx="8547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Type</a:t>
            </a:r>
            <a:r>
              <a:rPr lang="en-US" dirty="0" smtClean="0"/>
              <a:t> Inference </a:t>
            </a:r>
            <a:r>
              <a:rPr lang="en-US" dirty="0"/>
              <a:t>with</a:t>
            </a:r>
            <a:r>
              <a:rPr lang="en-US" dirty="0" smtClean="0"/>
              <a:t> Recursion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73200"/>
            <a:ext cx="8255000" cy="584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(cons(x,rest</a:t>
            </a:r>
            <a:r>
              <a:rPr lang="en-US" sz="24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)) = 1 + 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length(rest</a:t>
            </a:r>
            <a:r>
              <a:rPr lang="en-US" sz="24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4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8916" name="Text Box 27"/>
          <p:cNvSpPr txBox="1">
            <a:spLocks noChangeArrowheads="1"/>
          </p:cNvSpPr>
          <p:nvPr/>
        </p:nvSpPr>
        <p:spPr bwMode="auto">
          <a:xfrm>
            <a:off x="6515100" y="2667000"/>
            <a:ext cx="2336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p = t</a:t>
            </a:r>
            <a:endParaRPr lang="en-US">
              <a:solidFill>
                <a:schemeClr val="accent2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p = ‘a list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w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int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int</a:t>
            </a: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 = r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w</a:t>
            </a:r>
            <a:endParaRPr lang="en-US">
              <a:solidFill>
                <a:srgbClr val="9CB084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t = ‘a list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r</a:t>
            </a:r>
          </a:p>
        </p:txBody>
      </p:sp>
      <p:grpSp>
        <p:nvGrpSpPr>
          <p:cNvPr id="38917" name="Group 44"/>
          <p:cNvGrpSpPr>
            <a:grpSpLocks/>
          </p:cNvGrpSpPr>
          <p:nvPr/>
        </p:nvGrpSpPr>
        <p:grpSpPr bwMode="auto">
          <a:xfrm>
            <a:off x="228600" y="2476500"/>
            <a:ext cx="6832600" cy="3375025"/>
            <a:chOff x="1993900" y="2616200"/>
            <a:chExt cx="6832600" cy="3375025"/>
          </a:xfrm>
        </p:grpSpPr>
        <p:sp>
          <p:nvSpPr>
            <p:cNvPr id="38920" name="Text Box 27"/>
            <p:cNvSpPr txBox="1">
              <a:spLocks noChangeArrowheads="1"/>
            </p:cNvSpPr>
            <p:nvPr/>
          </p:nvSpPr>
          <p:spPr bwMode="auto">
            <a:xfrm>
              <a:off x="6946900" y="3708400"/>
              <a:ext cx="187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CB084"/>
                  </a:solidFill>
                  <a:latin typeface="Comic Sans MS" charset="0"/>
                  <a:ea typeface="Comic Sans MS" charset="0"/>
                  <a:cs typeface="Comic Sans MS" charset="0"/>
                </a:rPr>
                <a:t>: r</a:t>
              </a:r>
              <a:endParaRPr lang="en-US" sz="28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8921" name="Text Box 27"/>
            <p:cNvSpPr txBox="1">
              <a:spLocks noChangeArrowheads="1"/>
            </p:cNvSpPr>
            <p:nvPr/>
          </p:nvSpPr>
          <p:spPr bwMode="auto">
            <a:xfrm>
              <a:off x="5943600" y="3149600"/>
              <a:ext cx="283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CB084"/>
                  </a:solidFill>
                  <a:latin typeface="Comic Sans MS" charset="0"/>
                  <a:ea typeface="Comic Sans MS" charset="0"/>
                  <a:cs typeface="Comic Sans MS" charset="0"/>
                </a:rPr>
                <a:t>: w</a:t>
              </a:r>
              <a:endParaRPr lang="en-US" sz="28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grpSp>
          <p:nvGrpSpPr>
            <p:cNvPr id="38922" name="Group 43"/>
            <p:cNvGrpSpPr>
              <a:grpSpLocks/>
            </p:cNvGrpSpPr>
            <p:nvPr/>
          </p:nvGrpSpPr>
          <p:grpSpPr bwMode="auto">
            <a:xfrm>
              <a:off x="1993900" y="2616200"/>
              <a:ext cx="6337300" cy="3375025"/>
              <a:chOff x="1993900" y="2616200"/>
              <a:chExt cx="6337300" cy="3375025"/>
            </a:xfrm>
          </p:grpSpPr>
          <p:sp>
            <p:nvSpPr>
              <p:cNvPr id="38923" name="Text Box 27"/>
              <p:cNvSpPr txBox="1">
                <a:spLocks noChangeArrowheads="1"/>
              </p:cNvSpPr>
              <p:nvPr/>
            </p:nvSpPr>
            <p:spPr bwMode="auto">
              <a:xfrm>
                <a:off x="7493000" y="4521200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hlink"/>
                    </a:solidFill>
                    <a:latin typeface="Comic Sans MS" charset="0"/>
                    <a:ea typeface="Comic Sans MS" charset="0"/>
                    <a:cs typeface="Comic Sans MS" charset="0"/>
                  </a:rPr>
                  <a:t>: u</a:t>
                </a:r>
                <a:endParaRPr lang="en-US" sz="2800">
                  <a:latin typeface="Comic Sans MS" charset="0"/>
                  <a:ea typeface="Comic Sans MS" charset="0"/>
                  <a:cs typeface="Comic Sans MS" charset="0"/>
                </a:endParaRPr>
              </a:p>
            </p:txBody>
          </p:sp>
          <p:grpSp>
            <p:nvGrpSpPr>
              <p:cNvPr id="38924" name="Group 42"/>
              <p:cNvGrpSpPr>
                <a:grpSpLocks/>
              </p:cNvGrpSpPr>
              <p:nvPr/>
            </p:nvGrpSpPr>
            <p:grpSpPr bwMode="auto">
              <a:xfrm>
                <a:off x="1993900" y="2616200"/>
                <a:ext cx="5562600" cy="3375025"/>
                <a:chOff x="2006600" y="2616200"/>
                <a:chExt cx="5562600" cy="3375025"/>
              </a:xfrm>
            </p:grpSpPr>
            <p:grpSp>
              <p:nvGrpSpPr>
                <p:cNvPr id="38925" name="Group 31"/>
                <p:cNvGrpSpPr>
                  <a:grpSpLocks/>
                </p:cNvGrpSpPr>
                <p:nvPr/>
              </p:nvGrpSpPr>
              <p:grpSpPr bwMode="auto">
                <a:xfrm>
                  <a:off x="2006600" y="2616200"/>
                  <a:ext cx="5562600" cy="3375025"/>
                  <a:chOff x="3886200" y="2133600"/>
                  <a:chExt cx="5562600" cy="3375025"/>
                </a:xfrm>
              </p:grpSpPr>
              <p:sp>
                <p:nvSpPr>
                  <p:cNvPr id="38932" name="Line 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153025" y="2590800"/>
                    <a:ext cx="942975" cy="4413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6477000" y="2514600"/>
                    <a:ext cx="838200" cy="3810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3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7848600" y="3124200"/>
                    <a:ext cx="4572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35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10600" y="40386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r"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rest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89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57800" y="4724400"/>
                    <a:ext cx="4572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 err="1">
                        <a:latin typeface="Courier New" charset="0"/>
                        <a:ea typeface="Courier New" charset="0"/>
                        <a:cs typeface="Courier New" charset="0"/>
                      </a:rPr>
                      <a:t>x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8937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8305800" y="32004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893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8788400" y="3708401"/>
                    <a:ext cx="241300" cy="34289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39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216898" y="3733800"/>
                    <a:ext cx="228601" cy="4445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4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1400" y="4064000"/>
                    <a:ext cx="1143000" cy="3698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length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8941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010400" y="3124200"/>
                    <a:ext cx="365125" cy="3651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42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5334000" y="3581400"/>
                    <a:ext cx="182563" cy="18256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43" name="Freeform 15"/>
                  <p:cNvSpPr>
                    <a:spLocks/>
                  </p:cNvSpPr>
                  <p:nvPr/>
                </p:nvSpPr>
                <p:spPr bwMode="auto">
                  <a:xfrm>
                    <a:off x="5341938" y="3727450"/>
                    <a:ext cx="66675" cy="1069975"/>
                  </a:xfrm>
                  <a:custGeom>
                    <a:avLst/>
                    <a:gdLst>
                      <a:gd name="T0" fmla="*/ 2147483647 w 42"/>
                      <a:gd name="T1" fmla="*/ 2147483647 h 674"/>
                      <a:gd name="T2" fmla="*/ 2147483647 w 42"/>
                      <a:gd name="T3" fmla="*/ 2147483647 h 674"/>
                      <a:gd name="T4" fmla="*/ 2147483647 w 42"/>
                      <a:gd name="T5" fmla="*/ 0 h 674"/>
                      <a:gd name="T6" fmla="*/ 0 60000 65536"/>
                      <a:gd name="T7" fmla="*/ 0 60000 65536"/>
                      <a:gd name="T8" fmla="*/ 0 60000 65536"/>
                      <a:gd name="T9" fmla="*/ 0 w 42"/>
                      <a:gd name="T10" fmla="*/ 0 h 674"/>
                      <a:gd name="T11" fmla="*/ 42 w 42"/>
                      <a:gd name="T12" fmla="*/ 674 h 67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2" h="674">
                        <a:moveTo>
                          <a:pt x="42" y="674"/>
                        </a:moveTo>
                        <a:cubicBezTo>
                          <a:pt x="35" y="609"/>
                          <a:pt x="10" y="394"/>
                          <a:pt x="5" y="282"/>
                        </a:cubicBezTo>
                        <a:cubicBezTo>
                          <a:pt x="0" y="170"/>
                          <a:pt x="11" y="59"/>
                          <a:pt x="12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44" name="Freeform 16"/>
                  <p:cNvSpPr>
                    <a:spLocks/>
                  </p:cNvSpPr>
                  <p:nvPr/>
                </p:nvSpPr>
                <p:spPr bwMode="auto">
                  <a:xfrm>
                    <a:off x="5491163" y="3740150"/>
                    <a:ext cx="3703637" cy="1768475"/>
                  </a:xfrm>
                  <a:custGeom>
                    <a:avLst/>
                    <a:gdLst>
                      <a:gd name="T0" fmla="*/ 2147483647 w 2225"/>
                      <a:gd name="T1" fmla="*/ 2147483647 h 1114"/>
                      <a:gd name="T2" fmla="*/ 2147483647 w 2225"/>
                      <a:gd name="T3" fmla="*/ 2147483647 h 1114"/>
                      <a:gd name="T4" fmla="*/ 2147483647 w 2225"/>
                      <a:gd name="T5" fmla="*/ 2147483647 h 1114"/>
                      <a:gd name="T6" fmla="*/ 2147483647 w 2225"/>
                      <a:gd name="T7" fmla="*/ 2147483647 h 1114"/>
                      <a:gd name="T8" fmla="*/ 0 w 2225"/>
                      <a:gd name="T9" fmla="*/ 0 h 11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25"/>
                      <a:gd name="T16" fmla="*/ 0 h 1114"/>
                      <a:gd name="T17" fmla="*/ 2225 w 2225"/>
                      <a:gd name="T18" fmla="*/ 1114 h 11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25" h="1114">
                        <a:moveTo>
                          <a:pt x="2170" y="533"/>
                        </a:moveTo>
                        <a:cubicBezTo>
                          <a:pt x="2167" y="580"/>
                          <a:pt x="2225" y="722"/>
                          <a:pt x="2155" y="815"/>
                        </a:cubicBezTo>
                        <a:cubicBezTo>
                          <a:pt x="2085" y="908"/>
                          <a:pt x="2022" y="1069"/>
                          <a:pt x="1748" y="1089"/>
                        </a:cubicBezTo>
                        <a:cubicBezTo>
                          <a:pt x="1474" y="1109"/>
                          <a:pt x="802" y="1114"/>
                          <a:pt x="511" y="933"/>
                        </a:cubicBezTo>
                        <a:cubicBezTo>
                          <a:pt x="220" y="752"/>
                          <a:pt x="106" y="194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4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4724400" y="29718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894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5257800" y="3352800"/>
                    <a:ext cx="1524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47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73563" y="3340100"/>
                    <a:ext cx="365125" cy="3651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4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2400" y="36576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cons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8949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00800" y="3886200"/>
                    <a:ext cx="2286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5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6000" y="4114800"/>
                    <a:ext cx="447675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+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895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34200" y="4114800"/>
                    <a:ext cx="447675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1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895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896100" y="3835400"/>
                    <a:ext cx="190500" cy="2794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53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34290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895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7315200" y="27432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895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45400" y="43180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: t</a:t>
                    </a:r>
                    <a:endParaRPr lang="en-US" sz="2800">
                      <a:latin typeface="Comic Sans MS" charset="0"/>
                      <a:ea typeface="Comic Sans MS" charset="0"/>
                      <a:cs typeface="Comic Sans MS" charset="0"/>
                    </a:endParaRPr>
                  </a:p>
                </p:txBody>
              </p:sp>
              <p:sp>
                <p:nvSpPr>
                  <p:cNvPr id="38956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21336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</a:t>
                    </a:r>
                  </a:p>
                </p:txBody>
              </p:sp>
              <p:sp>
                <p:nvSpPr>
                  <p:cNvPr id="3895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00" y="3924300"/>
                    <a:ext cx="1752600" cy="6463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: ‘a * ‘a list     </a:t>
                    </a: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  <a:sym typeface="Symbol" charset="2"/>
                      </a:rPr>
                      <a:t> </a:t>
                    </a: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‘a list</a:t>
                    </a:r>
                  </a:p>
                </p:txBody>
              </p:sp>
            </p:grpSp>
            <p:sp>
              <p:nvSpPr>
                <p:cNvPr id="3892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68700" y="53594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hlink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s</a:t>
                  </a:r>
                  <a:endParaRPr lang="en-US" sz="2800"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89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991100" y="49657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hlink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int</a:t>
                  </a:r>
                  <a:endParaRPr lang="en-US" sz="2800"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892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619500" y="39878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s * u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892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168900" y="4000500"/>
                  <a:ext cx="18796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int </a:t>
                  </a:r>
                  <a:r>
                    <a:rPr lang="en-US">
                      <a:solidFill>
                        <a:schemeClr val="accent2"/>
                      </a:solidFill>
                      <a:latin typeface="Comic Sans MS" charset="0"/>
                      <a:ea typeface="Comic Sans MS" charset="0"/>
                      <a:cs typeface="Comic Sans MS" charset="0"/>
                      <a:sym typeface="Symbol" charset="2"/>
                    </a:rPr>
                    <a:t> int</a:t>
                  </a: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  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893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90900" y="3505200"/>
                  <a:ext cx="812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v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893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48200" y="2641601"/>
                  <a:ext cx="2463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p</a:t>
                  </a:r>
                  <a:endParaRPr lang="en-US">
                    <a:solidFill>
                      <a:schemeClr val="accent2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</p:grpSp>
        </p:grpSp>
      </p:grpSp>
      <p:sp>
        <p:nvSpPr>
          <p:cNvPr id="38918" name="TextBox 45"/>
          <p:cNvSpPr txBox="1">
            <a:spLocks noChangeArrowheads="1"/>
          </p:cNvSpPr>
          <p:nvPr/>
        </p:nvSpPr>
        <p:spPr bwMode="auto">
          <a:xfrm>
            <a:off x="6007100" y="2298700"/>
            <a:ext cx="256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Comic Sans MS" charset="0"/>
                <a:cs typeface="Comic Sans MS" charset="0"/>
              </a:rPr>
              <a:t>Collected Constraints: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553200" y="3568700"/>
            <a:ext cx="1955800" cy="292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74638"/>
            <a:ext cx="8547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Type</a:t>
            </a:r>
            <a:r>
              <a:rPr lang="en-US" dirty="0" smtClean="0"/>
              <a:t> Inference </a:t>
            </a:r>
            <a:r>
              <a:rPr lang="en-US" dirty="0"/>
              <a:t>with</a:t>
            </a:r>
            <a:r>
              <a:rPr lang="en-US" dirty="0" smtClean="0"/>
              <a:t> Recursion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473200"/>
            <a:ext cx="8255000" cy="584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(cons(x,rest</a:t>
            </a:r>
            <a:r>
              <a:rPr lang="en-US" sz="24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)) = 1 + </a:t>
            </a:r>
            <a:r>
              <a:rPr lang="en-US" sz="24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length(rest</a:t>
            </a:r>
            <a:r>
              <a:rPr lang="en-US" sz="24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4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9941" name="Text Box 27"/>
          <p:cNvSpPr txBox="1">
            <a:spLocks noChangeArrowheads="1"/>
          </p:cNvSpPr>
          <p:nvPr/>
        </p:nvSpPr>
        <p:spPr bwMode="auto">
          <a:xfrm>
            <a:off x="6515100" y="2667000"/>
            <a:ext cx="233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p = t</a:t>
            </a:r>
            <a:endParaRPr lang="en-US">
              <a:solidFill>
                <a:schemeClr val="accent2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p = ‘a list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int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rPr>
              <a:t>t = ‘a list </a:t>
            </a:r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  <a:sym typeface="Symbol" charset="2"/>
              </a:rPr>
              <a:t> int</a:t>
            </a:r>
          </a:p>
        </p:txBody>
      </p:sp>
      <p:grpSp>
        <p:nvGrpSpPr>
          <p:cNvPr id="39942" name="Group 44"/>
          <p:cNvGrpSpPr>
            <a:grpSpLocks/>
          </p:cNvGrpSpPr>
          <p:nvPr/>
        </p:nvGrpSpPr>
        <p:grpSpPr bwMode="auto">
          <a:xfrm>
            <a:off x="228600" y="2476500"/>
            <a:ext cx="6832600" cy="3375025"/>
            <a:chOff x="1993900" y="2616200"/>
            <a:chExt cx="6832600" cy="3375025"/>
          </a:xfrm>
        </p:grpSpPr>
        <p:sp>
          <p:nvSpPr>
            <p:cNvPr id="39949" name="Text Box 27"/>
            <p:cNvSpPr txBox="1">
              <a:spLocks noChangeArrowheads="1"/>
            </p:cNvSpPr>
            <p:nvPr/>
          </p:nvSpPr>
          <p:spPr bwMode="auto">
            <a:xfrm>
              <a:off x="6946900" y="3708400"/>
              <a:ext cx="187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CB084"/>
                  </a:solidFill>
                  <a:latin typeface="Comic Sans MS" charset="0"/>
                  <a:ea typeface="Comic Sans MS" charset="0"/>
                  <a:cs typeface="Comic Sans MS" charset="0"/>
                </a:rPr>
                <a:t>: r</a:t>
              </a:r>
              <a:endParaRPr lang="en-US" sz="28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sp>
          <p:nvSpPr>
            <p:cNvPr id="39950" name="Text Box 27"/>
            <p:cNvSpPr txBox="1">
              <a:spLocks noChangeArrowheads="1"/>
            </p:cNvSpPr>
            <p:nvPr/>
          </p:nvSpPr>
          <p:spPr bwMode="auto">
            <a:xfrm>
              <a:off x="5943600" y="3149600"/>
              <a:ext cx="283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CB084"/>
                  </a:solidFill>
                  <a:latin typeface="Comic Sans MS" charset="0"/>
                  <a:ea typeface="Comic Sans MS" charset="0"/>
                  <a:cs typeface="Comic Sans MS" charset="0"/>
                </a:rPr>
                <a:t>: w</a:t>
              </a:r>
              <a:endParaRPr lang="en-US" sz="2800">
                <a:solidFill>
                  <a:srgbClr val="9CB084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grpSp>
          <p:nvGrpSpPr>
            <p:cNvPr id="39951" name="Group 43"/>
            <p:cNvGrpSpPr>
              <a:grpSpLocks/>
            </p:cNvGrpSpPr>
            <p:nvPr/>
          </p:nvGrpSpPr>
          <p:grpSpPr bwMode="auto">
            <a:xfrm>
              <a:off x="1993900" y="2616200"/>
              <a:ext cx="6337300" cy="3375025"/>
              <a:chOff x="1993900" y="2616200"/>
              <a:chExt cx="6337300" cy="3375025"/>
            </a:xfrm>
          </p:grpSpPr>
          <p:sp>
            <p:nvSpPr>
              <p:cNvPr id="39952" name="Text Box 27"/>
              <p:cNvSpPr txBox="1">
                <a:spLocks noChangeArrowheads="1"/>
              </p:cNvSpPr>
              <p:nvPr/>
            </p:nvSpPr>
            <p:spPr bwMode="auto">
              <a:xfrm>
                <a:off x="7493000" y="4521200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hlink"/>
                    </a:solidFill>
                    <a:latin typeface="Comic Sans MS" charset="0"/>
                    <a:ea typeface="Comic Sans MS" charset="0"/>
                    <a:cs typeface="Comic Sans MS" charset="0"/>
                  </a:rPr>
                  <a:t>: u</a:t>
                </a:r>
                <a:endParaRPr lang="en-US" sz="2800">
                  <a:latin typeface="Comic Sans MS" charset="0"/>
                  <a:ea typeface="Comic Sans MS" charset="0"/>
                  <a:cs typeface="Comic Sans MS" charset="0"/>
                </a:endParaRPr>
              </a:p>
            </p:txBody>
          </p:sp>
          <p:grpSp>
            <p:nvGrpSpPr>
              <p:cNvPr id="39953" name="Group 42"/>
              <p:cNvGrpSpPr>
                <a:grpSpLocks/>
              </p:cNvGrpSpPr>
              <p:nvPr/>
            </p:nvGrpSpPr>
            <p:grpSpPr bwMode="auto">
              <a:xfrm>
                <a:off x="1993900" y="2616200"/>
                <a:ext cx="5562600" cy="3375025"/>
                <a:chOff x="2006600" y="2616200"/>
                <a:chExt cx="5562600" cy="3375025"/>
              </a:xfrm>
            </p:grpSpPr>
            <p:grpSp>
              <p:nvGrpSpPr>
                <p:cNvPr id="39954" name="Group 31"/>
                <p:cNvGrpSpPr>
                  <a:grpSpLocks/>
                </p:cNvGrpSpPr>
                <p:nvPr/>
              </p:nvGrpSpPr>
              <p:grpSpPr bwMode="auto">
                <a:xfrm>
                  <a:off x="2006600" y="2616200"/>
                  <a:ext cx="5562600" cy="3375025"/>
                  <a:chOff x="3886200" y="2133600"/>
                  <a:chExt cx="5562600" cy="3375025"/>
                </a:xfrm>
              </p:grpSpPr>
              <p:sp>
                <p:nvSpPr>
                  <p:cNvPr id="39961" name="Line 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153025" y="2590800"/>
                    <a:ext cx="942975" cy="4413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62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6477000" y="2514600"/>
                    <a:ext cx="838200" cy="3810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63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7848600" y="3124200"/>
                    <a:ext cx="4572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6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10600" y="40386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r"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rest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9965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57800" y="4724400"/>
                    <a:ext cx="4572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 err="1">
                        <a:latin typeface="Courier New" charset="0"/>
                        <a:ea typeface="Courier New" charset="0"/>
                        <a:cs typeface="Courier New" charset="0"/>
                      </a:rPr>
                      <a:t>x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9966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8305800" y="32004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996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8788400" y="3708401"/>
                    <a:ext cx="241300" cy="34289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68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216898" y="3733800"/>
                    <a:ext cx="228601" cy="4445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6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91400" y="4064000"/>
                    <a:ext cx="1143000" cy="3698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length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9970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010400" y="3124200"/>
                    <a:ext cx="365125" cy="3651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71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5334000" y="3581400"/>
                    <a:ext cx="182563" cy="182563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72" name="Freeform 15"/>
                  <p:cNvSpPr>
                    <a:spLocks/>
                  </p:cNvSpPr>
                  <p:nvPr/>
                </p:nvSpPr>
                <p:spPr bwMode="auto">
                  <a:xfrm>
                    <a:off x="5341938" y="3727450"/>
                    <a:ext cx="66675" cy="1069975"/>
                  </a:xfrm>
                  <a:custGeom>
                    <a:avLst/>
                    <a:gdLst>
                      <a:gd name="T0" fmla="*/ 2147483647 w 42"/>
                      <a:gd name="T1" fmla="*/ 2147483647 h 674"/>
                      <a:gd name="T2" fmla="*/ 2147483647 w 42"/>
                      <a:gd name="T3" fmla="*/ 2147483647 h 674"/>
                      <a:gd name="T4" fmla="*/ 2147483647 w 42"/>
                      <a:gd name="T5" fmla="*/ 0 h 674"/>
                      <a:gd name="T6" fmla="*/ 0 60000 65536"/>
                      <a:gd name="T7" fmla="*/ 0 60000 65536"/>
                      <a:gd name="T8" fmla="*/ 0 60000 65536"/>
                      <a:gd name="T9" fmla="*/ 0 w 42"/>
                      <a:gd name="T10" fmla="*/ 0 h 674"/>
                      <a:gd name="T11" fmla="*/ 42 w 42"/>
                      <a:gd name="T12" fmla="*/ 674 h 67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2" h="674">
                        <a:moveTo>
                          <a:pt x="42" y="674"/>
                        </a:moveTo>
                        <a:cubicBezTo>
                          <a:pt x="35" y="609"/>
                          <a:pt x="10" y="394"/>
                          <a:pt x="5" y="282"/>
                        </a:cubicBezTo>
                        <a:cubicBezTo>
                          <a:pt x="0" y="170"/>
                          <a:pt x="11" y="59"/>
                          <a:pt x="12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73" name="Freeform 16"/>
                  <p:cNvSpPr>
                    <a:spLocks/>
                  </p:cNvSpPr>
                  <p:nvPr/>
                </p:nvSpPr>
                <p:spPr bwMode="auto">
                  <a:xfrm>
                    <a:off x="5491163" y="3740150"/>
                    <a:ext cx="3703637" cy="1768475"/>
                  </a:xfrm>
                  <a:custGeom>
                    <a:avLst/>
                    <a:gdLst>
                      <a:gd name="T0" fmla="*/ 2147483647 w 2225"/>
                      <a:gd name="T1" fmla="*/ 2147483647 h 1114"/>
                      <a:gd name="T2" fmla="*/ 2147483647 w 2225"/>
                      <a:gd name="T3" fmla="*/ 2147483647 h 1114"/>
                      <a:gd name="T4" fmla="*/ 2147483647 w 2225"/>
                      <a:gd name="T5" fmla="*/ 2147483647 h 1114"/>
                      <a:gd name="T6" fmla="*/ 2147483647 w 2225"/>
                      <a:gd name="T7" fmla="*/ 2147483647 h 1114"/>
                      <a:gd name="T8" fmla="*/ 0 w 2225"/>
                      <a:gd name="T9" fmla="*/ 0 h 11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25"/>
                      <a:gd name="T16" fmla="*/ 0 h 1114"/>
                      <a:gd name="T17" fmla="*/ 2225 w 2225"/>
                      <a:gd name="T18" fmla="*/ 1114 h 11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25" h="1114">
                        <a:moveTo>
                          <a:pt x="2170" y="533"/>
                        </a:moveTo>
                        <a:cubicBezTo>
                          <a:pt x="2167" y="580"/>
                          <a:pt x="2225" y="722"/>
                          <a:pt x="2155" y="815"/>
                        </a:cubicBezTo>
                        <a:cubicBezTo>
                          <a:pt x="2085" y="908"/>
                          <a:pt x="2022" y="1069"/>
                          <a:pt x="1748" y="1089"/>
                        </a:cubicBezTo>
                        <a:cubicBezTo>
                          <a:pt x="1474" y="1109"/>
                          <a:pt x="802" y="1114"/>
                          <a:pt x="511" y="933"/>
                        </a:cubicBezTo>
                        <a:cubicBezTo>
                          <a:pt x="220" y="752"/>
                          <a:pt x="106" y="194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7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4724400" y="29718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997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5257800" y="3352800"/>
                    <a:ext cx="1524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76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73563" y="3340100"/>
                    <a:ext cx="365125" cy="36512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7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2400" y="36576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cons</a:t>
                    </a:r>
                    <a:endParaRPr lang="en-US" sz="2800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9978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00800" y="3886200"/>
                    <a:ext cx="228600" cy="228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6000" y="4114800"/>
                    <a:ext cx="447675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+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99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34200" y="4114800"/>
                    <a:ext cx="447675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1</a:t>
                    </a:r>
                    <a:r>
                      <a:rPr lang="en-US" sz="2800" b="1" dirty="0">
                        <a:latin typeface="Courier New" charset="0"/>
                        <a:ea typeface="Courier New" charset="0"/>
                        <a:cs typeface="Courier New" charset="0"/>
                      </a:rPr>
                      <a:t> </a:t>
                    </a:r>
                    <a:endParaRPr lang="en-US" b="1" dirty="0">
                      <a:latin typeface="Courier New" charset="0"/>
                      <a:ea typeface="Courier New" charset="0"/>
                      <a:cs typeface="Courier New" charset="0"/>
                    </a:endParaRPr>
                  </a:p>
                </p:txBody>
              </p:sp>
              <p:sp>
                <p:nvSpPr>
                  <p:cNvPr id="39981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896100" y="3835400"/>
                    <a:ext cx="190500" cy="2794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982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34290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9983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7315200" y="27432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@</a:t>
                    </a:r>
                  </a:p>
                </p:txBody>
              </p:sp>
              <p:sp>
                <p:nvSpPr>
                  <p:cNvPr id="39984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45400" y="4318000"/>
                    <a:ext cx="83820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: t</a:t>
                    </a:r>
                    <a:endParaRPr lang="en-US" sz="2800">
                      <a:latin typeface="Comic Sans MS" charset="0"/>
                      <a:ea typeface="Comic Sans MS" charset="0"/>
                      <a:cs typeface="Comic Sans MS" charset="0"/>
                    </a:endParaRPr>
                  </a:p>
                </p:txBody>
              </p:sp>
              <p:sp>
                <p:nvSpPr>
                  <p:cNvPr id="39985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2133600"/>
                    <a:ext cx="547688" cy="5476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r>
                      <a:rPr lang="en-US">
                        <a:latin typeface="Times New Roman" charset="0"/>
                        <a:sym typeface="Symbol" charset="2"/>
                      </a:rPr>
                      <a:t></a:t>
                    </a:r>
                  </a:p>
                </p:txBody>
              </p:sp>
              <p:sp>
                <p:nvSpPr>
                  <p:cNvPr id="39986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00" y="3924300"/>
                    <a:ext cx="1752600" cy="6463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: ‘a * ‘a list     </a:t>
                    </a: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  <a:sym typeface="Symbol" charset="2"/>
                      </a:rPr>
                      <a:t> </a:t>
                    </a:r>
                    <a:r>
                      <a:rPr lang="en-US">
                        <a:solidFill>
                          <a:schemeClr val="hlink"/>
                        </a:solidFill>
                        <a:latin typeface="Comic Sans MS" charset="0"/>
                        <a:ea typeface="Comic Sans MS" charset="0"/>
                        <a:cs typeface="Comic Sans MS" charset="0"/>
                      </a:rPr>
                      <a:t>‘a list</a:t>
                    </a:r>
                  </a:p>
                </p:txBody>
              </p:sp>
            </p:grpSp>
            <p:sp>
              <p:nvSpPr>
                <p:cNvPr id="3995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68700" y="53594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hlink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s</a:t>
                  </a:r>
                  <a:endParaRPr lang="en-US" sz="2800"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995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991100" y="49657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hlink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int</a:t>
                  </a:r>
                  <a:endParaRPr lang="en-US" sz="2800"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995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619500" y="3987800"/>
                  <a:ext cx="8382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s * u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995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168900" y="4000500"/>
                  <a:ext cx="18796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int </a:t>
                  </a:r>
                  <a:r>
                    <a:rPr lang="en-US">
                      <a:solidFill>
                        <a:schemeClr val="accent2"/>
                      </a:solidFill>
                      <a:latin typeface="Comic Sans MS" charset="0"/>
                      <a:ea typeface="Comic Sans MS" charset="0"/>
                      <a:cs typeface="Comic Sans MS" charset="0"/>
                      <a:sym typeface="Symbol" charset="2"/>
                    </a:rPr>
                    <a:t> int</a:t>
                  </a: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  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99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90900" y="3505200"/>
                  <a:ext cx="812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v</a:t>
                  </a:r>
                  <a:endParaRPr lang="en-US" sz="2800">
                    <a:solidFill>
                      <a:srgbClr val="9CB084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  <p:sp>
              <p:nvSpPr>
                <p:cNvPr id="3996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48200" y="2641601"/>
                  <a:ext cx="2463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9CB084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: p</a:t>
                  </a:r>
                  <a:endParaRPr lang="en-US">
                    <a:solidFill>
                      <a:schemeClr val="accent2"/>
                    </a:solidFill>
                    <a:latin typeface="Comic Sans MS" charset="0"/>
                    <a:ea typeface="Comic Sans MS" charset="0"/>
                    <a:cs typeface="Comic Sans MS" charset="0"/>
                  </a:endParaRPr>
                </a:p>
              </p:txBody>
            </p:sp>
          </p:grpSp>
        </p:grpSp>
      </p:grpSp>
      <p:sp>
        <p:nvSpPr>
          <p:cNvPr id="39943" name="TextBox 45"/>
          <p:cNvSpPr txBox="1">
            <a:spLocks noChangeArrowheads="1"/>
          </p:cNvSpPr>
          <p:nvPr/>
        </p:nvSpPr>
        <p:spPr bwMode="auto">
          <a:xfrm>
            <a:off x="6007100" y="2298700"/>
            <a:ext cx="256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Comic Sans MS" charset="0"/>
                <a:cs typeface="Comic Sans MS" charset="0"/>
              </a:rPr>
              <a:t>Collected Constraints:</a:t>
            </a: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6146800" y="5219700"/>
            <a:ext cx="2819400" cy="939800"/>
            <a:chOff x="6146800" y="5219700"/>
            <a:chExt cx="2819400" cy="939800"/>
          </a:xfrm>
        </p:grpSpPr>
        <p:grpSp>
          <p:nvGrpSpPr>
            <p:cNvPr id="39945" name="Group 48"/>
            <p:cNvGrpSpPr>
              <a:grpSpLocks/>
            </p:cNvGrpSpPr>
            <p:nvPr/>
          </p:nvGrpSpPr>
          <p:grpSpPr bwMode="auto">
            <a:xfrm>
              <a:off x="6172200" y="5270500"/>
              <a:ext cx="2794000" cy="750333"/>
              <a:chOff x="6172200" y="5270500"/>
              <a:chExt cx="2794000" cy="750333"/>
            </a:xfrm>
          </p:grpSpPr>
          <p:sp>
            <p:nvSpPr>
              <p:cNvPr id="39947" name="TextBox 46"/>
              <p:cNvSpPr txBox="1">
                <a:spLocks noChangeArrowheads="1"/>
              </p:cNvSpPr>
              <p:nvPr/>
            </p:nvSpPr>
            <p:spPr bwMode="auto">
              <a:xfrm>
                <a:off x="6172200" y="5270500"/>
                <a:ext cx="92957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omic Sans MS" charset="0"/>
                    <a:ea typeface="Comic Sans MS" charset="0"/>
                    <a:cs typeface="Comic Sans MS" charset="0"/>
                  </a:rPr>
                  <a:t>Result:</a:t>
                </a:r>
              </a:p>
            </p:txBody>
          </p:sp>
          <p:sp>
            <p:nvSpPr>
              <p:cNvPr id="39948" name="Text Box 27"/>
              <p:cNvSpPr txBox="1">
                <a:spLocks noChangeArrowheads="1"/>
              </p:cNvSpPr>
              <p:nvPr/>
            </p:nvSpPr>
            <p:spPr bwMode="auto">
              <a:xfrm>
                <a:off x="6629400" y="5651501"/>
                <a:ext cx="23368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C000"/>
                    </a:solidFill>
                    <a:latin typeface="Comic Sans MS" charset="0"/>
                    <a:ea typeface="Comic Sans MS" charset="0"/>
                    <a:cs typeface="Comic Sans MS" charset="0"/>
                    <a:sym typeface="Symbol" charset="2"/>
                  </a:rPr>
                  <a:t>p = </a:t>
                </a:r>
                <a:r>
                  <a:rPr lang="en-US">
                    <a:solidFill>
                      <a:srgbClr val="FFC000"/>
                    </a:solidFill>
                    <a:latin typeface="Comic Sans MS" charset="0"/>
                    <a:ea typeface="Comic Sans MS" charset="0"/>
                    <a:cs typeface="Comic Sans MS" charset="0"/>
                  </a:rPr>
                  <a:t>‘a list </a:t>
                </a:r>
                <a:r>
                  <a:rPr lang="en-US">
                    <a:solidFill>
                      <a:srgbClr val="FFC000"/>
                    </a:solidFill>
                    <a:latin typeface="Comic Sans MS" charset="0"/>
                    <a:ea typeface="Comic Sans MS" charset="0"/>
                    <a:cs typeface="Comic Sans MS" charset="0"/>
                    <a:sym typeface="Symbol" charset="2"/>
                  </a:rPr>
                  <a:t> int</a:t>
                </a:r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6146800" y="5219700"/>
              <a:ext cx="2387600" cy="939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Multiple Clauses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168400"/>
            <a:ext cx="8534400" cy="525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Function with multiple clauses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fun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append(nil,l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</a:t>
            </a:r>
            <a:endParaRPr lang="en-US" sz="2000" b="1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 eaLnBrk="1" hangingPunct="1">
              <a:buFontTx/>
              <a:buNone/>
            </a:pP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   |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append(x::xs,l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=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::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append(xs,l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 append: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‘a 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list * ‘a list </a:t>
            </a:r>
            <a:r>
              <a:rPr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sz="20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sz="2000" b="1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Infer type of each branch</a:t>
            </a:r>
          </a:p>
          <a:p>
            <a:pPr lvl="1" eaLnBrk="1" hangingPunct="1"/>
            <a:r>
              <a:rPr lang="en-US" dirty="0" smtClean="0">
                <a:latin typeface="Comic Sans MS" charset="0"/>
              </a:rPr>
              <a:t>First branch:     				   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append :‘a list *‘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‘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b</a:t>
            </a:r>
            <a:endParaRPr lang="en-US" b="1" dirty="0" smtClean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lvl="1" eaLnBrk="1" hangingPunct="1"/>
            <a:r>
              <a:rPr lang="en-US" dirty="0" smtClean="0">
                <a:latin typeface="Comic Sans MS" charset="0"/>
              </a:rPr>
              <a:t>First branch: 				  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append :‘a list *‘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‘a list</a:t>
            </a:r>
            <a:endParaRPr lang="en-US" b="1" dirty="0" smtClean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Combine by equating types of two branches:                	</a:t>
            </a:r>
            <a:r>
              <a:rPr lang="en-US" sz="2400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append :‘a list *‘a list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sz="2400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‘a list</a:t>
            </a:r>
            <a:endParaRPr lang="en-US" sz="2400" b="1" dirty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Most General Type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168400"/>
            <a:ext cx="8674100" cy="525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Type inference is </a:t>
            </a:r>
            <a:r>
              <a:rPr lang="en-US" dirty="0" smtClean="0">
                <a:solidFill>
                  <a:srgbClr val="FFFF00"/>
                </a:solidFill>
                <a:latin typeface="Comic Sans MS" charset="0"/>
              </a:rPr>
              <a:t>guaranteed </a:t>
            </a:r>
            <a:r>
              <a:rPr lang="en-US" dirty="0" smtClean="0">
                <a:latin typeface="Comic Sans MS" charset="0"/>
              </a:rPr>
              <a:t>to produce the </a:t>
            </a:r>
            <a:r>
              <a:rPr lang="en-US" i="1" dirty="0" smtClean="0">
                <a:solidFill>
                  <a:srgbClr val="FFFF00"/>
                </a:solidFill>
                <a:latin typeface="Comic Sans MS" charset="0"/>
              </a:rPr>
              <a:t>most general type</a:t>
            </a:r>
            <a:r>
              <a:rPr lang="en-US" dirty="0" smtClean="0">
                <a:latin typeface="Comic Sans MS" charset="0"/>
              </a:rPr>
              <a:t>: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fun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map(f,nil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nil</a:t>
            </a:r>
          </a:p>
          <a:p>
            <a:pPr lvl="1" eaLnBrk="1" hangingPunct="1">
              <a:buFontTx/>
              <a:buNone/>
            </a:pP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   |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map(f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x::xs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=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f(x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:: (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map(f,xs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))</a:t>
            </a:r>
          </a:p>
          <a:p>
            <a:pPr lvl="1" eaLnBrk="1" hangingPunct="1">
              <a:buFontTx/>
              <a:buNone/>
            </a:pP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map:('a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sz="2000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* 'a list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sz="2000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'</a:t>
            </a:r>
            <a:r>
              <a:rPr lang="en-US" sz="2000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sz="2000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list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Function has many other, less general types:</a:t>
            </a:r>
          </a:p>
          <a:p>
            <a:pPr lvl="1" eaLnBrk="1" hangingPunct="1"/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map: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('a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* 'a list  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list</a:t>
            </a:r>
          </a:p>
          <a:p>
            <a:pPr lvl="1" eaLnBrk="1" hangingPunct="1"/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map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Wingdings" charset="2"/>
              </a:rPr>
              <a:t>:(bool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'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 *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list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'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list</a:t>
            </a:r>
          </a:p>
          <a:p>
            <a:pPr lvl="1" eaLnBrk="1" hangingPunct="1"/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map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Wingdings" charset="2"/>
              </a:rPr>
              <a:t>:(char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* char list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list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  <a:ea typeface="Courier New" charset="0"/>
                <a:cs typeface="Courier New" charset="0"/>
                <a:sym typeface="Symbol" charset="2"/>
              </a:rPr>
              <a:t>Less general types are all </a:t>
            </a:r>
            <a:r>
              <a:rPr lang="en-US" i="1" dirty="0" smtClean="0">
                <a:solidFill>
                  <a:srgbClr val="FFFF00"/>
                </a:solidFill>
                <a:latin typeface="Comic Sans MS" charset="0"/>
                <a:ea typeface="Courier New" charset="0"/>
                <a:cs typeface="Courier New" charset="0"/>
                <a:sym typeface="Symbol" charset="2"/>
              </a:rPr>
              <a:t>instances </a:t>
            </a:r>
            <a:r>
              <a:rPr lang="en-US" dirty="0" smtClean="0">
                <a:latin typeface="Comic Sans MS" charset="0"/>
                <a:ea typeface="Courier New" charset="0"/>
                <a:cs typeface="Courier New" charset="0"/>
                <a:sym typeface="Symbol" charset="2"/>
              </a:rPr>
              <a:t>of most general type, also called the </a:t>
            </a:r>
            <a:r>
              <a:rPr lang="en-US" i="1" dirty="0" smtClean="0">
                <a:solidFill>
                  <a:srgbClr val="FFFF00"/>
                </a:solidFill>
                <a:latin typeface="Comic Sans MS" charset="0"/>
                <a:ea typeface="Courier New" charset="0"/>
                <a:cs typeface="Courier New" charset="0"/>
                <a:sym typeface="Symbol" charset="2"/>
              </a:rPr>
              <a:t>principal type</a:t>
            </a:r>
            <a:r>
              <a:rPr lang="en-US" dirty="0" smtClean="0">
                <a:latin typeface="Comic Sans MS" charset="0"/>
                <a:ea typeface="Courier New" charset="0"/>
                <a:cs typeface="Courier New" charset="0"/>
                <a:sym typeface="Symbol" charset="2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Type Inference Algorithm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When the </a:t>
            </a:r>
            <a:r>
              <a:rPr lang="en-US" dirty="0" err="1" smtClean="0">
                <a:latin typeface="Comic Sans MS" charset="0"/>
              </a:rPr>
              <a:t>Hindley</a:t>
            </a:r>
            <a:r>
              <a:rPr lang="en-US" dirty="0" smtClean="0">
                <a:latin typeface="Comic Sans MS" charset="0"/>
              </a:rPr>
              <a:t>/Milner type inference algorithm was developed, its complexity was unknown.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In 1989, </a:t>
            </a:r>
            <a:r>
              <a:rPr lang="en-US" dirty="0" err="1" smtClean="0">
                <a:solidFill>
                  <a:srgbClr val="CEB966"/>
                </a:solidFill>
                <a:latin typeface="Comic Sans MS" charset="0"/>
              </a:rPr>
              <a:t>Mairson</a:t>
            </a:r>
            <a:r>
              <a:rPr lang="en-US" smtClean="0">
                <a:solidFill>
                  <a:srgbClr val="CEB966"/>
                </a:solidFill>
                <a:latin typeface="Comic Sans MS" charset="0"/>
              </a:rPr>
              <a:t> </a:t>
            </a:r>
            <a:r>
              <a:rPr lang="en-US" smtClean="0">
                <a:latin typeface="Comic Sans MS" charset="0"/>
              </a:rPr>
              <a:t>proved </a:t>
            </a:r>
            <a:r>
              <a:rPr lang="en-US" dirty="0" smtClean="0">
                <a:latin typeface="Comic Sans MS" charset="0"/>
              </a:rPr>
              <a:t>that the problem was exponential-time complete.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Tractable in </a:t>
            </a:r>
            <a:r>
              <a:rPr lang="en-US" dirty="0" smtClean="0">
                <a:latin typeface="Comic Sans MS" charset="0"/>
              </a:rPr>
              <a:t>practice though…</a:t>
            </a:r>
            <a:endParaRPr lang="en-US" dirty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General discussion of types</a:t>
            </a:r>
          </a:p>
          <a:p>
            <a:pPr lvl="1"/>
            <a:r>
              <a:rPr lang="en-US" smtClean="0"/>
              <a:t>What is a type?</a:t>
            </a:r>
          </a:p>
          <a:p>
            <a:pPr lvl="1"/>
            <a:r>
              <a:rPr lang="en-US" smtClean="0"/>
              <a:t>Compile-time vs run-time checking</a:t>
            </a:r>
          </a:p>
          <a:p>
            <a:pPr lvl="1"/>
            <a:r>
              <a:rPr lang="en-US" smtClean="0"/>
              <a:t>Conservative program analysis</a:t>
            </a:r>
          </a:p>
          <a:p>
            <a:r>
              <a:rPr lang="en-US" smtClean="0"/>
              <a:t>Type inference</a:t>
            </a:r>
          </a:p>
          <a:p>
            <a:pPr lvl="1"/>
            <a:r>
              <a:rPr lang="en-US" smtClean="0"/>
              <a:t>Will study algorithm and examples</a:t>
            </a:r>
          </a:p>
          <a:p>
            <a:pPr lvl="1"/>
            <a:r>
              <a:rPr lang="en-US" smtClean="0"/>
              <a:t>Good example of static analysis algorithm</a:t>
            </a:r>
          </a:p>
          <a:p>
            <a:r>
              <a:rPr lang="en-US" smtClean="0"/>
              <a:t>Polymorphism</a:t>
            </a:r>
          </a:p>
          <a:p>
            <a:pPr lvl="1"/>
            <a:r>
              <a:rPr lang="en-US" smtClean="0"/>
              <a:t>Uniform vs non-uniform impl of polymorphism</a:t>
            </a:r>
          </a:p>
          <a:p>
            <a:pPr lvl="1"/>
            <a:r>
              <a:rPr lang="en-US" smtClean="0"/>
              <a:t>Polymorphism vs overloading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74638"/>
            <a:ext cx="86741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Information from</a:t>
            </a:r>
            <a:r>
              <a:rPr lang="en-US" dirty="0" smtClean="0"/>
              <a:t> Type Inference</a:t>
            </a:r>
            <a:endParaRPr lang="en-US" dirty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473200"/>
            <a:ext cx="7721600" cy="44577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Consider this function…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Comic Sans MS" charset="0"/>
              </a:rPr>
              <a:t> 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fun reverse (nil) = nil</a:t>
            </a:r>
          </a:p>
          <a:p>
            <a:pPr lvl="1" eaLnBrk="1" hangingPunct="1">
              <a:buFontTx/>
              <a:buNone/>
            </a:pP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  | reverse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x: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:xs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reverse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(xs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 smtClean="0">
                <a:latin typeface="Comic Sans MS" charset="0"/>
              </a:rPr>
              <a:t>… and its most </a:t>
            </a:r>
            <a:r>
              <a:rPr lang="en-US" dirty="0">
                <a:latin typeface="Comic Sans MS" charset="0"/>
              </a:rPr>
              <a:t>general </a:t>
            </a:r>
            <a:r>
              <a:rPr lang="en-US" dirty="0" smtClean="0">
                <a:latin typeface="Comic Sans MS" charset="0"/>
              </a:rPr>
              <a:t>type: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Comic Sans MS" charset="0"/>
              </a:rPr>
              <a:t>  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reverse : ‘a list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‘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b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list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What does this</a:t>
            </a:r>
            <a:r>
              <a:rPr lang="en-US" dirty="0" smtClean="0">
                <a:latin typeface="Comic Sans MS" charset="0"/>
              </a:rPr>
              <a:t> type mean</a:t>
            </a:r>
            <a:r>
              <a:rPr lang="en-US" dirty="0">
                <a:latin typeface="Comic Sans MS" charset="0"/>
              </a:rPr>
              <a:t>? 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Comic Sans MS" charset="0"/>
              </a:rPr>
              <a:t>  </a:t>
            </a:r>
            <a:r>
              <a:rPr lang="en-US" dirty="0" smtClean="0">
                <a:latin typeface="Comic Sans MS" charset="0"/>
              </a:rPr>
              <a:t> Reversing </a:t>
            </a:r>
            <a:r>
              <a:rPr lang="en-US" dirty="0">
                <a:latin typeface="Comic Sans MS" charset="0"/>
              </a:rPr>
              <a:t>a list does not change its type,</a:t>
            </a:r>
            <a:r>
              <a:rPr lang="en-US" dirty="0" smtClean="0">
                <a:latin typeface="Comic Sans MS" charset="0"/>
              </a:rPr>
              <a:t> so there </a:t>
            </a:r>
            <a:r>
              <a:rPr lang="en-US" dirty="0">
                <a:latin typeface="Comic Sans MS" charset="0"/>
              </a:rPr>
              <a:t>must be an error in the definition of</a:t>
            </a:r>
            <a:r>
              <a:rPr lang="en-US" dirty="0" smtClean="0">
                <a:latin typeface="Comic Sans MS" charset="0"/>
              </a:rPr>
              <a:t>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reverse</a:t>
            </a:r>
            <a:r>
              <a:rPr lang="en-US" dirty="0" smtClean="0">
                <a:latin typeface="Comic Sans MS" charset="0"/>
              </a:rPr>
              <a:t>!</a:t>
            </a:r>
            <a:endParaRPr lang="en-US" dirty="0">
              <a:latin typeface="Comic Sans MS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787525" y="6057900"/>
            <a:ext cx="5568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See Koenig paper on “Reading” page of CS242 site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build="p" autoUpdateAnimBg="0"/>
      <p:bldP spid="440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766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Type Inference: Key Points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3975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Type inference computes the types </a:t>
            </a:r>
            <a:r>
              <a:rPr lang="en-US" sz="2000" dirty="0">
                <a:latin typeface="Comic Sans MS" charset="0"/>
              </a:rPr>
              <a:t>of </a:t>
            </a:r>
            <a:r>
              <a:rPr lang="en-US" sz="2000" dirty="0" smtClean="0">
                <a:latin typeface="Comic Sans MS" charset="0"/>
              </a:rPr>
              <a:t>expressions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Does not require type declarations for variables</a:t>
            </a:r>
          </a:p>
          <a:p>
            <a:pPr lvl="1" eaLnBrk="1" hangingPunct="1"/>
            <a:r>
              <a:rPr lang="en-US" sz="2000" dirty="0" smtClean="0">
                <a:latin typeface="Comic Sans MS" charset="0"/>
              </a:rPr>
              <a:t>Finds the </a:t>
            </a:r>
            <a:r>
              <a:rPr lang="en-US" sz="2000" i="1" dirty="0">
                <a:solidFill>
                  <a:srgbClr val="FFFF00"/>
                </a:solidFill>
                <a:latin typeface="Comic Sans MS" charset="0"/>
              </a:rPr>
              <a:t>most general type</a:t>
            </a:r>
            <a:r>
              <a:rPr lang="en-US" sz="2000" dirty="0">
                <a:solidFill>
                  <a:srgbClr val="FFFF00"/>
                </a:solidFill>
                <a:latin typeface="Comic Sans MS" charset="0"/>
              </a:rPr>
              <a:t> </a:t>
            </a:r>
            <a:r>
              <a:rPr lang="en-US" sz="2000" dirty="0">
                <a:latin typeface="Comic Sans MS" charset="0"/>
              </a:rPr>
              <a:t>by solving constraints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Leads to </a:t>
            </a:r>
            <a:r>
              <a:rPr lang="en-US" sz="2000" dirty="0" smtClean="0">
                <a:latin typeface="Comic Sans MS" charset="0"/>
              </a:rPr>
              <a:t>polymorphism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Sometimes </a:t>
            </a:r>
            <a:r>
              <a:rPr lang="en-US" sz="2000" dirty="0">
                <a:latin typeface="Comic Sans MS" charset="0"/>
              </a:rPr>
              <a:t>better error detection than type checking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Type may indicate a programming error even if</a:t>
            </a:r>
            <a:r>
              <a:rPr lang="en-US" sz="2000" dirty="0" smtClean="0">
                <a:latin typeface="Comic Sans MS" charset="0"/>
              </a:rPr>
              <a:t> no </a:t>
            </a:r>
            <a:r>
              <a:rPr lang="en-US" sz="2000" dirty="0">
                <a:latin typeface="Comic Sans MS" charset="0"/>
              </a:rPr>
              <a:t>type</a:t>
            </a:r>
            <a:r>
              <a:rPr lang="en-US" sz="2000" dirty="0" smtClean="0">
                <a:latin typeface="Comic Sans MS" charset="0"/>
              </a:rPr>
              <a:t> error.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000" dirty="0">
                <a:latin typeface="Comic Sans MS" charset="0"/>
              </a:rPr>
              <a:t>Some costs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More difficult to identify program line that causes error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ML requires different syntax for integer 3, real </a:t>
            </a:r>
            <a:r>
              <a:rPr lang="en-US" sz="2000" dirty="0" smtClean="0">
                <a:latin typeface="Comic Sans MS" charset="0"/>
              </a:rPr>
              <a:t>3.0.</a:t>
            </a:r>
          </a:p>
          <a:p>
            <a:pPr lvl="1" eaLnBrk="1" hangingPunct="1"/>
            <a:r>
              <a:rPr lang="en-US" sz="2000" dirty="0" smtClean="0">
                <a:latin typeface="Comic Sans MS" charset="0"/>
              </a:rPr>
              <a:t>Natural implementation requires uniform representation sizes.</a:t>
            </a:r>
          </a:p>
          <a:p>
            <a:pPr lvl="1" eaLnBrk="1" hangingPunct="1"/>
            <a:r>
              <a:rPr lang="en-US" sz="2000" dirty="0" smtClean="0">
                <a:latin typeface="Comic Sans MS" charset="0"/>
              </a:rPr>
              <a:t>Complications regarding assignment took years to work out.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000" dirty="0" smtClean="0">
                <a:latin typeface="Comic Sans MS" charset="0"/>
              </a:rPr>
              <a:t>Idea can be applied to other program properties</a:t>
            </a:r>
          </a:p>
          <a:p>
            <a:pPr lvl="1" eaLnBrk="1" hangingPunct="1"/>
            <a:r>
              <a:rPr lang="en-US" sz="2000" dirty="0" smtClean="0">
                <a:latin typeface="Comic Sans MS" charset="0"/>
              </a:rPr>
              <a:t>Discover properties of program using same kind of analysis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Haskell Type Inference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400" smtClean="0">
                <a:latin typeface="Comic Sans MS" charset="0"/>
              </a:rPr>
              <a:t>Haskell also uses Hindley Milner type inference.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400" smtClean="0">
                <a:latin typeface="Comic Sans MS" charset="0"/>
              </a:rPr>
              <a:t>Haskell uses type classes to support user-defined overloading, so the inference algorithm is more complicated.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400" smtClean="0">
                <a:latin typeface="Comic Sans MS" charset="0"/>
              </a:rPr>
              <a:t>ML restricts the language to ensure that no annotations are required, ever.</a:t>
            </a:r>
          </a:p>
          <a:p>
            <a:pPr>
              <a:spcAft>
                <a:spcPct val="0"/>
              </a:spcAft>
              <a:buFont typeface="Wingdings 2" charset="2"/>
              <a:buChar char=""/>
            </a:pPr>
            <a:r>
              <a:rPr lang="en-US" sz="2400" smtClean="0">
                <a:latin typeface="Comic Sans MS" charset="0"/>
              </a:rPr>
              <a:t>Haskell provides various features like </a:t>
            </a:r>
            <a:r>
              <a:rPr lang="en-US" sz="2400" i="1" smtClean="0">
                <a:latin typeface="Comic Sans MS" charset="0"/>
              </a:rPr>
              <a:t>polymorphic recursion </a:t>
            </a:r>
            <a:r>
              <a:rPr lang="en-US" sz="2400" smtClean="0">
                <a:latin typeface="Comic Sans MS" charset="0"/>
              </a:rPr>
              <a:t>for which types cannot be inferred and so the user must provide annotations. </a:t>
            </a:r>
            <a:endParaRPr lang="en-US" sz="24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400" dirty="0"/>
              <a:t>Parametric Polymorphism: ML </a:t>
            </a:r>
            <a:r>
              <a:rPr lang="en-US" sz="3400" dirty="0" err="1"/>
              <a:t>vs</a:t>
            </a:r>
            <a:r>
              <a:rPr lang="en-US" sz="3400" dirty="0"/>
              <a:t> C++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8100"/>
            <a:ext cx="8178800" cy="4876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ML polymorphic function</a:t>
            </a:r>
          </a:p>
          <a:p>
            <a:pPr lvl="1" eaLnBrk="1" hangingPunct="1"/>
            <a:r>
              <a:rPr lang="en-US" sz="2000" dirty="0" smtClean="0">
                <a:latin typeface="Comic Sans MS" charset="0"/>
              </a:rPr>
              <a:t>Declarations require no </a:t>
            </a:r>
            <a:r>
              <a:rPr lang="en-US" sz="2000" dirty="0">
                <a:latin typeface="Comic Sans MS" charset="0"/>
              </a:rPr>
              <a:t>type </a:t>
            </a:r>
            <a:r>
              <a:rPr lang="en-US" sz="2000" dirty="0" smtClean="0">
                <a:latin typeface="Comic Sans MS" charset="0"/>
              </a:rPr>
              <a:t>information.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Type </a:t>
            </a:r>
            <a:r>
              <a:rPr lang="en-US" sz="2000" dirty="0" smtClean="0">
                <a:latin typeface="Comic Sans MS" charset="0"/>
              </a:rPr>
              <a:t>inference uses type variables to type expressions.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Type </a:t>
            </a:r>
            <a:r>
              <a:rPr lang="en-US" sz="2000" dirty="0" smtClean="0">
                <a:latin typeface="Comic Sans MS" charset="0"/>
              </a:rPr>
              <a:t>inference substitutes </a:t>
            </a:r>
            <a:r>
              <a:rPr lang="en-US" sz="2000" dirty="0">
                <a:latin typeface="Comic Sans MS" charset="0"/>
              </a:rPr>
              <a:t>for variables as </a:t>
            </a:r>
            <a:r>
              <a:rPr lang="en-US" sz="2000" dirty="0" smtClean="0">
                <a:latin typeface="Comic Sans MS" charset="0"/>
              </a:rPr>
              <a:t>needed to instantiate polymorphic code.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C++ function template</a:t>
            </a:r>
            <a:endParaRPr lang="en-US" dirty="0" smtClean="0">
              <a:latin typeface="Comic Sans MS" charset="0"/>
            </a:endParaRPr>
          </a:p>
          <a:p>
            <a:pPr lvl="1" eaLnBrk="1" hangingPunct="1"/>
            <a:r>
              <a:rPr lang="en-US" sz="2000" dirty="0" smtClean="0">
                <a:latin typeface="Comic Sans MS" charset="0"/>
              </a:rPr>
              <a:t>Programmer must declare the argument and result types of functions.</a:t>
            </a:r>
          </a:p>
          <a:p>
            <a:pPr lvl="1" eaLnBrk="1" hangingPunct="1"/>
            <a:r>
              <a:rPr lang="en-US" sz="2000" dirty="0" smtClean="0">
                <a:latin typeface="Comic Sans MS" charset="0"/>
              </a:rPr>
              <a:t>Programmers must use explicit type parameters to express polymorphism.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Function application: type checker does </a:t>
            </a:r>
            <a:r>
              <a:rPr lang="en-US" sz="2000" dirty="0" smtClean="0">
                <a:latin typeface="Comic Sans MS" charset="0"/>
              </a:rPr>
              <a:t>instantiation.</a:t>
            </a:r>
            <a:endParaRPr lang="en-US" sz="2000" dirty="0">
              <a:latin typeface="Comic Sans MS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320800" y="6172200"/>
            <a:ext cx="650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ML also has module system with explicit type parameters</a:t>
            </a:r>
            <a:endParaRPr lang="en-US">
              <a:solidFill>
                <a:schemeClr val="accent2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Example:</a:t>
            </a:r>
            <a:r>
              <a:rPr lang="en-US" dirty="0" smtClean="0"/>
              <a:t> Swap Two Values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ML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fun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swap(x,y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let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z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= !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in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:= !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:=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z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end;</a:t>
            </a:r>
            <a:endParaRPr lang="en-US" b="1" dirty="0" smtClean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val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swap = fn : 'a ref * 'a ref -&gt; unit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C++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T&gt;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swap(T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&amp;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, T&amp;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     T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tmp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; 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; 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tmp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Comic Sans MS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503363" y="6057900"/>
            <a:ext cx="6137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charset="0"/>
                <a:ea typeface="Comic Sans MS" charset="0"/>
                <a:cs typeface="Comic Sans MS" charset="0"/>
              </a:rPr>
              <a:t>Declarations look similar, but compiled very differently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Implementation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97000"/>
            <a:ext cx="8178800" cy="49530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>
                <a:latin typeface="Comic Sans MS" charset="0"/>
              </a:rPr>
              <a:t>ML</a:t>
            </a:r>
          </a:p>
          <a:p>
            <a:pPr lvl="1" eaLnBrk="1" hangingPunct="1"/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Swap </a:t>
            </a:r>
            <a:r>
              <a:rPr lang="en-US" sz="2000" dirty="0">
                <a:latin typeface="Comic Sans MS" charset="0"/>
              </a:rPr>
              <a:t>is compiled into one function</a:t>
            </a:r>
          </a:p>
          <a:p>
            <a:pPr lvl="1" eaLnBrk="1" hangingPunct="1"/>
            <a:r>
              <a:rPr lang="en-US" sz="2000" dirty="0" err="1">
                <a:latin typeface="Comic Sans MS" charset="0"/>
              </a:rPr>
              <a:t>Typechecker</a:t>
            </a:r>
            <a:r>
              <a:rPr lang="en-US" sz="2000" dirty="0">
                <a:latin typeface="Comic Sans MS" charset="0"/>
              </a:rPr>
              <a:t> determines how function can be used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>
                <a:latin typeface="Comic Sans MS" charset="0"/>
              </a:rPr>
              <a:t>C++</a:t>
            </a:r>
          </a:p>
          <a:p>
            <a:pPr lvl="1" eaLnBrk="1" hangingPunct="1"/>
            <a:r>
              <a:rPr lang="en-US" sz="20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Swap </a:t>
            </a:r>
            <a:r>
              <a:rPr lang="en-US" sz="2000" dirty="0">
                <a:latin typeface="Comic Sans MS" charset="0"/>
              </a:rPr>
              <a:t>is compiled into linkable format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Linker duplicates code for each type of use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>
                <a:latin typeface="Comic Sans MS" charset="0"/>
              </a:rPr>
              <a:t>Why the difference?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ML ref cell is passed by </a:t>
            </a:r>
            <a:r>
              <a:rPr lang="en-US" sz="2000" dirty="0" smtClean="0">
                <a:latin typeface="Comic Sans MS" charset="0"/>
              </a:rPr>
              <a:t>pointer. The </a:t>
            </a:r>
            <a:r>
              <a:rPr lang="en-US" sz="2000" dirty="0">
                <a:latin typeface="Comic Sans MS" charset="0"/>
              </a:rPr>
              <a:t>local </a:t>
            </a:r>
            <a:r>
              <a:rPr lang="en-US" sz="2000" dirty="0" err="1">
                <a:latin typeface="Comic Sans MS" charset="0"/>
              </a:rPr>
              <a:t>x</a:t>
            </a:r>
            <a:r>
              <a:rPr lang="en-US" sz="2000" dirty="0">
                <a:latin typeface="Comic Sans MS" charset="0"/>
              </a:rPr>
              <a:t> is</a:t>
            </a:r>
            <a:r>
              <a:rPr lang="en-US" sz="2000" dirty="0" smtClean="0">
                <a:latin typeface="Comic Sans MS" charset="0"/>
              </a:rPr>
              <a:t> a pointer </a:t>
            </a:r>
            <a:r>
              <a:rPr lang="en-US" sz="2000" dirty="0">
                <a:latin typeface="Comic Sans MS" charset="0"/>
              </a:rPr>
              <a:t>to value on </a:t>
            </a:r>
            <a:r>
              <a:rPr lang="en-US" sz="2000" dirty="0" smtClean="0">
                <a:latin typeface="Comic Sans MS" charset="0"/>
              </a:rPr>
              <a:t>heap, so its size is constant.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C++ arguments passed by reference (pointer), but local </a:t>
            </a:r>
            <a:r>
              <a:rPr lang="en-US" sz="2000" dirty="0" err="1">
                <a:latin typeface="Comic Sans MS" charset="0"/>
              </a:rPr>
              <a:t>x</a:t>
            </a:r>
            <a:r>
              <a:rPr lang="en-US" sz="2000" dirty="0">
                <a:latin typeface="Comic Sans MS" charset="0"/>
              </a:rPr>
              <a:t> is on</a:t>
            </a:r>
            <a:r>
              <a:rPr lang="en-US" sz="2000" dirty="0" smtClean="0">
                <a:latin typeface="Comic Sans MS" charset="0"/>
              </a:rPr>
              <a:t> the stack, so its </a:t>
            </a:r>
            <a:r>
              <a:rPr lang="en-US" sz="2000" dirty="0">
                <a:latin typeface="Comic Sans MS" charset="0"/>
              </a:rPr>
              <a:t>size depends on</a:t>
            </a:r>
            <a:r>
              <a:rPr lang="en-US" sz="2000" dirty="0" smtClean="0">
                <a:latin typeface="Comic Sans MS" charset="0"/>
              </a:rPr>
              <a:t> the type.</a:t>
            </a:r>
            <a:endParaRPr lang="en-US" sz="2000" dirty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Another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270000"/>
            <a:ext cx="8445500" cy="53467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C++ polymorphic sort function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T&gt;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void sort(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count, T *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A[count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]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=0;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&lt;count-1;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		   for (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=i+1;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&lt;count-1;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			if (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A[j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] &lt;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])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swap(A[i],A[j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]);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What parts of</a:t>
            </a:r>
            <a:r>
              <a:rPr lang="en-US" dirty="0" smtClean="0">
                <a:latin typeface="Comic Sans MS" charset="0"/>
              </a:rPr>
              <a:t> code depend on the </a:t>
            </a:r>
            <a:r>
              <a:rPr lang="en-US" dirty="0">
                <a:latin typeface="Comic Sans MS" charset="0"/>
              </a:rPr>
              <a:t>type</a:t>
            </a:r>
            <a:r>
              <a:rPr lang="en-US" dirty="0" smtClean="0">
                <a:latin typeface="Comic Sans MS" charset="0"/>
              </a:rPr>
              <a:t>?</a:t>
            </a:r>
          </a:p>
          <a:p>
            <a:pPr lvl="1" eaLnBrk="1" hangingPunct="1"/>
            <a:r>
              <a:rPr kumimoji="1" lang="en-US" dirty="0" smtClean="0">
                <a:latin typeface="Comic Sans MS" charset="0"/>
              </a:rPr>
              <a:t>Indexing into array</a:t>
            </a:r>
          </a:p>
          <a:p>
            <a:pPr lvl="1" eaLnBrk="1" hangingPunct="1"/>
            <a:r>
              <a:rPr kumimoji="1" lang="en-US" dirty="0" smtClean="0">
                <a:latin typeface="Comic Sans MS" charset="0"/>
              </a:rPr>
              <a:t>Meaning and implementation of &lt;</a:t>
            </a:r>
          </a:p>
          <a:p>
            <a:pPr lvl="1" eaLnBrk="1" hangingPunct="1"/>
            <a:endParaRPr kumimoji="1" lang="en-US" dirty="0" smtClean="0">
              <a:latin typeface="Comic Sans MS" charset="0"/>
            </a:endParaRPr>
          </a:p>
          <a:p>
            <a:pPr lvl="1" eaLnBrk="1" hangingPunct="1"/>
            <a:endParaRPr lang="en-US" dirty="0">
              <a:latin typeface="Comic Sans MS" charset="0"/>
            </a:endParaRP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457200" y="5257800"/>
            <a:ext cx="817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42950" lvl="1" indent="-285750"/>
            <a:endParaRPr kumimoji="1" lang="en-US"/>
          </a:p>
        </p:txBody>
      </p:sp>
      <p:sp>
        <p:nvSpPr>
          <p:cNvPr id="51205" name="Rectangle 7"/>
          <p:cNvSpPr>
            <a:spLocks noChangeArrowheads="1"/>
          </p:cNvSpPr>
          <p:nvPr/>
        </p:nvSpPr>
        <p:spPr bwMode="auto">
          <a:xfrm>
            <a:off x="457200" y="5715000"/>
            <a:ext cx="817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42950" lvl="1" indent="-285750"/>
            <a:endParaRPr kumimoji="1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Polymorphism </a:t>
            </a:r>
            <a:r>
              <a:rPr lang="en-US" dirty="0" err="1"/>
              <a:t>vs</a:t>
            </a:r>
            <a:r>
              <a:rPr lang="en-US" dirty="0"/>
              <a:t> Overloading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2700"/>
            <a:ext cx="8382000" cy="5257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Parametric polymorphism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Single algorithm may be given </a:t>
            </a:r>
            <a:r>
              <a:rPr lang="en-US" dirty="0">
                <a:solidFill>
                  <a:srgbClr val="CEB966"/>
                </a:solidFill>
                <a:latin typeface="Comic Sans MS" charset="0"/>
              </a:rPr>
              <a:t>many </a:t>
            </a:r>
            <a:r>
              <a:rPr lang="en-US" dirty="0">
                <a:latin typeface="Comic Sans MS" charset="0"/>
              </a:rPr>
              <a:t>types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Type variable may be replaced by </a:t>
            </a:r>
            <a:r>
              <a:rPr lang="en-US" i="1" dirty="0">
                <a:solidFill>
                  <a:srgbClr val="CEB966"/>
                </a:solidFill>
                <a:latin typeface="Comic Sans MS" charset="0"/>
              </a:rPr>
              <a:t>any </a:t>
            </a:r>
            <a:r>
              <a:rPr lang="en-US" dirty="0">
                <a:solidFill>
                  <a:srgbClr val="CEB966"/>
                </a:solidFill>
                <a:latin typeface="Comic Sans MS" charset="0"/>
              </a:rPr>
              <a:t> </a:t>
            </a:r>
            <a:r>
              <a:rPr lang="en-US" dirty="0">
                <a:latin typeface="Comic Sans MS" charset="0"/>
              </a:rPr>
              <a:t>type</a:t>
            </a:r>
            <a:endParaRPr lang="en-US" dirty="0" smtClean="0">
              <a:latin typeface="Comic Sans MS" charset="0"/>
            </a:endParaRPr>
          </a:p>
          <a:p>
            <a:pPr lvl="1" eaLnBrk="1" hangingPunct="1"/>
            <a:r>
              <a:rPr lang="en-US" dirty="0" smtClean="0">
                <a:latin typeface="Comic Sans MS" charset="0"/>
              </a:rPr>
              <a:t>if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f:t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 smtClean="0">
                <a:solidFill>
                  <a:schemeClr val="hlink"/>
                </a:solidFill>
                <a:latin typeface="Comic Sans MS" charset="0"/>
              </a:rPr>
              <a:t> </a:t>
            </a:r>
            <a:r>
              <a:rPr lang="en-US" dirty="0" smtClean="0">
                <a:latin typeface="Comic Sans MS" charset="0"/>
              </a:rPr>
              <a:t>then</a:t>
            </a:r>
            <a:r>
              <a:rPr lang="en-US" dirty="0" smtClean="0">
                <a:solidFill>
                  <a:schemeClr val="tx2"/>
                </a:solidFill>
                <a:latin typeface="Comic Sans MS" charset="0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f:int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in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 smtClean="0">
                <a:latin typeface="Comic Sans MS" charset="0"/>
              </a:rPr>
              <a:t>,</a:t>
            </a:r>
            <a:r>
              <a:rPr lang="en-US" b="1" dirty="0" smtClean="0">
                <a:solidFill>
                  <a:schemeClr val="hlink"/>
                </a:solidFill>
                <a:latin typeface="Comic Sans MS" charset="0"/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f:bool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>
                <a:latin typeface="Comic Sans MS" charset="0"/>
              </a:rPr>
              <a:t>, ...</a:t>
            </a:r>
            <a:r>
              <a:rPr lang="en-US" dirty="0">
                <a:solidFill>
                  <a:schemeClr val="hlink"/>
                </a:solidFill>
                <a:latin typeface="Comic Sans MS" charset="0"/>
              </a:rPr>
              <a:t>   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Overloading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A single symbol may refer to </a:t>
            </a:r>
            <a:r>
              <a:rPr lang="en-US" dirty="0">
                <a:solidFill>
                  <a:srgbClr val="CEB966"/>
                </a:solidFill>
                <a:latin typeface="Comic Sans MS" charset="0"/>
              </a:rPr>
              <a:t>more than one </a:t>
            </a:r>
            <a:r>
              <a:rPr lang="en-US" dirty="0">
                <a:latin typeface="Comic Sans MS" charset="0"/>
              </a:rPr>
              <a:t>algorithm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Each algorithm may have different type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Choice of algorithm determined by type context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Types of symbol may be arbitrarily different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+ has types 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in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>
                <a:latin typeface="Comic Sans MS" charset="0"/>
              </a:rPr>
              <a:t>,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real*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real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real</a:t>
            </a:r>
            <a:r>
              <a:rPr lang="en-US" dirty="0">
                <a:latin typeface="Comic Sans MS" charset="0"/>
                <a:sym typeface="Symbol" charset="2"/>
              </a:rPr>
              <a:t>, </a:t>
            </a:r>
            <a:r>
              <a:rPr lang="en-US" i="1" dirty="0">
                <a:latin typeface="Comic Sans MS" charset="0"/>
                <a:sym typeface="Symbol" charset="2"/>
              </a:rPr>
              <a:t>no others</a:t>
            </a:r>
            <a:endParaRPr lang="en-US" dirty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ML Overloading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0800"/>
            <a:ext cx="8420100" cy="53213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>
                <a:latin typeface="Comic Sans MS" charset="0"/>
              </a:rPr>
              <a:t>Some predefined operators are overloaded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>
                <a:latin typeface="Comic Sans MS" charset="0"/>
              </a:rPr>
              <a:t>User-defined functions must have unique type</a:t>
            </a:r>
          </a:p>
          <a:p>
            <a:pPr lvl="1" eaLnBrk="1" hangingPunct="1">
              <a:buFontTx/>
              <a:buNone/>
            </a:pPr>
            <a:r>
              <a:rPr lang="en-US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- fun plus(x,y) = x+y;</a:t>
            </a:r>
          </a:p>
          <a:p>
            <a:pPr lvl="1" eaLnBrk="1" hangingPunct="1">
              <a:buFontTx/>
              <a:buNone/>
            </a:pPr>
            <a:r>
              <a:rPr lang="en-US">
                <a:latin typeface="Comic Sans MS" charset="0"/>
              </a:rPr>
              <a:t>This is compiled to </a:t>
            </a:r>
            <a:r>
              <a:rPr lang="en-US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>
                <a:latin typeface="Comic Sans MS" charset="0"/>
              </a:rPr>
              <a:t>or </a:t>
            </a:r>
            <a:r>
              <a:rPr lang="en-US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real </a:t>
            </a:r>
            <a:r>
              <a:rPr lang="en-US">
                <a:latin typeface="Comic Sans MS" charset="0"/>
              </a:rPr>
              <a:t>function, not both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>
                <a:latin typeface="Comic Sans MS" charset="0"/>
              </a:rPr>
              <a:t>Why is a unique type needed?</a:t>
            </a:r>
          </a:p>
          <a:p>
            <a:pPr lvl="1" eaLnBrk="1" hangingPunct="1"/>
            <a:r>
              <a:rPr lang="en-US">
                <a:latin typeface="Comic Sans MS" charset="0"/>
              </a:rPr>
              <a:t>Need to compile </a:t>
            </a:r>
            <a:r>
              <a:rPr lang="en-US" smtClean="0">
                <a:latin typeface="Comic Sans MS" charset="0"/>
              </a:rPr>
              <a:t>code, </a:t>
            </a:r>
            <a:r>
              <a:rPr lang="en-US" smtClean="0">
                <a:latin typeface="Comic Sans MS" charset="0"/>
                <a:sym typeface="Symbol" charset="2"/>
              </a:rPr>
              <a:t>so </a:t>
            </a:r>
            <a:r>
              <a:rPr lang="en-US">
                <a:latin typeface="Comic Sans MS" charset="0"/>
              </a:rPr>
              <a:t>need to know which +</a:t>
            </a:r>
          </a:p>
          <a:p>
            <a:pPr lvl="1" eaLnBrk="1" hangingPunct="1"/>
            <a:r>
              <a:rPr lang="en-US">
                <a:latin typeface="Comic Sans MS" charset="0"/>
              </a:rPr>
              <a:t>Efficiency of type inference</a:t>
            </a:r>
          </a:p>
          <a:p>
            <a:pPr lvl="1" eaLnBrk="1" hangingPunct="1"/>
            <a:r>
              <a:rPr lang="en-US">
                <a:latin typeface="Comic Sans MS" charset="0"/>
              </a:rPr>
              <a:t>Aside: General overloading is NP-complete</a:t>
            </a:r>
          </a:p>
          <a:p>
            <a:pPr lvl="2" eaLnBrk="1" hangingPunct="1">
              <a:buFontTx/>
              <a:buNone/>
            </a:pPr>
            <a:r>
              <a:rPr lang="en-US">
                <a:latin typeface="Comic Sans MS" charset="0"/>
              </a:rPr>
              <a:t>Two types, </a:t>
            </a:r>
            <a:r>
              <a:rPr lang="en-US" i="1">
                <a:latin typeface="Comic Sans MS" charset="0"/>
              </a:rPr>
              <a:t>true</a:t>
            </a:r>
            <a:r>
              <a:rPr lang="en-US">
                <a:latin typeface="Comic Sans MS" charset="0"/>
              </a:rPr>
              <a:t> and </a:t>
            </a:r>
            <a:r>
              <a:rPr lang="en-US" i="1">
                <a:latin typeface="Comic Sans MS" charset="0"/>
              </a:rPr>
              <a:t>false</a:t>
            </a:r>
            <a:endParaRPr lang="en-US">
              <a:latin typeface="Comic Sans MS" charset="0"/>
            </a:endParaRPr>
          </a:p>
          <a:p>
            <a:pPr lvl="2" eaLnBrk="1" hangingPunct="1">
              <a:buFontTx/>
              <a:buNone/>
            </a:pPr>
            <a:r>
              <a:rPr lang="en-US">
                <a:latin typeface="Comic Sans MS" charset="0"/>
              </a:rPr>
              <a:t>Overloaded functions</a:t>
            </a:r>
          </a:p>
          <a:p>
            <a:pPr lvl="2" eaLnBrk="1" hangingPunct="1">
              <a:buFontTx/>
              <a:buNone/>
            </a:pPr>
            <a:r>
              <a:rPr lang="en-US">
                <a:latin typeface="Comic Sans MS" charset="0"/>
              </a:rPr>
              <a:t> 	and : {</a:t>
            </a:r>
            <a:r>
              <a:rPr lang="en-US" i="1">
                <a:latin typeface="Comic Sans MS" charset="0"/>
              </a:rPr>
              <a:t>true</a:t>
            </a:r>
            <a:r>
              <a:rPr lang="en-US">
                <a:latin typeface="Comic Sans MS" charset="0"/>
              </a:rPr>
              <a:t>*</a:t>
            </a:r>
            <a:r>
              <a:rPr lang="en-US" i="1">
                <a:latin typeface="Comic Sans MS" charset="0"/>
              </a:rPr>
              <a:t>true</a:t>
            </a:r>
            <a:r>
              <a:rPr lang="en-US">
                <a:latin typeface="Comic Sans MS" charset="0"/>
                <a:sym typeface="Symbol" charset="2"/>
              </a:rPr>
              <a:t></a:t>
            </a:r>
            <a:r>
              <a:rPr lang="en-US" i="1">
                <a:latin typeface="Comic Sans MS" charset="0"/>
                <a:sym typeface="Symbol" charset="2"/>
              </a:rPr>
              <a:t>true</a:t>
            </a:r>
            <a:r>
              <a:rPr lang="en-US">
                <a:latin typeface="Comic Sans MS" charset="0"/>
                <a:sym typeface="Symbol" charset="2"/>
              </a:rPr>
              <a:t>, </a:t>
            </a:r>
            <a:r>
              <a:rPr lang="en-US" i="1">
                <a:latin typeface="Comic Sans MS" charset="0"/>
                <a:sym typeface="Symbol" charset="2"/>
              </a:rPr>
              <a:t>false</a:t>
            </a:r>
            <a:r>
              <a:rPr lang="en-US">
                <a:latin typeface="Comic Sans MS" charset="0"/>
                <a:sym typeface="Symbol" charset="2"/>
              </a:rPr>
              <a:t>*</a:t>
            </a:r>
            <a:r>
              <a:rPr lang="en-US" i="1">
                <a:latin typeface="Comic Sans MS" charset="0"/>
                <a:sym typeface="Symbol" charset="2"/>
              </a:rPr>
              <a:t>true</a:t>
            </a:r>
            <a:r>
              <a:rPr lang="en-US">
                <a:latin typeface="Comic Sans MS" charset="0"/>
                <a:sym typeface="Symbol" charset="2"/>
              </a:rPr>
              <a:t></a:t>
            </a:r>
            <a:r>
              <a:rPr lang="en-US" i="1">
                <a:latin typeface="Comic Sans MS" charset="0"/>
                <a:sym typeface="Symbol" charset="2"/>
              </a:rPr>
              <a:t>false</a:t>
            </a:r>
            <a:r>
              <a:rPr lang="en-US">
                <a:latin typeface="Comic Sans MS" charset="0"/>
                <a:sym typeface="Symbol" charset="2"/>
              </a:rPr>
              <a:t>, …}</a:t>
            </a:r>
            <a:r>
              <a:rPr lang="en-US">
                <a:latin typeface="Comic Sans MS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9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Summary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295400"/>
            <a:ext cx="8648700" cy="538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0"/>
              </a:spcAft>
              <a:buFont typeface="Wingdings 2" charset="2"/>
              <a:buChar char=""/>
            </a:pPr>
            <a:r>
              <a:rPr lang="en-US">
                <a:latin typeface="Comic Sans MS" charset="0"/>
              </a:rPr>
              <a:t>Types are important in modern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Program organization and documentation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Prevent program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Provide important information to compiler</a:t>
            </a:r>
          </a:p>
          <a:p>
            <a:pPr eaLnBrk="1" hangingPunct="1">
              <a:lnSpc>
                <a:spcPct val="90000"/>
              </a:lnSpc>
              <a:spcAft>
                <a:spcPct val="0"/>
              </a:spcAft>
              <a:buFont typeface="Wingdings 2" charset="2"/>
              <a:buChar char=""/>
            </a:pPr>
            <a:r>
              <a:rPr lang="en-US">
                <a:latin typeface="Comic Sans MS" charset="0"/>
              </a:rPr>
              <a:t>Type inference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Determine best type for an expression, based on known information about symbols in the expression</a:t>
            </a:r>
          </a:p>
          <a:p>
            <a:pPr eaLnBrk="1" hangingPunct="1">
              <a:lnSpc>
                <a:spcPct val="90000"/>
              </a:lnSpc>
              <a:spcAft>
                <a:spcPct val="0"/>
              </a:spcAft>
              <a:buFont typeface="Wingdings 2" charset="2"/>
              <a:buChar char=""/>
            </a:pPr>
            <a:r>
              <a:rPr lang="en-US">
                <a:latin typeface="Comic Sans MS" charset="0"/>
              </a:rPr>
              <a:t>Polymorphism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Single algorithm (function) can have many types</a:t>
            </a:r>
          </a:p>
          <a:p>
            <a:pPr eaLnBrk="1" hangingPunct="1">
              <a:lnSpc>
                <a:spcPct val="90000"/>
              </a:lnSpc>
              <a:spcAft>
                <a:spcPct val="0"/>
              </a:spcAft>
              <a:buFont typeface="Wingdings 2" charset="2"/>
              <a:buChar char=""/>
            </a:pPr>
            <a:r>
              <a:rPr lang="en-US">
                <a:latin typeface="Comic Sans MS" charset="0"/>
              </a:rPr>
              <a:t>Overloading</a:t>
            </a:r>
            <a:endParaRPr lang="en-US" smtClean="0">
              <a:latin typeface="Comic Sans M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omic Sans MS" charset="0"/>
              </a:rPr>
              <a:t>One symbol </a:t>
            </a:r>
            <a:r>
              <a:rPr lang="en-US">
                <a:latin typeface="Comic Sans MS" charset="0"/>
              </a:rPr>
              <a:t>with multiple meanings, resolved at compile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Language</a:t>
            </a:r>
            <a:r>
              <a:rPr lang="en-US" sz="4000" dirty="0" smtClean="0"/>
              <a:t> Goals </a:t>
            </a:r>
            <a:r>
              <a:rPr lang="en-US" sz="4000" dirty="0"/>
              <a:t>and</a:t>
            </a:r>
            <a:r>
              <a:rPr lang="en-US" sz="4000" dirty="0" smtClean="0"/>
              <a:t> Trade</a:t>
            </a:r>
            <a:r>
              <a:rPr lang="en-US" sz="4000" dirty="0"/>
              <a:t>-offs</a:t>
            </a:r>
          </a:p>
        </p:txBody>
      </p:sp>
      <p:sp>
        <p:nvSpPr>
          <p:cNvPr id="17411" name="Content Placeholder 10"/>
          <p:cNvSpPr>
            <a:spLocks noGrp="1"/>
          </p:cNvSpPr>
          <p:nvPr>
            <p:ph idx="1"/>
          </p:nvPr>
        </p:nvSpPr>
        <p:spPr>
          <a:xfrm>
            <a:off x="114300" y="1574800"/>
            <a:ext cx="4598988" cy="49022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>
                <a:latin typeface="Comic Sans MS" charset="0"/>
              </a:rPr>
              <a:t>Thoughts to keep in mind</a:t>
            </a:r>
          </a:p>
          <a:p>
            <a:pPr lvl="1" eaLnBrk="1" hangingPunct="1"/>
            <a:r>
              <a:rPr lang="en-US" sz="2000">
                <a:latin typeface="Comic Sans MS" charset="0"/>
              </a:rPr>
              <a:t>What features are convenient for programmer?</a:t>
            </a:r>
          </a:p>
          <a:p>
            <a:pPr lvl="1" eaLnBrk="1" hangingPunct="1"/>
            <a:r>
              <a:rPr lang="en-US" sz="2000">
                <a:latin typeface="Comic Sans MS" charset="0"/>
              </a:rPr>
              <a:t>What other features do they prevent?</a:t>
            </a:r>
          </a:p>
          <a:p>
            <a:pPr lvl="1" eaLnBrk="1" hangingPunct="1"/>
            <a:r>
              <a:rPr lang="en-US" sz="2000">
                <a:latin typeface="Comic Sans MS" charset="0"/>
              </a:rPr>
              <a:t>What are design tradeoffs?</a:t>
            </a:r>
          </a:p>
          <a:p>
            <a:pPr lvl="2" eaLnBrk="1" hangingPunct="1"/>
            <a:r>
              <a:rPr lang="en-US" sz="1800">
                <a:latin typeface="Comic Sans MS" charset="0"/>
              </a:rPr>
              <a:t>Easy to write but harder to read?</a:t>
            </a:r>
          </a:p>
          <a:p>
            <a:pPr lvl="2" eaLnBrk="1" hangingPunct="1"/>
            <a:r>
              <a:rPr lang="en-US" sz="1800">
                <a:latin typeface="Comic Sans MS" charset="0"/>
              </a:rPr>
              <a:t>Easy to write but poorer error messages</a:t>
            </a:r>
            <a:r>
              <a:rPr lang="en-US" sz="1800" smtClean="0">
                <a:latin typeface="Comic Sans MS" charset="0"/>
              </a:rPr>
              <a:t>?</a:t>
            </a:r>
          </a:p>
          <a:p>
            <a:pPr lvl="1" eaLnBrk="1" hangingPunct="1"/>
            <a:r>
              <a:rPr lang="en-US" sz="2000">
                <a:latin typeface="Comic Sans MS" charset="0"/>
              </a:rPr>
              <a:t>What are the implementation costs?</a:t>
            </a:r>
          </a:p>
        </p:txBody>
      </p:sp>
      <p:grpSp>
        <p:nvGrpSpPr>
          <p:cNvPr id="17412" name="Group 8"/>
          <p:cNvGrpSpPr>
            <a:grpSpLocks/>
          </p:cNvGrpSpPr>
          <p:nvPr/>
        </p:nvGrpSpPr>
        <p:grpSpPr bwMode="auto">
          <a:xfrm>
            <a:off x="4572000" y="1600200"/>
            <a:ext cx="4191000" cy="2971800"/>
            <a:chOff x="1600200" y="1828800"/>
            <a:chExt cx="6019800" cy="4343400"/>
          </a:xfrm>
        </p:grpSpPr>
        <p:sp>
          <p:nvSpPr>
            <p:cNvPr id="17413" name="Oval 4"/>
            <p:cNvSpPr>
              <a:spLocks noChangeArrowheads="1"/>
            </p:cNvSpPr>
            <p:nvPr/>
          </p:nvSpPr>
          <p:spPr bwMode="auto">
            <a:xfrm>
              <a:off x="2514600" y="1828800"/>
              <a:ext cx="2209800" cy="182880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1600"/>
                <a:t>Architect</a:t>
              </a:r>
            </a:p>
          </p:txBody>
        </p:sp>
        <p:sp>
          <p:nvSpPr>
            <p:cNvPr id="17414" name="Oval 5"/>
            <p:cNvSpPr>
              <a:spLocks noChangeArrowheads="1"/>
            </p:cNvSpPr>
            <p:nvPr/>
          </p:nvSpPr>
          <p:spPr bwMode="auto">
            <a:xfrm>
              <a:off x="5486400" y="3581400"/>
              <a:ext cx="2133600" cy="182880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/>
              <a:r>
                <a:rPr lang="en-US" sz="1600"/>
                <a:t>Compiler,</a:t>
              </a:r>
            </a:p>
            <a:p>
              <a:pPr algn="r"/>
              <a:r>
                <a:rPr lang="en-US" sz="1600"/>
                <a:t>Runtime environ-ment</a:t>
              </a:r>
            </a:p>
          </p:txBody>
        </p:sp>
        <p:sp>
          <p:nvSpPr>
            <p:cNvPr id="17415" name="Oval 6"/>
            <p:cNvSpPr>
              <a:spLocks noChangeArrowheads="1"/>
            </p:cNvSpPr>
            <p:nvPr/>
          </p:nvSpPr>
          <p:spPr bwMode="auto">
            <a:xfrm>
              <a:off x="4648200" y="1905000"/>
              <a:ext cx="2209800" cy="1828800"/>
            </a:xfrm>
            <a:prstGeom prst="ellipse">
              <a:avLst/>
            </a:prstGeom>
            <a:solidFill>
              <a:srgbClr val="7030A0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0" rIns="0">
              <a:prstTxWarp prst="textNoShape">
                <a:avLst/>
              </a:prstTxWarp>
            </a:bodyPr>
            <a:lstStyle/>
            <a:p>
              <a:r>
                <a:rPr lang="en-US" sz="1600"/>
                <a:t>Programmer</a:t>
              </a:r>
            </a:p>
          </p:txBody>
        </p:sp>
        <p:sp>
          <p:nvSpPr>
            <p:cNvPr id="17416" name="Oval 7"/>
            <p:cNvSpPr>
              <a:spLocks noChangeArrowheads="1"/>
            </p:cNvSpPr>
            <p:nvPr/>
          </p:nvSpPr>
          <p:spPr bwMode="auto">
            <a:xfrm>
              <a:off x="1600200" y="3505200"/>
              <a:ext cx="2209800" cy="1828800"/>
            </a:xfrm>
            <a:prstGeom prst="ellipse">
              <a:avLst/>
            </a:prstGeom>
            <a:solidFill>
              <a:srgbClr val="7030A0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anchor="ctr">
              <a:prstTxWarp prst="textNoShape">
                <a:avLst/>
              </a:prstTxWarp>
            </a:bodyPr>
            <a:lstStyle/>
            <a:p>
              <a:r>
                <a:rPr lang="en-US" sz="1600"/>
                <a:t>Tester</a:t>
              </a:r>
            </a:p>
          </p:txBody>
        </p:sp>
        <p:sp>
          <p:nvSpPr>
            <p:cNvPr id="17417" name="Oval 8"/>
            <p:cNvSpPr>
              <a:spLocks noChangeArrowheads="1"/>
            </p:cNvSpPr>
            <p:nvPr/>
          </p:nvSpPr>
          <p:spPr bwMode="auto">
            <a:xfrm>
              <a:off x="3351415" y="4343400"/>
              <a:ext cx="2363585" cy="18288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r>
                <a:rPr lang="en-US" sz="1600"/>
                <a:t>DiagnosticTools</a:t>
              </a:r>
            </a:p>
          </p:txBody>
        </p:sp>
        <p:sp>
          <p:nvSpPr>
            <p:cNvPr id="17418" name="Oval 9"/>
            <p:cNvSpPr>
              <a:spLocks noChangeArrowheads="1"/>
            </p:cNvSpPr>
            <p:nvPr/>
          </p:nvSpPr>
          <p:spPr bwMode="auto">
            <a:xfrm>
              <a:off x="3048000" y="2514600"/>
              <a:ext cx="2895600" cy="25908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r>
                <a:rPr lang="en-US" sz="1600"/>
                <a:t>Programming Language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Type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15240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Monotype Sorts" charset="2"/>
              <a:buNone/>
            </a:pPr>
            <a:r>
              <a:rPr lang="en-US" dirty="0">
                <a:latin typeface="Comic Sans MS" charset="0"/>
              </a:rPr>
              <a:t>   A type is a collection of </a:t>
            </a:r>
            <a:r>
              <a:rPr lang="en-US" dirty="0">
                <a:solidFill>
                  <a:srgbClr val="FFFF00"/>
                </a:solidFill>
                <a:latin typeface="Comic Sans MS" charset="0"/>
              </a:rPr>
              <a:t>computable </a:t>
            </a:r>
            <a:r>
              <a:rPr lang="en-US" dirty="0">
                <a:latin typeface="Comic Sans MS" charset="0"/>
              </a:rPr>
              <a:t>values that share some </a:t>
            </a:r>
            <a:r>
              <a:rPr lang="en-US" dirty="0">
                <a:solidFill>
                  <a:srgbClr val="FFFF00"/>
                </a:solidFill>
                <a:latin typeface="Comic Sans MS" charset="0"/>
              </a:rPr>
              <a:t>structural property</a:t>
            </a:r>
            <a:r>
              <a:rPr lang="en-US" dirty="0">
                <a:latin typeface="Comic Sans MS" charset="0"/>
              </a:rPr>
              <a:t>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2819400"/>
            <a:ext cx="424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buClr>
                <a:srgbClr val="FFFF00"/>
              </a:buClr>
              <a:buFont typeface="Wingdings" charset="2"/>
              <a:buChar char="§"/>
            </a:pPr>
            <a:r>
              <a:rPr kumimoji="1" lang="en-US" sz="2800" dirty="0">
                <a:latin typeface="Comic Sans MS" charset="0"/>
                <a:ea typeface="Comic Sans MS" charset="0"/>
                <a:cs typeface="Comic Sans MS" charset="0"/>
              </a:rPr>
              <a:t>Examples</a:t>
            </a:r>
          </a:p>
          <a:p>
            <a:pPr marL="742950" lvl="1" indent="-285750"/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Integer</a:t>
            </a:r>
          </a:p>
          <a:p>
            <a:pPr marL="742950" lvl="1" indent="-285750"/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</a:p>
          <a:p>
            <a:pPr marL="742950" lvl="1" indent="-285750"/>
            <a:r>
              <a:rPr kumimoji="1" lang="en-US" sz="21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kumimoji="1" lang="en-US" sz="21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kumimoji="1" lang="en-US" sz="21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Bool</a:t>
            </a:r>
            <a:endParaRPr kumimoji="1" lang="en-US" sz="2100" b="1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  <a:p>
            <a:pPr marL="742950" lvl="1" indent="-285750"/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(</a:t>
            </a:r>
            <a:r>
              <a:rPr kumimoji="1" lang="en-US" sz="21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kumimoji="1" lang="en-US" sz="21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kumimoji="1" lang="en-US" sz="21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) </a:t>
            </a:r>
            <a:r>
              <a:rPr kumimoji="1" lang="en-US" sz="21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kumimoji="1" lang="en-US" sz="2100" b="1" dirty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kumimoji="1" lang="en-US" sz="2100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Bool</a:t>
            </a:r>
            <a:endParaRPr kumimoji="1" lang="en-US" sz="2100" b="1" dirty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  <a:sym typeface="Symbol" charset="2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33900" y="2819400"/>
            <a:ext cx="43053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buClr>
                <a:srgbClr val="FFFF00"/>
              </a:buClr>
              <a:buFont typeface="Wingdings" charset="2"/>
              <a:buChar char="§"/>
            </a:pPr>
            <a:r>
              <a:rPr kumimoji="1" lang="en-US" sz="2800" dirty="0">
                <a:latin typeface="Comic Sans MS" charset="0"/>
                <a:ea typeface="Comic Sans MS" charset="0"/>
                <a:cs typeface="Comic Sans MS" charset="0"/>
              </a:rPr>
              <a:t>Non-examples</a:t>
            </a:r>
          </a:p>
          <a:p>
            <a:pPr marL="742950" lvl="1" indent="-285750"/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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3, True, 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\</a:t>
            </a:r>
            <a:r>
              <a:rPr kumimoji="1" lang="en-US" sz="21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x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-&gt;</a:t>
            </a:r>
            <a:r>
              <a:rPr kumimoji="1" lang="en-US" sz="21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x</a:t>
            </a:r>
            <a:endParaRPr kumimoji="1" lang="en-US" sz="21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742950" lvl="1" indent="-285750"/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Even integers</a:t>
            </a:r>
          </a:p>
          <a:p>
            <a:pPr marL="742950" lvl="1" indent="-285750"/>
            <a:r>
              <a:rPr kumimoji="1" lang="en-US" sz="21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f:Int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kumimoji="1" lang="en-US" sz="21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kumimoji="1" lang="en-US" sz="21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Int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| if </a:t>
            </a:r>
            <a:r>
              <a:rPr kumimoji="1" lang="en-US" sz="21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x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&gt;3   then </a:t>
            </a:r>
            <a:r>
              <a:rPr kumimoji="1" lang="en-US" sz="21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f(x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) &gt; </a:t>
            </a:r>
            <a:r>
              <a:rPr kumimoji="1" lang="en-US" sz="2100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x</a:t>
            </a:r>
            <a:r>
              <a:rPr kumimoji="1" lang="en-US" sz="2100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*(x+1)</a:t>
            </a:r>
            <a:endParaRPr kumimoji="1" lang="en-US" sz="2100" b="1" dirty="0">
              <a:solidFill>
                <a:srgbClr val="CEB966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742950" lvl="1" indent="-285750"/>
            <a:endParaRPr kumimoji="1" lang="en-US" dirty="0"/>
          </a:p>
          <a:p>
            <a:pPr marL="742950" lvl="1" indent="-285750"/>
            <a:endParaRPr kumimoji="1" lang="en-US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33400" y="5245100"/>
            <a:ext cx="817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algn="ctr">
              <a:buFont typeface="Monotype Sorts" charset="2"/>
              <a:buNone/>
            </a:pPr>
            <a:r>
              <a:rPr kumimoji="1" lang="en-US" sz="2400" dirty="0">
                <a:latin typeface="Comic Sans MS" charset="0"/>
                <a:ea typeface="Comic Sans MS" charset="0"/>
                <a:cs typeface="Comic Sans MS" charset="0"/>
              </a:rPr>
              <a:t>Distinction between sets that are types and sets that are not types is </a:t>
            </a:r>
            <a:r>
              <a:rPr kumimoji="1" lang="en-US" sz="2400" i="1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language dependent</a:t>
            </a:r>
            <a:r>
              <a:rPr kumimoji="1" lang="en-US" sz="2400" dirty="0">
                <a:latin typeface="Comic Sans MS" charset="0"/>
                <a:ea typeface="Comic Sans MS" charset="0"/>
                <a:cs typeface="Comic Sans MS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Uses for</a:t>
            </a:r>
            <a:r>
              <a:rPr lang="en-US" dirty="0" smtClean="0"/>
              <a:t> Types 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33500"/>
            <a:ext cx="8229600" cy="5384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Program organization and documentation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Separate types for separate concepts</a:t>
            </a:r>
          </a:p>
          <a:p>
            <a:pPr lvl="2" eaLnBrk="1" hangingPunct="1"/>
            <a:r>
              <a:rPr lang="en-US" dirty="0">
                <a:latin typeface="Comic Sans MS" charset="0"/>
              </a:rPr>
              <a:t>Represent concepts from problem domain 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Indicate intended use of declared identifiers</a:t>
            </a:r>
          </a:p>
          <a:p>
            <a:pPr lvl="2" eaLnBrk="1" hangingPunct="1"/>
            <a:r>
              <a:rPr lang="en-US" dirty="0">
                <a:latin typeface="Comic Sans MS" charset="0"/>
              </a:rPr>
              <a:t>Types can be checked, unlike program comments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Identify and prevent errors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Compile-time or run-time checking can prevent meaningless computations such as  </a:t>
            </a:r>
            <a:r>
              <a:rPr lang="en-US" dirty="0">
                <a:solidFill>
                  <a:schemeClr val="accent1"/>
                </a:solidFill>
                <a:latin typeface="Comic Sans MS" charset="0"/>
              </a:rPr>
              <a:t>3 + true</a:t>
            </a:r>
            <a:r>
              <a:rPr lang="en-US" dirty="0" smtClean="0">
                <a:solidFill>
                  <a:schemeClr val="accent1"/>
                </a:solidFill>
                <a:latin typeface="Comic Sans MS" charset="0"/>
              </a:rPr>
              <a:t> – “Bill”</a:t>
            </a:r>
            <a:endParaRPr lang="en-US" dirty="0">
              <a:solidFill>
                <a:schemeClr val="accent1"/>
              </a:solidFill>
              <a:latin typeface="Comic Sans MS" charset="0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>
                <a:latin typeface="Comic Sans MS" charset="0"/>
              </a:rPr>
              <a:t>Support optimization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Example: short integers require fewer bits</a:t>
            </a:r>
          </a:p>
          <a:p>
            <a:pPr lvl="1" eaLnBrk="1" hangingPunct="1"/>
            <a:r>
              <a:rPr lang="en-US" dirty="0">
                <a:latin typeface="Comic Sans MS" charset="0"/>
              </a:rPr>
              <a:t>Access record component by known offset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Compile-time </a:t>
            </a:r>
            <a:r>
              <a:rPr lang="en-US" sz="3600" dirty="0" err="1"/>
              <a:t>vs</a:t>
            </a:r>
            <a:r>
              <a:rPr lang="en-US" sz="3600" dirty="0" smtClean="0"/>
              <a:t> Run</a:t>
            </a:r>
            <a:r>
              <a:rPr lang="en-US" sz="3600" dirty="0"/>
              <a:t>-time</a:t>
            </a:r>
            <a:r>
              <a:rPr lang="en-US" sz="3600" dirty="0" smtClean="0"/>
              <a:t> Checking</a:t>
            </a:r>
            <a:endParaRPr lang="en-US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7600"/>
            <a:ext cx="8229600" cy="56388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 smtClean="0">
                <a:latin typeface="Comic Sans MS" charset="0"/>
              </a:rPr>
              <a:t>JavaScript and </a:t>
            </a:r>
            <a:r>
              <a:rPr lang="en-US" sz="2400" dirty="0">
                <a:latin typeface="Comic Sans MS" charset="0"/>
              </a:rPr>
              <a:t>Lisp use run-time type checking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mic Sans MS" charset="0"/>
              </a:rPr>
              <a:t>   </a:t>
            </a:r>
            <a:r>
              <a:rPr lang="en-US" sz="2000" dirty="0" err="1">
                <a:latin typeface="Comic Sans MS" charset="0"/>
              </a:rPr>
              <a:t>f(x</a:t>
            </a:r>
            <a:r>
              <a:rPr lang="en-US" sz="2000" dirty="0">
                <a:latin typeface="Comic Sans MS" charset="0"/>
              </a:rPr>
              <a:t>)        </a:t>
            </a:r>
            <a:r>
              <a:rPr lang="en-US" sz="2000" dirty="0" smtClean="0">
                <a:latin typeface="Comic Sans MS" charset="0"/>
              </a:rPr>
              <a:t> 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Make </a:t>
            </a:r>
            <a:r>
              <a:rPr lang="en-US" sz="2000" dirty="0">
                <a:solidFill>
                  <a:srgbClr val="CEB966"/>
                </a:solidFill>
                <a:latin typeface="Comic Sans MS" charset="0"/>
              </a:rPr>
              <a:t>sure </a:t>
            </a:r>
            <a:r>
              <a:rPr lang="en-US" sz="2000" dirty="0" err="1">
                <a:solidFill>
                  <a:srgbClr val="CEB966"/>
                </a:solidFill>
                <a:latin typeface="Comic Sans MS" charset="0"/>
              </a:rPr>
              <a:t>f</a:t>
            </a:r>
            <a:r>
              <a:rPr lang="en-US" sz="2000" dirty="0">
                <a:solidFill>
                  <a:srgbClr val="CEB966"/>
                </a:solidFill>
                <a:latin typeface="Comic Sans MS" charset="0"/>
              </a:rPr>
              <a:t> is a function </a:t>
            </a:r>
            <a:r>
              <a:rPr lang="en-US" sz="2000" i="1" dirty="0">
                <a:solidFill>
                  <a:srgbClr val="CEB966"/>
                </a:solidFill>
                <a:latin typeface="Comic Sans MS" charset="0"/>
              </a:rPr>
              <a:t>before</a:t>
            </a:r>
            <a:r>
              <a:rPr lang="en-US" sz="2000" dirty="0">
                <a:solidFill>
                  <a:srgbClr val="CEB966"/>
                </a:solidFill>
                <a:latin typeface="Comic Sans MS" charset="0"/>
              </a:rPr>
              <a:t>  calling </a:t>
            </a:r>
            <a:r>
              <a:rPr lang="en-US" sz="2000" dirty="0" err="1" smtClean="0">
                <a:solidFill>
                  <a:srgbClr val="CEB966"/>
                </a:solidFill>
                <a:latin typeface="Comic Sans MS" charset="0"/>
              </a:rPr>
              <a:t>f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.</a:t>
            </a:r>
          </a:p>
          <a:p>
            <a:pPr lvl="1" eaLnBrk="1" hangingPunct="1">
              <a:buFontTx/>
              <a:buNone/>
            </a:pPr>
            <a:endParaRPr lang="en-US" sz="2000" dirty="0">
              <a:solidFill>
                <a:schemeClr val="accent2"/>
              </a:solidFill>
              <a:latin typeface="Comic Sans MS" charset="0"/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US" sz="2000" dirty="0">
              <a:solidFill>
                <a:schemeClr val="accent2"/>
              </a:solidFill>
              <a:latin typeface="Comic Sans MS" charset="0"/>
            </a:endParaRP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>
                <a:latin typeface="Comic Sans MS" charset="0"/>
              </a:rPr>
              <a:t>ML</a:t>
            </a:r>
            <a:r>
              <a:rPr lang="en-US" sz="2400" dirty="0" smtClean="0">
                <a:latin typeface="Comic Sans MS" charset="0"/>
              </a:rPr>
              <a:t> and Haskell use compile</a:t>
            </a:r>
            <a:r>
              <a:rPr lang="en-US" sz="2400" dirty="0">
                <a:latin typeface="Comic Sans MS" charset="0"/>
              </a:rPr>
              <a:t>-time type checking</a:t>
            </a:r>
            <a:r>
              <a:rPr lang="en-US" sz="2400" dirty="0">
                <a:solidFill>
                  <a:srgbClr val="869406"/>
                </a:solidFill>
                <a:latin typeface="Comic Sans MS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Comic Sans MS" charset="0"/>
              </a:rPr>
              <a:t>   </a:t>
            </a:r>
            <a:r>
              <a:rPr lang="en-US" sz="2000" dirty="0" err="1">
                <a:latin typeface="Comic Sans MS" charset="0"/>
              </a:rPr>
              <a:t>f(x</a:t>
            </a:r>
            <a:r>
              <a:rPr lang="en-US" sz="2000" dirty="0">
                <a:latin typeface="Comic Sans MS" charset="0"/>
              </a:rPr>
              <a:t>)</a:t>
            </a:r>
            <a:r>
              <a:rPr lang="en-US" sz="2000" dirty="0">
                <a:solidFill>
                  <a:srgbClr val="869406"/>
                </a:solidFill>
                <a:latin typeface="Comic Sans MS" charset="0"/>
              </a:rPr>
              <a:t>        </a:t>
            </a:r>
            <a:r>
              <a:rPr lang="en-US" sz="2000" dirty="0" smtClean="0">
                <a:solidFill>
                  <a:srgbClr val="869406"/>
                </a:solidFill>
                <a:latin typeface="Comic Sans MS" charset="0"/>
              </a:rPr>
              <a:t> 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Must </a:t>
            </a:r>
            <a:r>
              <a:rPr lang="en-US" sz="2000" dirty="0">
                <a:solidFill>
                  <a:srgbClr val="CEB966"/>
                </a:solidFill>
                <a:latin typeface="Comic Sans MS" charset="0"/>
              </a:rPr>
              <a:t>have </a:t>
            </a:r>
            <a:r>
              <a:rPr lang="en-US" sz="2000" dirty="0" err="1">
                <a:solidFill>
                  <a:srgbClr val="CEB966"/>
                </a:solidFill>
                <a:latin typeface="Comic Sans MS" charset="0"/>
              </a:rPr>
              <a:t>f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 : </a:t>
            </a:r>
            <a:r>
              <a:rPr lang="en-US" sz="2000" dirty="0">
                <a:solidFill>
                  <a:srgbClr val="CEB966"/>
                </a:solidFill>
                <a:latin typeface="Comic Sans MS" charset="0"/>
                <a:sym typeface="Symbol" charset="2"/>
              </a:rPr>
              <a:t>A </a:t>
            </a:r>
            <a:r>
              <a:rPr lang="en-US" sz="2000" dirty="0" err="1">
                <a:solidFill>
                  <a:srgbClr val="CEB966"/>
                </a:solidFill>
                <a:latin typeface="Comic Sans MS" charset="0"/>
                <a:sym typeface="Symbol" charset="2"/>
              </a:rPr>
              <a:t></a:t>
            </a:r>
            <a:r>
              <a:rPr lang="en-US" sz="2000" dirty="0">
                <a:solidFill>
                  <a:srgbClr val="CEB966"/>
                </a:solidFill>
                <a:latin typeface="Comic Sans MS" charset="0"/>
                <a:sym typeface="Symbol" charset="2"/>
              </a:rPr>
              <a:t> B and </a:t>
            </a:r>
            <a:r>
              <a:rPr lang="en-US" sz="2000" dirty="0" err="1">
                <a:solidFill>
                  <a:srgbClr val="CEB966"/>
                </a:solidFill>
                <a:latin typeface="Comic Sans MS" charset="0"/>
                <a:sym typeface="Symbol" charset="2"/>
              </a:rPr>
              <a:t>x</a:t>
            </a:r>
            <a:r>
              <a:rPr lang="en-US" sz="2000" dirty="0" smtClean="0">
                <a:solidFill>
                  <a:srgbClr val="CEB966"/>
                </a:solidFill>
                <a:latin typeface="Comic Sans MS" charset="0"/>
                <a:sym typeface="Symbol" charset="2"/>
              </a:rPr>
              <a:t> : </a:t>
            </a:r>
            <a:r>
              <a:rPr lang="en-US" sz="2000" dirty="0">
                <a:solidFill>
                  <a:srgbClr val="CEB966"/>
                </a:solidFill>
                <a:latin typeface="Comic Sans MS" charset="0"/>
                <a:sym typeface="Symbol" charset="2"/>
              </a:rPr>
              <a:t>A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>
                <a:latin typeface="Comic Sans MS" charset="0"/>
                <a:sym typeface="Symbol" charset="2"/>
              </a:rPr>
              <a:t>Basic tradeoff</a:t>
            </a:r>
          </a:p>
          <a:p>
            <a:pPr lvl="1" eaLnBrk="1" hangingPunct="1"/>
            <a:r>
              <a:rPr lang="en-US" sz="2000" dirty="0">
                <a:latin typeface="Comic Sans MS" charset="0"/>
                <a:sym typeface="Symbol" charset="2"/>
              </a:rPr>
              <a:t>Both</a:t>
            </a:r>
            <a:r>
              <a:rPr lang="en-US" sz="2000" dirty="0" smtClean="0">
                <a:latin typeface="Comic Sans MS" charset="0"/>
                <a:sym typeface="Symbol" charset="2"/>
              </a:rPr>
              <a:t> kinds of checking prevent </a:t>
            </a:r>
            <a:r>
              <a:rPr lang="en-US" sz="2000" dirty="0">
                <a:latin typeface="Comic Sans MS" charset="0"/>
                <a:sym typeface="Symbol" charset="2"/>
              </a:rPr>
              <a:t>type </a:t>
            </a:r>
            <a:r>
              <a:rPr lang="en-US" sz="2000" dirty="0" smtClean="0">
                <a:latin typeface="Comic Sans MS" charset="0"/>
                <a:sym typeface="Symbol" charset="2"/>
              </a:rPr>
              <a:t>errors.</a:t>
            </a:r>
          </a:p>
          <a:p>
            <a:pPr lvl="1" eaLnBrk="1" hangingPunct="1"/>
            <a:r>
              <a:rPr lang="en-US" sz="2000" dirty="0">
                <a:latin typeface="Comic Sans MS" charset="0"/>
                <a:sym typeface="Symbol" charset="2"/>
              </a:rPr>
              <a:t>Run-time checking slows down </a:t>
            </a:r>
            <a:r>
              <a:rPr lang="en-US" sz="2000" dirty="0" smtClean="0">
                <a:latin typeface="Comic Sans MS" charset="0"/>
                <a:sym typeface="Symbol" charset="2"/>
              </a:rPr>
              <a:t>execution.</a:t>
            </a:r>
          </a:p>
          <a:p>
            <a:pPr lvl="1" eaLnBrk="1" hangingPunct="1"/>
            <a:r>
              <a:rPr lang="en-US" sz="2000" dirty="0">
                <a:latin typeface="Comic Sans MS" charset="0"/>
                <a:sym typeface="Symbol" charset="2"/>
              </a:rPr>
              <a:t>Compile-time checking restricts program </a:t>
            </a:r>
            <a:r>
              <a:rPr lang="en-US" sz="2000" dirty="0" smtClean="0">
                <a:latin typeface="Comic Sans MS" charset="0"/>
                <a:sym typeface="Symbol" charset="2"/>
              </a:rPr>
              <a:t>flexibility.</a:t>
            </a:r>
          </a:p>
          <a:p>
            <a:pPr lvl="2" eaLnBrk="1" hangingPunct="1">
              <a:buFontTx/>
              <a:buNone/>
            </a:pPr>
            <a:r>
              <a:rPr lang="en-US" sz="1800" dirty="0">
                <a:latin typeface="Comic Sans MS" charset="0"/>
                <a:sym typeface="Symbol" charset="2"/>
              </a:rPr>
              <a:t>JavaScript array: elements can have different types</a:t>
            </a:r>
            <a:endParaRPr lang="en-US" sz="1800" dirty="0" smtClean="0">
              <a:latin typeface="Comic Sans MS" charset="0"/>
              <a:sym typeface="Symbol" charset="2"/>
            </a:endParaRPr>
          </a:p>
          <a:p>
            <a:pPr lvl="2" eaLnBrk="1" hangingPunct="1">
              <a:buFontTx/>
              <a:buNone/>
            </a:pPr>
            <a:r>
              <a:rPr lang="en-US" sz="1800" dirty="0" smtClean="0">
                <a:latin typeface="Comic Sans MS" charset="0"/>
                <a:sym typeface="Symbol" charset="2"/>
              </a:rPr>
              <a:t>Haskell list</a:t>
            </a:r>
            <a:r>
              <a:rPr lang="en-US" sz="1800" dirty="0">
                <a:latin typeface="Comic Sans MS" charset="0"/>
                <a:sym typeface="Symbol" charset="2"/>
              </a:rPr>
              <a:t>: all elements must have same type </a:t>
            </a:r>
          </a:p>
          <a:p>
            <a:pPr lvl="1" eaLnBrk="1" hangingPunct="1"/>
            <a:r>
              <a:rPr lang="en-US" sz="2200" dirty="0">
                <a:latin typeface="Comic Sans MS" charset="0"/>
                <a:sym typeface="Symbol" charset="2"/>
              </a:rPr>
              <a:t>Which gives better programmer diagnostics?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/>
          <a:srcRect t="20689" b="17241"/>
          <a:stretch>
            <a:fillRect/>
          </a:stretch>
        </p:blipFill>
        <p:spPr bwMode="auto">
          <a:xfrm>
            <a:off x="1747838" y="2133600"/>
            <a:ext cx="5648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Expressiveness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 JavaScript, we can </a:t>
            </a:r>
            <a:r>
              <a:rPr lang="en-US" dirty="0" smtClean="0"/>
              <a:t>write a </a:t>
            </a:r>
            <a:r>
              <a:rPr lang="en-US" dirty="0"/>
              <a:t>function like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200" b="1" dirty="0">
                <a:latin typeface="Courier New"/>
                <a:cs typeface="Courier New"/>
              </a:rPr>
              <a:t>function </a:t>
            </a:r>
            <a:r>
              <a:rPr lang="en-US" sz="2200" b="1" dirty="0" err="1">
                <a:latin typeface="Courier New"/>
                <a:cs typeface="Courier New"/>
              </a:rPr>
              <a:t>f(x</a:t>
            </a:r>
            <a:r>
              <a:rPr lang="en-US" sz="2200" b="1" dirty="0">
                <a:latin typeface="Courier New"/>
                <a:cs typeface="Courier New"/>
              </a:rPr>
              <a:t>) { return </a:t>
            </a:r>
            <a:r>
              <a:rPr lang="en-US" sz="2200" b="1" dirty="0" err="1">
                <a:latin typeface="Courier New"/>
                <a:cs typeface="Courier New"/>
              </a:rPr>
              <a:t>x</a:t>
            </a:r>
            <a:r>
              <a:rPr lang="en-US" sz="2200" b="1" dirty="0">
                <a:latin typeface="Courier New"/>
                <a:cs typeface="Courier New"/>
              </a:rPr>
              <a:t> &lt; 10 ? </a:t>
            </a:r>
            <a:r>
              <a:rPr lang="en-US" sz="2200" b="1" dirty="0" err="1">
                <a:latin typeface="Courier New"/>
                <a:cs typeface="Courier New"/>
              </a:rPr>
              <a:t>x</a:t>
            </a:r>
            <a:r>
              <a:rPr lang="en-US" sz="2200" b="1" dirty="0">
                <a:latin typeface="Courier New"/>
                <a:cs typeface="Courier New"/>
              </a:rPr>
              <a:t> : </a:t>
            </a:r>
            <a:r>
              <a:rPr lang="en-US" sz="2200" b="1" dirty="0" err="1">
                <a:latin typeface="Courier New"/>
                <a:cs typeface="Courier New"/>
              </a:rPr>
              <a:t>x</a:t>
            </a:r>
            <a:r>
              <a:rPr lang="en-US" sz="2200" b="1" dirty="0">
                <a:latin typeface="Courier New"/>
                <a:cs typeface="Courier New"/>
              </a:rPr>
              <a:t>(); }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dirty="0">
                <a:solidFill>
                  <a:srgbClr val="CEB966"/>
                </a:solidFill>
              </a:rPr>
              <a:t>Some uses will produce type error, some will </a:t>
            </a:r>
            <a:r>
              <a:rPr lang="en-US" dirty="0" smtClean="0">
                <a:solidFill>
                  <a:srgbClr val="CEB966"/>
                </a:solidFill>
              </a:rPr>
              <a:t>not.</a:t>
            </a: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dirty="0"/>
              <a:t>Static typing always conservative 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if  (big-hairy-</a:t>
            </a:r>
            <a:r>
              <a:rPr lang="en-US" b="1" dirty="0" err="1">
                <a:latin typeface="Courier New"/>
                <a:cs typeface="Courier New"/>
              </a:rPr>
              <a:t>boolean</a:t>
            </a:r>
            <a:r>
              <a:rPr lang="en-US" b="1" dirty="0">
                <a:latin typeface="Courier New"/>
                <a:cs typeface="Courier New"/>
              </a:rPr>
              <a:t>-expression) 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       then  f(5);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       else </a:t>
            </a:r>
            <a:r>
              <a:rPr lang="en-US" b="1" dirty="0" smtClean="0">
                <a:latin typeface="Courier New"/>
                <a:cs typeface="Courier New"/>
              </a:rPr>
              <a:t> f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15)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273685" indent="0" eaLnBrk="1" hangingPunct="1">
              <a:buFontTx/>
              <a:buNone/>
              <a:defRPr/>
            </a:pPr>
            <a:r>
              <a:rPr lang="en-US" sz="2200" dirty="0">
                <a:solidFill>
                  <a:srgbClr val="CEB966"/>
                </a:solidFill>
              </a:rPr>
              <a:t>Cannot decide at compile time if run-time error will </a:t>
            </a:r>
            <a:r>
              <a:rPr lang="en-US" sz="2200" dirty="0" smtClean="0">
                <a:solidFill>
                  <a:srgbClr val="CEB966"/>
                </a:solidFill>
              </a:rPr>
              <a:t>occur!</a:t>
            </a:r>
            <a:endParaRPr lang="en-US" sz="2200" dirty="0">
              <a:solidFill>
                <a:srgbClr val="CEB9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349250" y="228600"/>
            <a:ext cx="84455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700" dirty="0"/>
              <a:t>Relative</a:t>
            </a:r>
            <a:r>
              <a:rPr lang="en-US" sz="3700" dirty="0" smtClean="0"/>
              <a:t> Type-Safety </a:t>
            </a:r>
            <a:r>
              <a:rPr lang="en-US" sz="3700" dirty="0"/>
              <a:t>of</a:t>
            </a:r>
            <a:r>
              <a:rPr lang="en-US" sz="3700" dirty="0" smtClean="0"/>
              <a:t> Languages </a:t>
            </a:r>
            <a:endParaRPr lang="en-US" sz="3700" dirty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48895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>
                <a:solidFill>
                  <a:srgbClr val="FFFF00"/>
                </a:solidFill>
                <a:latin typeface="Comic Sans MS" charset="0"/>
              </a:rPr>
              <a:t>Not safe</a:t>
            </a:r>
            <a:r>
              <a:rPr lang="en-US" sz="2400" dirty="0">
                <a:latin typeface="Comic Sans MS" charset="0"/>
              </a:rPr>
              <a:t>: BCPL family, including C and C++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Casts,  pointer arithmetic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>
                <a:solidFill>
                  <a:srgbClr val="FFFF00"/>
                </a:solidFill>
                <a:latin typeface="Comic Sans MS" charset="0"/>
              </a:rPr>
              <a:t>Almost safe</a:t>
            </a:r>
            <a:r>
              <a:rPr lang="en-US" sz="2400" dirty="0">
                <a:latin typeface="Comic Sans MS" charset="0"/>
              </a:rPr>
              <a:t>: </a:t>
            </a:r>
            <a:r>
              <a:rPr lang="en-US" sz="2400" dirty="0" err="1">
                <a:latin typeface="Comic Sans MS" charset="0"/>
              </a:rPr>
              <a:t>Algol</a:t>
            </a:r>
            <a:r>
              <a:rPr lang="en-US" sz="2400" dirty="0">
                <a:latin typeface="Comic Sans MS" charset="0"/>
              </a:rPr>
              <a:t> family, Pascal, </a:t>
            </a:r>
            <a:r>
              <a:rPr lang="en-US" sz="2400" dirty="0" err="1">
                <a:latin typeface="Comic Sans MS" charset="0"/>
              </a:rPr>
              <a:t>Ada</a:t>
            </a:r>
            <a:r>
              <a:rPr lang="en-US" sz="2400" dirty="0">
                <a:latin typeface="Comic Sans MS" charset="0"/>
              </a:rPr>
              <a:t>. </a:t>
            </a:r>
          </a:p>
          <a:p>
            <a:pPr lvl="1" eaLnBrk="1" hangingPunct="1"/>
            <a:r>
              <a:rPr lang="en-US" sz="2000" dirty="0">
                <a:latin typeface="Comic Sans MS" charset="0"/>
              </a:rPr>
              <a:t>Dangling pointers. </a:t>
            </a:r>
          </a:p>
          <a:p>
            <a:pPr lvl="2" eaLnBrk="1" hangingPunct="1"/>
            <a:r>
              <a:rPr lang="en-US" sz="2000" dirty="0">
                <a:latin typeface="Comic Sans MS" charset="0"/>
              </a:rPr>
              <a:t>Allocate a pointer </a:t>
            </a:r>
            <a:r>
              <a:rPr lang="en-US" sz="2000" dirty="0" err="1">
                <a:latin typeface="Comic Sans MS" charset="0"/>
              </a:rPr>
              <a:t>p</a:t>
            </a:r>
            <a:r>
              <a:rPr lang="en-US" sz="2000" dirty="0">
                <a:latin typeface="Comic Sans MS" charset="0"/>
              </a:rPr>
              <a:t> to an integer, </a:t>
            </a:r>
            <a:r>
              <a:rPr lang="en-US" sz="2000" dirty="0" err="1">
                <a:latin typeface="Comic Sans MS" charset="0"/>
              </a:rPr>
              <a:t>deallocate</a:t>
            </a:r>
            <a:r>
              <a:rPr lang="en-US" sz="2000" dirty="0">
                <a:latin typeface="Comic Sans MS" charset="0"/>
              </a:rPr>
              <a:t> the memory referenced by </a:t>
            </a:r>
            <a:r>
              <a:rPr lang="en-US" sz="2000" dirty="0" err="1">
                <a:latin typeface="Comic Sans MS" charset="0"/>
              </a:rPr>
              <a:t>p</a:t>
            </a:r>
            <a:r>
              <a:rPr lang="en-US" sz="2000" dirty="0">
                <a:latin typeface="Comic Sans MS" charset="0"/>
              </a:rPr>
              <a:t>, then later use the value pointed to by </a:t>
            </a:r>
            <a:r>
              <a:rPr lang="en-US" sz="2000" dirty="0" err="1" smtClean="0">
                <a:latin typeface="Comic Sans MS" charset="0"/>
              </a:rPr>
              <a:t>p</a:t>
            </a:r>
            <a:r>
              <a:rPr lang="en-US" sz="2000" dirty="0" smtClean="0">
                <a:latin typeface="Comic Sans MS" charset="0"/>
              </a:rPr>
              <a:t>. </a:t>
            </a:r>
            <a:endParaRPr lang="en-US" sz="2000" dirty="0">
              <a:latin typeface="Comic Sans MS" charset="0"/>
            </a:endParaRPr>
          </a:p>
          <a:p>
            <a:pPr lvl="2" eaLnBrk="1" hangingPunct="1"/>
            <a:r>
              <a:rPr lang="en-US" sz="2000" dirty="0">
                <a:latin typeface="Comic Sans MS" charset="0"/>
              </a:rPr>
              <a:t>No language with explicit </a:t>
            </a:r>
            <a:r>
              <a:rPr lang="en-US" sz="2000" dirty="0" err="1">
                <a:latin typeface="Comic Sans MS" charset="0"/>
              </a:rPr>
              <a:t>deallocation</a:t>
            </a:r>
            <a:r>
              <a:rPr lang="en-US" sz="2000" dirty="0">
                <a:latin typeface="Comic Sans MS" charset="0"/>
              </a:rPr>
              <a:t> of memory is fully type-</a:t>
            </a:r>
            <a:r>
              <a:rPr lang="en-US" sz="2000" dirty="0" smtClean="0">
                <a:latin typeface="Comic Sans MS" charset="0"/>
              </a:rPr>
              <a:t>safe.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sz="2400" dirty="0">
                <a:solidFill>
                  <a:srgbClr val="FFFF00"/>
                </a:solidFill>
                <a:latin typeface="Comic Sans MS" charset="0"/>
              </a:rPr>
              <a:t>Safe</a:t>
            </a:r>
            <a:r>
              <a:rPr lang="en-US" sz="2400" dirty="0">
                <a:latin typeface="Comic Sans MS" charset="0"/>
              </a:rPr>
              <a:t>: Lisp,</a:t>
            </a:r>
            <a:r>
              <a:rPr lang="en-US" sz="2400" dirty="0" smtClean="0">
                <a:latin typeface="Comic Sans MS" charset="0"/>
              </a:rPr>
              <a:t> Smalltalk, ML, Haskell, Java, JavaScript</a:t>
            </a:r>
          </a:p>
          <a:p>
            <a:pPr lvl="1" eaLnBrk="1" hangingPunct="1"/>
            <a:r>
              <a:rPr lang="en-US" sz="2000" dirty="0" smtClean="0">
                <a:solidFill>
                  <a:schemeClr val="accent1"/>
                </a:solidFill>
                <a:latin typeface="Comic Sans MS" charset="0"/>
              </a:rPr>
              <a:t>Dynamically typed</a:t>
            </a:r>
            <a:r>
              <a:rPr lang="en-US" sz="2000" dirty="0" smtClean="0">
                <a:latin typeface="Comic Sans MS" charset="0"/>
              </a:rPr>
              <a:t>: Lisp</a:t>
            </a:r>
            <a:r>
              <a:rPr lang="en-US" sz="2000" dirty="0">
                <a:latin typeface="Comic Sans MS" charset="0"/>
              </a:rPr>
              <a:t>, Smalltalk, </a:t>
            </a:r>
            <a:r>
              <a:rPr lang="en-US" sz="2000" dirty="0" smtClean="0">
                <a:latin typeface="Comic Sans MS" charset="0"/>
              </a:rPr>
              <a:t>JavaScript</a:t>
            </a:r>
          </a:p>
          <a:p>
            <a:pPr lvl="1" eaLnBrk="1" hangingPunct="1"/>
            <a:r>
              <a:rPr lang="en-US" sz="2000" dirty="0" smtClean="0">
                <a:solidFill>
                  <a:srgbClr val="CEB966"/>
                </a:solidFill>
                <a:latin typeface="Comic Sans MS" charset="0"/>
              </a:rPr>
              <a:t>Statically typed</a:t>
            </a:r>
            <a:r>
              <a:rPr lang="en-US" sz="2000" dirty="0" smtClean="0">
                <a:latin typeface="Comic Sans MS" charset="0"/>
              </a:rPr>
              <a:t>: ML</a:t>
            </a:r>
            <a:r>
              <a:rPr lang="en-US" sz="2000" dirty="0">
                <a:latin typeface="Comic Sans MS" charset="0"/>
              </a:rPr>
              <a:t>,</a:t>
            </a:r>
            <a:r>
              <a:rPr lang="en-US" sz="2000" dirty="0" smtClean="0">
                <a:latin typeface="Comic Sans MS" charset="0"/>
              </a:rPr>
              <a:t> Haskell, Java</a:t>
            </a:r>
            <a:endParaRPr lang="en-US" sz="2000" dirty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>
        <a:spAutoFit/>
      </a:bodyPr>
      <a:lstStyle>
        <a:defPPr algn="ctr">
          <a:defRPr dirty="0"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19528</TotalTime>
  <Words>3371</Words>
  <Application>Microsoft Macintosh PowerPoint</Application>
  <PresentationFormat>On-screen Show (4:3)</PresentationFormat>
  <Paragraphs>556</Paragraphs>
  <Slides>39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Apex</vt:lpstr>
      <vt:lpstr>Types</vt:lpstr>
      <vt:lpstr>Announcement</vt:lpstr>
      <vt:lpstr>Outline</vt:lpstr>
      <vt:lpstr>Language Goals and Trade-offs</vt:lpstr>
      <vt:lpstr>Type</vt:lpstr>
      <vt:lpstr>Uses for Types </vt:lpstr>
      <vt:lpstr>Compile-time vs Run-time Checking</vt:lpstr>
      <vt:lpstr>Expressiveness</vt:lpstr>
      <vt:lpstr>Relative Type-Safety of Languages </vt:lpstr>
      <vt:lpstr>Type Checking vs.Type Inference</vt:lpstr>
      <vt:lpstr>Why study type inference?</vt:lpstr>
      <vt:lpstr>History</vt:lpstr>
      <vt:lpstr>ML Type Inference</vt:lpstr>
      <vt:lpstr>Systematic Presentation </vt:lpstr>
      <vt:lpstr>Application</vt:lpstr>
      <vt:lpstr>Abstraction </vt:lpstr>
      <vt:lpstr>Types with Type Variables </vt:lpstr>
      <vt:lpstr>Use of Polymorphic Function</vt:lpstr>
      <vt:lpstr>Recognizing Type Errors</vt:lpstr>
      <vt:lpstr>Another Type Inference Example </vt:lpstr>
      <vt:lpstr>Polymorphic Datatypes</vt:lpstr>
      <vt:lpstr>Type Inference with Recursion</vt:lpstr>
      <vt:lpstr>Type Inference with Recursion</vt:lpstr>
      <vt:lpstr>Type Inference with Recursion</vt:lpstr>
      <vt:lpstr>Type Inference with Recursion</vt:lpstr>
      <vt:lpstr>Type Inference with Recursion</vt:lpstr>
      <vt:lpstr>Multiple Clauses</vt:lpstr>
      <vt:lpstr>Most General Type</vt:lpstr>
      <vt:lpstr>Type Inference Algorithm</vt:lpstr>
      <vt:lpstr>Information from Type Inference</vt:lpstr>
      <vt:lpstr>Type Inference: Key Points</vt:lpstr>
      <vt:lpstr>Haskell Type Inference</vt:lpstr>
      <vt:lpstr>Parametric Polymorphism: ML vs C++</vt:lpstr>
      <vt:lpstr>Example: Swap Two Values</vt:lpstr>
      <vt:lpstr>Implementation</vt:lpstr>
      <vt:lpstr>Another Example</vt:lpstr>
      <vt:lpstr>Polymorphism vs Overloading</vt:lpstr>
      <vt:lpstr>ML Overloading</vt:lpstr>
      <vt:lpstr>Summary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 </dc:title>
  <dc:creator>Simon Peyton Jones</dc:creator>
  <cp:lastModifiedBy>Kathleen Fisher</cp:lastModifiedBy>
  <cp:revision>434</cp:revision>
  <dcterms:created xsi:type="dcterms:W3CDTF">2008-10-21T20:48:47Z</dcterms:created>
  <dcterms:modified xsi:type="dcterms:W3CDTF">2016-07-24T19:12:27Z</dcterms:modified>
</cp:coreProperties>
</file>