
<file path=[Content_Types].xml><?xml version="1.0" encoding="utf-8"?>
<Types xmlns="http://schemas.openxmlformats.org/package/2006/content-types">
  <Override PartName="/ppt/slides/slide12.xml" ContentType="application/vnd.openxmlformats-officedocument.presentationml.slide+xml"/>
  <Override PartName="/ppt/slides/slide4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s/slide22.xml" ContentType="application/vnd.openxmlformats-officedocument.presentationml.slide+xml"/>
  <Override PartName="/ppt/slides/slide28.xml" ContentType="application/vnd.openxmlformats-officedocument.presentationml.slide+xml"/>
  <Override PartName="/ppt/theme/theme2.xml" ContentType="application/vnd.openxmlformats-officedocument.theme+xml"/>
  <Override PartName="/ppt/slides/slide2.xml" ContentType="application/vnd.openxmlformats-officedocument.presentationml.slide+xml"/>
  <Override PartName="/docProps/app.xml" ContentType="application/vnd.openxmlformats-officedocument.extended-properties+xml"/>
  <Override PartName="/ppt/slides/slide30.xml" ContentType="application/vnd.openxmlformats-officedocument.presentationml.slide+xml"/>
  <Override PartName="/ppt/slides/slide35.xml" ContentType="application/vnd.openxmlformats-officedocument.presentationml.slide+xml"/>
  <Override PartName="/ppt/slides/slide42.xml" ContentType="application/vnd.openxmlformats-officedocument.presentationml.slide+xml"/>
  <Override PartName="/ppt/slides/slide36.xml" ContentType="application/vnd.openxmlformats-officedocument.presentationml.slide+xml"/>
  <Override PartName="/ppt/slides/slide11.xml" ContentType="application/vnd.openxmlformats-officedocument.presentationml.slide+xml"/>
  <Override PartName="/ppt/slides/slide18.xml" ContentType="application/vnd.openxmlformats-officedocument.presentationml.slide+xml"/>
  <Override PartName="/ppt/slides/slide47.xml" ContentType="application/vnd.openxmlformats-officedocument.presentationml.slide+xml"/>
  <Override PartName="/ppt/slides/slide45.xml" ContentType="application/vnd.openxmlformats-officedocument.presentationml.slide+xml"/>
  <Override PartName="/ppt/theme/theme3.xml" ContentType="application/vnd.openxmlformats-officedocument.theme+xml"/>
  <Override PartName="/ppt/slideLayouts/slideLayout3.xml" ContentType="application/vnd.openxmlformats-officedocument.presentationml.slideLayout+xml"/>
  <Override PartName="/ppt/slides/slide21.xml" ContentType="application/vnd.openxmlformats-officedocument.presentationml.slide+xml"/>
  <Override PartName="/ppt/slides/slide50.xml" ContentType="application/vnd.openxmlformats-officedocument.presentationml.slide+xml"/>
  <Override PartName="/ppt/slides/slide23.xml" ContentType="application/vnd.openxmlformats-officedocument.presentationml.slide+xml"/>
  <Override PartName="/ppt/slides/slide54.xml" ContentType="application/vnd.openxmlformats-officedocument.presentationml.slide+xml"/>
  <Override PartName="/ppt/slideLayouts/slideLayout5.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s/slide52.xml" ContentType="application/vnd.openxmlformats-officedocument.presentationml.slide+xml"/>
  <Override PartName="/ppt/slides/slide1.xml" ContentType="application/vnd.openxmlformats-officedocument.presentationml.slide+xml"/>
  <Override PartName="/ppt/slides/slide51.xml" ContentType="application/vnd.openxmlformats-officedocument.presentationml.slide+xml"/>
  <Default Extension="xml" ContentType="application/xml"/>
  <Override PartName="/ppt/slides/slide7.xml" ContentType="application/vnd.openxmlformats-officedocument.presentationml.slide+xml"/>
  <Override PartName="/ppt/slides/slide26.xml" ContentType="application/vnd.openxmlformats-officedocument.presentationml.slide+xml"/>
  <Override PartName="/ppt/slideMasters/slideMaster1.xml" ContentType="application/vnd.openxmlformats-officedocument.presentationml.slideMaster+xml"/>
  <Override PartName="/ppt/notesMasters/notesMaster1.xml" ContentType="application/vnd.openxmlformats-officedocument.presentationml.notesMaster+xml"/>
  <Override PartName="/ppt/viewProps.xml" ContentType="application/vnd.openxmlformats-officedocument.presentationml.viewProps+xml"/>
  <Override PartName="/ppt/tableStyles.xml" ContentType="application/vnd.openxmlformats-officedocument.presentationml.tableStyles+xml"/>
  <Override PartName="/ppt/slides/slide25.xml" ContentType="application/vnd.openxmlformats-officedocument.presentationml.slide+xml"/>
  <Default Extension="wmf" ContentType="image/x-wmf"/>
  <Override PartName="/ppt/handoutMasters/handoutMaster1.xml" ContentType="application/vnd.openxmlformats-officedocument.presentationml.handoutMaster+xml"/>
  <Override PartName="/ppt/slides/slide13.xml" ContentType="application/vnd.openxmlformats-officedocument.presentationml.slide+xml"/>
  <Override PartName="/ppt/slides/slide40.xml" ContentType="application/vnd.openxmlformats-officedocument.presentationml.slide+xml"/>
  <Override PartName="/ppt/slides/slide14.xml" ContentType="application/vnd.openxmlformats-officedocument.presentationml.slide+xml"/>
  <Override PartName="/ppt/slides/slide34.xml" ContentType="application/vnd.openxmlformats-officedocument.presentationml.slide+xml"/>
  <Override PartName="/ppt/slides/slide44.xml" ContentType="application/vnd.openxmlformats-officedocument.presentationml.slide+xml"/>
  <Override PartName="/ppt/slides/slide20.xml" ContentType="application/vnd.openxmlformats-officedocument.presentationml.slide+xml"/>
  <Override PartName="/ppt/slides/slide17.xml" ContentType="application/vnd.openxmlformats-officedocument.presentationml.slide+xml"/>
  <Override PartName="/ppt/slideLayouts/slideLayout4.xml" ContentType="application/vnd.openxmlformats-officedocument.presentationml.slideLayout+xml"/>
  <Override PartName="/ppt/slides/slide49.xml" ContentType="application/vnd.openxmlformats-officedocument.presentationml.slide+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notesSlides/notesSlide1.xml" ContentType="application/vnd.openxmlformats-officedocument.presentationml.notesSlide+xml"/>
  <Override PartName="/ppt/slides/slide43.xml" ContentType="application/vnd.openxmlformats-officedocument.presentationml.slide+xml"/>
  <Override PartName="/ppt/slides/slide48.xml" ContentType="application/vnd.openxmlformats-officedocument.presentationml.slide+xml"/>
  <Override PartName="/ppt/theme/theme1.xml" ContentType="application/vnd.openxmlformats-officedocument.theme+xml"/>
  <Override PartName="/ppt/presentation.xml" ContentType="application/vnd.openxmlformats-officedocument.presentationml.presentation.main+xml"/>
  <Override PartName="/ppt/slideLayouts/slideLayout6.xml" ContentType="application/vnd.openxmlformats-officedocument.presentationml.slideLayout+xml"/>
  <Override PartName="/ppt/slides/slide5.xml" ContentType="application/vnd.openxmlformats-officedocument.presentationml.slide+xml"/>
  <Override PartName="/ppt/slides/slide37.xml" ContentType="application/vnd.openxmlformats-officedocument.presentationml.slide+xml"/>
  <Override PartName="/ppt/slides/slide10.xml" ContentType="application/vnd.openxmlformats-officedocument.presentationml.slide+xml"/>
  <Override PartName="/ppt/slideLayouts/slideLayout7.xml" ContentType="application/vnd.openxmlformats-officedocument.presentationml.slideLayout+xml"/>
  <Override PartName="/ppt/slides/slide33.xml" ContentType="application/vnd.openxmlformats-officedocument.presentationml.slide+xml"/>
  <Override PartName="/ppt/presProps.xml" ContentType="application/vnd.openxmlformats-officedocument.presentationml.presProps+xml"/>
  <Default Extension="jpeg" ContentType="image/jpeg"/>
  <Default Extension="png" ContentType="image/png"/>
  <Override PartName="/ppt/slides/slide3.xml" ContentType="application/vnd.openxmlformats-officedocument.presentationml.slide+xml"/>
  <Override PartName="/ppt/slides/slide4.xml" ContentType="application/vnd.openxmlformats-officedocument.presentationml.slide+xml"/>
  <Override PartName="/ppt/slides/slide27.xml" ContentType="application/vnd.openxmlformats-officedocument.presentationml.slide+xml"/>
  <Override PartName="/ppt/slideLayouts/slideLayout11.xml" ContentType="application/vnd.openxmlformats-officedocument.presentationml.slideLayout+xml"/>
  <Override PartName="/docProps/core.xml" ContentType="application/vnd.openxmlformats-package.core-properties+xml"/>
  <Override PartName="/ppt/slides/slide56.xml" ContentType="application/vnd.openxmlformats-officedocument.presentationml.slide+xml"/>
  <Override PartName="/ppt/slides/slide8.xml" ContentType="application/vnd.openxmlformats-officedocument.presentationml.slide+xml"/>
  <Override PartName="/ppt/slides/slide31.xml" ContentType="application/vnd.openxmlformats-officedocument.presentationml.slide+xml"/>
  <Override PartName="/ppt/slides/slide15.xml" ContentType="application/vnd.openxmlformats-officedocument.presentationml.slide+xml"/>
  <Default Extension="bin" ContentType="application/vnd.openxmlformats-officedocument.presentationml.printerSettings"/>
  <Default Extension="rels" ContentType="application/vnd.openxmlformats-package.relationships+xml"/>
  <Override PartName="/ppt/slides/slide9.xml" ContentType="application/vnd.openxmlformats-officedocument.presentationml.slide+xml"/>
  <Override PartName="/ppt/slides/slide53.xml" ContentType="application/vnd.openxmlformats-officedocument.presentationml.slide+xml"/>
  <Override PartName="/ppt/slides/slide24.xml" ContentType="application/vnd.openxmlformats-officedocument.presentationml.slide+xml"/>
  <Override PartName="/ppt/slides/slide39.xml" ContentType="application/vnd.openxmlformats-officedocument.presentationml.slide+xml"/>
  <Override PartName="/ppt/slides/slide32.xml" ContentType="application/vnd.openxmlformats-officedocument.presentationml.slide+xml"/>
  <Override PartName="/ppt/slides/slide55.xml" ContentType="application/vnd.openxmlformats-officedocument.presentationml.slide+xml"/>
  <Override PartName="/ppt/slides/slide6.xml" ContentType="application/vnd.openxmlformats-officedocument.presentationml.slide+xml"/>
  <Override PartName="/ppt/slides/slide16.xml" ContentType="application/vnd.openxmlformats-officedocument.presentationml.slide+xml"/>
  <Override PartName="/ppt/slides/slide38.xml" ContentType="application/vnd.openxmlformats-officedocument.presentationml.slide+xml"/>
  <Default Extension="pdf" ContentType="application/pdf"/>
  <Override PartName="/ppt/slides/slide19.xml" ContentType="application/vnd.openxmlformats-officedocument.presentationml.slide+xml"/>
  <Override PartName="/ppt/slides/slide41.xml" ContentType="application/vnd.openxmlformats-officedocument.presentationml.slide+xml"/>
  <Override PartName="/ppt/slides/slide29.xml" ContentType="application/vnd.openxmlformats-officedocument.presentationml.slide+xml"/>
</Types>
</file>

<file path=_rels/.rels><?xml version="1.0" encoding="UTF-8" standalone="yes"?>
<Relationships xmlns="http://schemas.openxmlformats.org/package/2006/relationships"><Relationship Id="rId2" Type="http://schemas.openxmlformats.org/package/2006/relationships/metadata/core-properties" Target="docProps/core.xml"/><Relationship Id="rId3" Type="http://schemas.openxmlformats.org/officeDocument/2006/relationships/extended-properties" Target="docProps/app.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p:sldMasterIdLst>
    <p:sldMasterId id="2147483660" r:id="rId1"/>
  </p:sldMasterIdLst>
  <p:notesMasterIdLst>
    <p:notesMasterId r:id="rId58"/>
  </p:notesMasterIdLst>
  <p:handoutMasterIdLst>
    <p:handoutMasterId r:id="rId59"/>
  </p:handoutMasterIdLst>
  <p:sldIdLst>
    <p:sldId id="377" r:id="rId2"/>
    <p:sldId id="378" r:id="rId3"/>
    <p:sldId id="376" r:id="rId4"/>
    <p:sldId id="379" r:id="rId5"/>
    <p:sldId id="380" r:id="rId6"/>
    <p:sldId id="381" r:id="rId7"/>
    <p:sldId id="382" r:id="rId8"/>
    <p:sldId id="383" r:id="rId9"/>
    <p:sldId id="384" r:id="rId10"/>
    <p:sldId id="385" r:id="rId11"/>
    <p:sldId id="386" r:id="rId12"/>
    <p:sldId id="387" r:id="rId13"/>
    <p:sldId id="388" r:id="rId14"/>
    <p:sldId id="421" r:id="rId15"/>
    <p:sldId id="389" r:id="rId16"/>
    <p:sldId id="390" r:id="rId17"/>
    <p:sldId id="391" r:id="rId18"/>
    <p:sldId id="392" r:id="rId19"/>
    <p:sldId id="393" r:id="rId20"/>
    <p:sldId id="394" r:id="rId21"/>
    <p:sldId id="395" r:id="rId22"/>
    <p:sldId id="396" r:id="rId23"/>
    <p:sldId id="398" r:id="rId24"/>
    <p:sldId id="397" r:id="rId25"/>
    <p:sldId id="399" r:id="rId26"/>
    <p:sldId id="400" r:id="rId27"/>
    <p:sldId id="401" r:id="rId28"/>
    <p:sldId id="403" r:id="rId29"/>
    <p:sldId id="404" r:id="rId30"/>
    <p:sldId id="428" r:id="rId31"/>
    <p:sldId id="402" r:id="rId32"/>
    <p:sldId id="425" r:id="rId33"/>
    <p:sldId id="426" r:id="rId34"/>
    <p:sldId id="405" r:id="rId35"/>
    <p:sldId id="406" r:id="rId36"/>
    <p:sldId id="408" r:id="rId37"/>
    <p:sldId id="409" r:id="rId38"/>
    <p:sldId id="411" r:id="rId39"/>
    <p:sldId id="410" r:id="rId40"/>
    <p:sldId id="407" r:id="rId41"/>
    <p:sldId id="412" r:id="rId42"/>
    <p:sldId id="413" r:id="rId43"/>
    <p:sldId id="415" r:id="rId44"/>
    <p:sldId id="414" r:id="rId45"/>
    <p:sldId id="416" r:id="rId46"/>
    <p:sldId id="417" r:id="rId47"/>
    <p:sldId id="418" r:id="rId48"/>
    <p:sldId id="432" r:id="rId49"/>
    <p:sldId id="420" r:id="rId50"/>
    <p:sldId id="422" r:id="rId51"/>
    <p:sldId id="429" r:id="rId52"/>
    <p:sldId id="430" r:id="rId53"/>
    <p:sldId id="431" r:id="rId54"/>
    <p:sldId id="419" r:id="rId55"/>
    <p:sldId id="433" r:id="rId56"/>
    <p:sldId id="424" r:id="rId5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prnPr/>
  <p:clrMru>
    <a:srgbClr val="5F84D2"/>
    <a:srgbClr val="6684BF"/>
    <a:srgbClr val="0070C0"/>
    <a:srgbClr val="A8B460"/>
    <a:srgbClr val="CCECFF"/>
    <a:srgbClr val="008000"/>
    <a:srgbClr val="99CCFF"/>
    <a:srgbClr val="0099FF"/>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showOutlineIcons="0" horzBarState="maximized">
    <p:restoredLeft sz="17095" autoAdjust="0"/>
    <p:restoredTop sz="91377" autoAdjust="0"/>
  </p:normalViewPr>
  <p:slideViewPr>
    <p:cSldViewPr snapToGrid="0">
      <p:cViewPr>
        <p:scale>
          <a:sx n="100" d="100"/>
          <a:sy n="100" d="100"/>
        </p:scale>
        <p:origin x="-912" y="-57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8144"/>
    </p:cViewPr>
  </p:sorterViewPr>
  <p:gridSpacing cx="73736200" cy="73736200"/>
</p:viewPr>
</file>

<file path=ppt/_rels/presentation.xml.rels><?xml version="1.0" encoding="UTF-8" standalone="yes"?>
<Relationships xmlns="http://schemas.openxmlformats.org/package/2006/relationships"><Relationship Id="rId64" Type="http://schemas.openxmlformats.org/officeDocument/2006/relationships/tableStyles" Target="tableStyles.xml"/><Relationship Id="rId60" Type="http://schemas.openxmlformats.org/officeDocument/2006/relationships/printerSettings" Target="printerSettings/printerSettings1.bin"/><Relationship Id="rId39" Type="http://schemas.openxmlformats.org/officeDocument/2006/relationships/slide" Target="slides/slide38.xml"/><Relationship Id="rId7" Type="http://schemas.openxmlformats.org/officeDocument/2006/relationships/slide" Target="slides/slide6.xml"/><Relationship Id="rId43" Type="http://schemas.openxmlformats.org/officeDocument/2006/relationships/slide" Target="slides/slide42.xml"/><Relationship Id="rId25" Type="http://schemas.openxmlformats.org/officeDocument/2006/relationships/slide" Target="slides/slide24.xml"/><Relationship Id="rId10" Type="http://schemas.openxmlformats.org/officeDocument/2006/relationships/slide" Target="slides/slide9.xml"/><Relationship Id="rId50" Type="http://schemas.openxmlformats.org/officeDocument/2006/relationships/slide" Target="slides/slide49.xml"/><Relationship Id="rId63" Type="http://schemas.openxmlformats.org/officeDocument/2006/relationships/theme" Target="theme/theme1.xml"/><Relationship Id="rId17" Type="http://schemas.openxmlformats.org/officeDocument/2006/relationships/slide" Target="slides/slide16.xml"/><Relationship Id="rId9" Type="http://schemas.openxmlformats.org/officeDocument/2006/relationships/slide" Target="slides/slide8.xml"/><Relationship Id="rId18" Type="http://schemas.openxmlformats.org/officeDocument/2006/relationships/slide" Target="slides/slide17.xml"/><Relationship Id="rId27" Type="http://schemas.openxmlformats.org/officeDocument/2006/relationships/slide" Target="slides/slide26.xml"/><Relationship Id="rId14" Type="http://schemas.openxmlformats.org/officeDocument/2006/relationships/slide" Target="slides/slide13.xml"/><Relationship Id="rId4" Type="http://schemas.openxmlformats.org/officeDocument/2006/relationships/slide" Target="slides/slide3.xml"/><Relationship Id="rId28" Type="http://schemas.openxmlformats.org/officeDocument/2006/relationships/slide" Target="slides/slide27.xml"/><Relationship Id="rId45" Type="http://schemas.openxmlformats.org/officeDocument/2006/relationships/slide" Target="slides/slide44.xml"/><Relationship Id="rId58" Type="http://schemas.openxmlformats.org/officeDocument/2006/relationships/notesMaster" Target="notesMasters/notesMaster1.xml"/><Relationship Id="rId42" Type="http://schemas.openxmlformats.org/officeDocument/2006/relationships/slide" Target="slides/slide41.xml"/><Relationship Id="rId6" Type="http://schemas.openxmlformats.org/officeDocument/2006/relationships/slide" Target="slides/slide5.xml"/><Relationship Id="rId49" Type="http://schemas.openxmlformats.org/officeDocument/2006/relationships/slide" Target="slides/slide48.xml"/><Relationship Id="rId44" Type="http://schemas.openxmlformats.org/officeDocument/2006/relationships/slide" Target="slides/slide43.xml"/><Relationship Id="rId19" Type="http://schemas.openxmlformats.org/officeDocument/2006/relationships/slide" Target="slides/slide18.xml"/><Relationship Id="rId38" Type="http://schemas.openxmlformats.org/officeDocument/2006/relationships/slide" Target="slides/slide37.xml"/><Relationship Id="rId20" Type="http://schemas.openxmlformats.org/officeDocument/2006/relationships/slide" Target="slides/slide19.xml"/><Relationship Id="rId2" Type="http://schemas.openxmlformats.org/officeDocument/2006/relationships/slide" Target="slides/slide1.xml"/><Relationship Id="rId46" Type="http://schemas.openxmlformats.org/officeDocument/2006/relationships/slide" Target="slides/slide45.xml"/><Relationship Id="rId57" Type="http://schemas.openxmlformats.org/officeDocument/2006/relationships/slide" Target="slides/slide56.xml"/><Relationship Id="rId59" Type="http://schemas.openxmlformats.org/officeDocument/2006/relationships/handoutMaster" Target="handoutMasters/handoutMaster1.xml"/><Relationship Id="rId35" Type="http://schemas.openxmlformats.org/officeDocument/2006/relationships/slide" Target="slides/slide34.xml"/><Relationship Id="rId51" Type="http://schemas.openxmlformats.org/officeDocument/2006/relationships/slide" Target="slides/slide50.xml"/><Relationship Id="rId55" Type="http://schemas.openxmlformats.org/officeDocument/2006/relationships/slide" Target="slides/slide54.xml"/><Relationship Id="rId31" Type="http://schemas.openxmlformats.org/officeDocument/2006/relationships/slide" Target="slides/slide30.xml"/><Relationship Id="rId34" Type="http://schemas.openxmlformats.org/officeDocument/2006/relationships/slide" Target="slides/slide33.xml"/><Relationship Id="rId40" Type="http://schemas.openxmlformats.org/officeDocument/2006/relationships/slide" Target="slides/slide39.xml"/><Relationship Id="rId62" Type="http://schemas.openxmlformats.org/officeDocument/2006/relationships/viewProps" Target="viewProps.xml"/><Relationship Id="rId36" Type="http://schemas.openxmlformats.org/officeDocument/2006/relationships/slide" Target="slides/slide35.xml"/><Relationship Id="rId1" Type="http://schemas.openxmlformats.org/officeDocument/2006/relationships/slideMaster" Target="slideMasters/slideMaster1.xml"/><Relationship Id="rId24" Type="http://schemas.openxmlformats.org/officeDocument/2006/relationships/slide" Target="slides/slide23.xml"/><Relationship Id="rId47" Type="http://schemas.openxmlformats.org/officeDocument/2006/relationships/slide" Target="slides/slide46.xml"/><Relationship Id="rId56" Type="http://schemas.openxmlformats.org/officeDocument/2006/relationships/slide" Target="slides/slide55.xml"/><Relationship Id="rId48" Type="http://schemas.openxmlformats.org/officeDocument/2006/relationships/slide" Target="slides/slide47.xml"/><Relationship Id="rId8" Type="http://schemas.openxmlformats.org/officeDocument/2006/relationships/slide" Target="slides/slide7.xml"/><Relationship Id="rId13" Type="http://schemas.openxmlformats.org/officeDocument/2006/relationships/slide" Target="slides/slide12.xml"/><Relationship Id="rId32" Type="http://schemas.openxmlformats.org/officeDocument/2006/relationships/slide" Target="slides/slide31.xml"/><Relationship Id="rId37" Type="http://schemas.openxmlformats.org/officeDocument/2006/relationships/slide" Target="slides/slide36.xml"/><Relationship Id="rId52" Type="http://schemas.openxmlformats.org/officeDocument/2006/relationships/slide" Target="slides/slide51.xml"/><Relationship Id="rId54" Type="http://schemas.openxmlformats.org/officeDocument/2006/relationships/slide" Target="slides/slide53.xml"/><Relationship Id="rId12" Type="http://schemas.openxmlformats.org/officeDocument/2006/relationships/slide" Target="slides/slide11.xml"/><Relationship Id="rId3" Type="http://schemas.openxmlformats.org/officeDocument/2006/relationships/slide" Target="slides/slide2.xml"/><Relationship Id="rId23" Type="http://schemas.openxmlformats.org/officeDocument/2006/relationships/slide" Target="slides/slide22.xml"/><Relationship Id="rId61" Type="http://schemas.openxmlformats.org/officeDocument/2006/relationships/presProps" Target="presProps.xml"/><Relationship Id="rId53" Type="http://schemas.openxmlformats.org/officeDocument/2006/relationships/slide" Target="slides/slide52.xml"/><Relationship Id="rId26" Type="http://schemas.openxmlformats.org/officeDocument/2006/relationships/slide" Target="slides/slide25.xml"/><Relationship Id="rId30" Type="http://schemas.openxmlformats.org/officeDocument/2006/relationships/slide" Target="slides/slide29.xml"/><Relationship Id="rId11" Type="http://schemas.openxmlformats.org/officeDocument/2006/relationships/slide" Target="slides/slide10.xml"/><Relationship Id="rId29" Type="http://schemas.openxmlformats.org/officeDocument/2006/relationships/slide" Target="slides/slide28.xml"/><Relationship Id="rId16" Type="http://schemas.openxmlformats.org/officeDocument/2006/relationships/slide" Target="slides/slide15.xml"/><Relationship Id="rId33" Type="http://schemas.openxmlformats.org/officeDocument/2006/relationships/slide" Target="slides/slide32.xml"/><Relationship Id="rId41" Type="http://schemas.openxmlformats.org/officeDocument/2006/relationships/slide" Target="slides/slide40.xml"/><Relationship Id="rId5" Type="http://schemas.openxmlformats.org/officeDocument/2006/relationships/slide" Target="slides/slide4.xml"/><Relationship Id="rId15" Type="http://schemas.openxmlformats.org/officeDocument/2006/relationships/slide" Target="slides/slide14.xml"/><Relationship Id="rId22" Type="http://schemas.openxmlformats.org/officeDocument/2006/relationships/slide" Target="slides/slide21.xml"/><Relationship Id="rId21" Type="http://schemas.openxmlformats.org/officeDocument/2006/relationships/slide" Target="slides/slide20.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536647BA-E954-144D-94F0-E98B9C169A1F}" type="datetimeFigureOut">
              <a:rPr lang="en-US" smtClean="0"/>
              <a:pPr/>
              <a:t>10/17/08</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D6F1EBAE-C6EA-0441-BB84-B72A03B0AAB9}"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3B94A3B-F841-444A-84F0-0B5E6FFAEA53}" type="datetimeFigureOut">
              <a:rPr lang="en-US" smtClean="0"/>
              <a:pPr/>
              <a:t>10/17/08</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73D8F3C-3F3A-49BB-86F7-17301BD5672D}" type="slidenum">
              <a:rPr lang="en-GB" smtClean="0"/>
              <a:pPr/>
              <a:t>‹#›</a:t>
            </a:fld>
            <a:endParaRPr lang="en-GB"/>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362" name="Slide Image Placeholder 1"/>
          <p:cNvSpPr>
            <a:spLocks noGrp="1" noRot="1" noChangeAspect="1"/>
          </p:cNvSpPr>
          <p:nvPr>
            <p:ph type="sldImg"/>
          </p:nvPr>
        </p:nvSpPr>
        <p:spPr bwMode="auto">
          <a:noFill/>
          <a:ln>
            <a:solidFill>
              <a:srgbClr val="000000"/>
            </a:solidFill>
            <a:miter lim="800000"/>
            <a:headEnd/>
            <a:tailEnd/>
          </a:ln>
        </p:spPr>
      </p:sp>
      <p:sp>
        <p:nvSpPr>
          <p:cNvPr id="1536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a:p>
        </p:txBody>
      </p:sp>
      <p:sp>
        <p:nvSpPr>
          <p:cNvPr id="1536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6435C99-A540-6749-8F61-8676214CEEA9}" type="slidenum">
              <a:rPr lang="en-GB" smtClean="0">
                <a:ea typeface="ＭＳ Ｐゴシック" charset="-128"/>
                <a:cs typeface="ＭＳ Ｐゴシック" charset="-128"/>
              </a:rPr>
              <a:pPr fontAlgn="base">
                <a:spcBef>
                  <a:spcPct val="0"/>
                </a:spcBef>
                <a:spcAft>
                  <a:spcPct val="0"/>
                </a:spcAft>
                <a:defRPr/>
              </a:pPr>
              <a:t>1</a:t>
            </a:fld>
            <a:endParaRPr lang="en-GB" smtClean="0">
              <a:ea typeface="ＭＳ Ｐゴシック" charset="-128"/>
              <a:cs typeface="ＭＳ Ｐゴシック"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program takes the state</a:t>
            </a:r>
            <a:r>
              <a:rPr lang="en-US" baseline="0" dirty="0" smtClean="0"/>
              <a:t> of the world as its input, modifies the world as directed by the program, and then returns the “result” of the computation as well as the modified world.  </a:t>
            </a:r>
            <a:endParaRPr lang="en-US" dirty="0"/>
          </a:p>
        </p:txBody>
      </p:sp>
      <p:sp>
        <p:nvSpPr>
          <p:cNvPr id="4" name="Slide Number Placeholder 3"/>
          <p:cNvSpPr>
            <a:spLocks noGrp="1"/>
          </p:cNvSpPr>
          <p:nvPr>
            <p:ph type="sldNum" sz="quarter" idx="10"/>
          </p:nvPr>
        </p:nvSpPr>
        <p:spPr/>
        <p:txBody>
          <a:bodyPr/>
          <a:lstStyle/>
          <a:p>
            <a:fld id="{D73D8F3C-3F3A-49BB-86F7-17301BD5672D}" type="slidenum">
              <a:rPr lang="en-GB" smtClean="0"/>
              <a:pPr/>
              <a:t>18</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6800000"/>
              </a:lightRig>
            </a:scene3d>
            <a:sp3d prstMaterial="softEdge">
              <a:bevelT w="0" h="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defRPr>
            </a:lvl1pPr>
          </a:lstStyle>
          <a:p>
            <a:r>
              <a:rPr kumimoji="0" lang="en-US" dirty="0" smtClean="0"/>
              <a:t>Click to edit Master title style</a:t>
            </a:r>
            <a:endParaRPr kumimoji="0" lang="en-US" dirty="0"/>
          </a:p>
        </p:txBody>
      </p:sp>
      <p:sp>
        <p:nvSpPr>
          <p:cNvPr id="28" name="Date Placeholder 27"/>
          <p:cNvSpPr>
            <a:spLocks noGrp="1"/>
          </p:cNvSpPr>
          <p:nvPr>
            <p:ph type="dt" sz="half" idx="10"/>
          </p:nvPr>
        </p:nvSpPr>
        <p:spPr/>
        <p:txBody>
          <a:bodyPr/>
          <a:lstStyle/>
          <a:p>
            <a:fld id="{A8F289B4-9B5B-45EA-80A8-E5B08E8DCE21}" type="datetimeFigureOut">
              <a:rPr lang="en-US" smtClean="0"/>
              <a:pPr/>
              <a:t>10/17/08</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F1C9D949-F4F2-4FC4-944D-1E13F6E60291}" type="slidenum">
              <a:rPr lang="en-US" smtClean="0"/>
              <a:pPr/>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8F289B4-9B5B-45EA-80A8-E5B08E8DCE21}" type="datetimeFigureOut">
              <a:rPr lang="en-US" smtClean="0"/>
              <a:pPr/>
              <a:t>10/17/08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C9D949-F4F2-4FC4-944D-1E13F6E6029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8F289B4-9B5B-45EA-80A8-E5B08E8DCE21}" type="datetimeFigureOut">
              <a:rPr lang="en-US" smtClean="0"/>
              <a:pPr/>
              <a:t>10/17/08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C9D949-F4F2-4FC4-944D-1E13F6E6029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halkboard"/>
              </a:defRPr>
            </a:lvl1pPr>
          </a:lstStyle>
          <a:p>
            <a:r>
              <a:rPr kumimoji="0" lang="en-US" dirty="0" smtClean="0"/>
              <a:t>Click to edit Master title style</a:t>
            </a:r>
            <a:endParaRPr kumimoji="0" lang="en-US" dirty="0"/>
          </a:p>
        </p:txBody>
      </p:sp>
      <p:sp>
        <p:nvSpPr>
          <p:cNvPr id="3" name="Content Placeholder 2"/>
          <p:cNvSpPr>
            <a:spLocks noGrp="1"/>
          </p:cNvSpPr>
          <p:nvPr>
            <p:ph idx="1"/>
          </p:nvPr>
        </p:nvSpPr>
        <p:spPr/>
        <p:txBody>
          <a:bodyPr/>
          <a:lstStyle>
            <a:lvl1pPr>
              <a:spcBef>
                <a:spcPts val="1800"/>
              </a:spcBef>
              <a:spcAft>
                <a:spcPts val="0"/>
              </a:spcAft>
              <a:buClr>
                <a:srgbClr val="FFFF00"/>
              </a:buClr>
              <a:buSzPct val="100000"/>
              <a:buFont typeface="Wingdings 2" pitchFamily="18" charset="2"/>
              <a:buChar char=""/>
              <a:defRPr>
                <a:latin typeface="Chalkboard"/>
              </a:defRPr>
            </a:lvl1pPr>
            <a:lvl2pPr>
              <a:buSzPct val="100000"/>
              <a:defRPr>
                <a:latin typeface="Chalkboard"/>
              </a:defRPr>
            </a:lvl2pPr>
            <a:lvl3pPr>
              <a:buSzPct val="100000"/>
              <a:defRPr>
                <a:latin typeface="Chalkboard"/>
              </a:defRPr>
            </a:lvl3pPr>
            <a:lvl4pPr>
              <a:buSzPct val="100000"/>
              <a:defRPr>
                <a:latin typeface="Chalkboard"/>
              </a:defRPr>
            </a:lvl4pPr>
            <a:lvl5pPr>
              <a:buSzPct val="100000"/>
              <a:defRPr>
                <a:latin typeface="Chalkboard"/>
              </a:defRPr>
            </a:lvl5pPr>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
        <p:nvSpPr>
          <p:cNvPr id="4" name="Date Placeholder 3"/>
          <p:cNvSpPr>
            <a:spLocks noGrp="1"/>
          </p:cNvSpPr>
          <p:nvPr>
            <p:ph type="dt" sz="half" idx="10"/>
          </p:nvPr>
        </p:nvSpPr>
        <p:spPr/>
        <p:txBody>
          <a:bodyPr/>
          <a:lstStyle/>
          <a:p>
            <a:fld id="{A8F289B4-9B5B-45EA-80A8-E5B08E8DCE21}" type="datetimeFigureOut">
              <a:rPr lang="en-US" smtClean="0"/>
              <a:pPr/>
              <a:t>10/17/08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C9D949-F4F2-4FC4-944D-1E13F6E6029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A8F289B4-9B5B-45EA-80A8-E5B08E8DCE21}" type="datetimeFigureOut">
              <a:rPr lang="en-US" smtClean="0"/>
              <a:pPr/>
              <a:t>10/17/08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F1C9D949-F4F2-4FC4-944D-1E13F6E60291}"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A8F289B4-9B5B-45EA-80A8-E5B08E8DCE21}" type="datetimeFigureOut">
              <a:rPr lang="en-US" smtClean="0"/>
              <a:pPr/>
              <a:t>10/17/08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1C9D949-F4F2-4FC4-944D-1E13F6E60291}"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A8F289B4-9B5B-45EA-80A8-E5B08E8DCE21}" type="datetimeFigureOut">
              <a:rPr lang="en-US" smtClean="0"/>
              <a:pPr/>
              <a:t>10/17/08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1C9D949-F4F2-4FC4-944D-1E13F6E60291}"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A8F289B4-9B5B-45EA-80A8-E5B08E8DCE21}" type="datetimeFigureOut">
              <a:rPr lang="en-US" smtClean="0"/>
              <a:pPr/>
              <a:t>10/17/08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1C9D949-F4F2-4FC4-944D-1E13F6E6029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8F289B4-9B5B-45EA-80A8-E5B08E8DCE21}" type="datetimeFigureOut">
              <a:rPr lang="en-US" smtClean="0"/>
              <a:pPr/>
              <a:t>10/17/08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1C9D949-F4F2-4FC4-944D-1E13F6E6029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A8F289B4-9B5B-45EA-80A8-E5B08E8DCE21}" type="datetimeFigureOut">
              <a:rPr lang="en-US" smtClean="0"/>
              <a:pPr/>
              <a:t>10/17/08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1C9D949-F4F2-4FC4-944D-1E13F6E60291}"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atin typeface="Comic Sans MS"/>
              </a:defRPr>
            </a:lvl1pPr>
          </a:lstStyle>
          <a:p>
            <a:pPr marL="0" algn="l" rtl="0" eaLnBrk="1" latinLnBrk="0" hangingPunct="1"/>
            <a:r>
              <a:rPr kumimoji="0" lang="en-US" dirty="0"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A8F289B4-9B5B-45EA-80A8-E5B08E8DCE21}" type="datetimeFigureOut">
              <a:rPr lang="en-US" smtClean="0"/>
              <a:pPr/>
              <a:t>10/17/08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1C9D949-F4F2-4FC4-944D-1E13F6E60291}"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4" Type="http://schemas.openxmlformats.org/officeDocument/2006/relationships/slideLayout" Target="../slideLayouts/slideLayout4.xml"/><Relationship Id="rId10" Type="http://schemas.openxmlformats.org/officeDocument/2006/relationships/slideLayout" Target="../slideLayouts/slideLayout10.xml"/><Relationship Id="rId5" Type="http://schemas.openxmlformats.org/officeDocument/2006/relationships/slideLayout" Target="../slideLayouts/slideLayout5.xml"/><Relationship Id="rId7" Type="http://schemas.openxmlformats.org/officeDocument/2006/relationships/slideLayout" Target="../slideLayouts/slideLayout7.xml"/><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9" Type="http://schemas.openxmlformats.org/officeDocument/2006/relationships/slideLayout" Target="../slideLayouts/slideLayout9.xml"/><Relationship Id="rId3" Type="http://schemas.openxmlformats.org/officeDocument/2006/relationships/slideLayout" Target="../slideLayouts/slideLayout3.xml"/><Relationship Id="rId6" Type="http://schemas.openxmlformats.org/officeDocument/2006/relationships/slideLayout" Target="../slideLayouts/slideLayout6.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2"/>
        </a:solidFill>
        <a:effectLst/>
      </p:bgPr>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bodyPr>
          <a:lstStyle/>
          <a:p>
            <a:r>
              <a:rPr kumimoji="0" lang="en-US" dirty="0" smtClean="0"/>
              <a:t>Click to edit Master title style</a:t>
            </a:r>
            <a:endParaRPr kumimoji="0" lang="en-US" dirty="0"/>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dirty="0" smtClean="0"/>
              <a:t>Click to edit Master text styles</a:t>
            </a:r>
          </a:p>
          <a:p>
            <a:pPr lvl="1" eaLnBrk="1" latinLnBrk="0" hangingPunct="1"/>
            <a:r>
              <a:rPr kumimoji="0" lang="en-US" dirty="0" smtClean="0"/>
              <a:t>Second level</a:t>
            </a:r>
          </a:p>
          <a:p>
            <a:pPr lvl="2" eaLnBrk="1" latinLnBrk="0" hangingPunct="1"/>
            <a:r>
              <a:rPr kumimoji="0" lang="en-US" dirty="0" smtClean="0"/>
              <a:t>Third level</a:t>
            </a:r>
          </a:p>
          <a:p>
            <a:pPr lvl="3" eaLnBrk="1" latinLnBrk="0" hangingPunct="1"/>
            <a:r>
              <a:rPr kumimoji="0" lang="en-US" dirty="0" smtClean="0"/>
              <a:t>Fourth level</a:t>
            </a:r>
          </a:p>
          <a:p>
            <a:pPr lvl="4" eaLnBrk="1" latinLnBrk="0" hangingPunct="1"/>
            <a:r>
              <a:rPr kumimoji="0" lang="en-US" dirty="0" smtClean="0"/>
              <a:t>Fifth level</a:t>
            </a:r>
            <a:endParaRPr kumimoji="0" lang="en-US" dirty="0"/>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latin typeface="Chalkboard"/>
              </a:defRPr>
            </a:lvl1pPr>
          </a:lstStyle>
          <a:p>
            <a:fld id="{A8F289B4-9B5B-45EA-80A8-E5B08E8DCE21}" type="datetimeFigureOut">
              <a:rPr lang="en-US" smtClean="0"/>
              <a:pPr/>
              <a:t>10/17/08</a:t>
            </a:fld>
            <a:endParaRPr lang="en-US" dirty="0"/>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latin typeface="Chalkboard"/>
              </a:defRPr>
            </a:lvl1pPr>
          </a:lstStyle>
          <a:p>
            <a:endParaRPr lang="en-US" dirty="0"/>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latin typeface="Chalkboard"/>
              </a:defRPr>
            </a:lvl1pPr>
          </a:lstStyle>
          <a:p>
            <a:fld id="{F1C9D949-F4F2-4FC4-944D-1E13F6E60291}" type="slidenum">
              <a:rPr lang="en-US" smtClean="0"/>
              <a:pPr/>
              <a:t>‹#›</a:t>
            </a:fld>
            <a:endParaRPr lang="en-US" dirty="0"/>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latin typeface="Chalkboard"/>
          <a:ea typeface="+mj-ea"/>
          <a:cs typeface="Chalkboard"/>
        </a:defRPr>
      </a:lvl1pPr>
    </p:titleStyle>
    <p:bodyStyle>
      <a:lvl1pPr marL="548640" indent="-411480" algn="l" rtl="0" eaLnBrk="1" latinLnBrk="0" hangingPunct="1">
        <a:spcBef>
          <a:spcPct val="20000"/>
        </a:spcBef>
        <a:spcAft>
          <a:spcPts val="0"/>
        </a:spcAft>
        <a:buClr>
          <a:schemeClr val="tx1">
            <a:shade val="95000"/>
          </a:schemeClr>
        </a:buClr>
        <a:buSzPct val="65000"/>
        <a:buFont typeface="Wingdings 2"/>
        <a:buChar char=""/>
        <a:defRPr kumimoji="0" sz="2800" kern="1200">
          <a:solidFill>
            <a:schemeClr val="tx1"/>
          </a:solidFill>
          <a:latin typeface="Chalkboard"/>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Chalkboard"/>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Chalkboard"/>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Chalkboard"/>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Chalkboard"/>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4" Type="http://schemas.openxmlformats.org/officeDocument/2006/relationships/hyperlink" Target="http://book.realworldhaskell.org/read/" TargetMode="External"/><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hyperlink" Target="http://research.microsoft.com/~simonpj/papers/marktoberdorf/mark.pdf"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df"/><Relationship Id="rId3" Type="http://schemas.openxmlformats.org/officeDocument/2006/relationships/image" Target="../media/image4.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3.pdf"/><Relationship Id="rId3" Type="http://schemas.openxmlformats.org/officeDocument/2006/relationships/image" Target="../media/image4.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www.haskell.org/~simonmar/papers/web-server.ps.gz"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the IO Monad</a:t>
            </a:r>
            <a:endParaRPr lang="en-US" dirty="0"/>
          </a:p>
        </p:txBody>
      </p:sp>
      <p:sp>
        <p:nvSpPr>
          <p:cNvPr id="14339" name="Subtitle 2"/>
          <p:cNvSpPr>
            <a:spLocks noGrp="1"/>
          </p:cNvSpPr>
          <p:nvPr>
            <p:ph type="subTitle" idx="1"/>
          </p:nvPr>
        </p:nvSpPr>
        <p:spPr/>
        <p:txBody>
          <a:bodyPr/>
          <a:lstStyle/>
          <a:p>
            <a:r>
              <a:rPr lang="en-GB" dirty="0" smtClean="0"/>
              <a:t>Kathleen Fisher</a:t>
            </a:r>
          </a:p>
        </p:txBody>
      </p:sp>
      <p:sp>
        <p:nvSpPr>
          <p:cNvPr id="14340" name="TextBox 3"/>
          <p:cNvSpPr txBox="1">
            <a:spLocks noChangeArrowheads="1"/>
          </p:cNvSpPr>
          <p:nvPr/>
        </p:nvSpPr>
        <p:spPr bwMode="auto">
          <a:xfrm>
            <a:off x="546100" y="508000"/>
            <a:ext cx="787395" cy="369332"/>
          </a:xfrm>
          <a:prstGeom prst="rect">
            <a:avLst/>
          </a:prstGeom>
          <a:noFill/>
          <a:ln w="9525">
            <a:noFill/>
            <a:miter lim="800000"/>
            <a:headEnd/>
            <a:tailEnd/>
          </a:ln>
        </p:spPr>
        <p:txBody>
          <a:bodyPr wrap="none">
            <a:prstTxWarp prst="textNoShape">
              <a:avLst/>
            </a:prstTxWarp>
            <a:spAutoFit/>
          </a:bodyPr>
          <a:lstStyle/>
          <a:p>
            <a:r>
              <a:rPr lang="en-US" dirty="0">
                <a:latin typeface="Chalkboard"/>
                <a:ea typeface="Chalkboard"/>
                <a:cs typeface="Chalkboard"/>
              </a:rPr>
              <a:t>cs242</a:t>
            </a:r>
          </a:p>
        </p:txBody>
      </p:sp>
      <p:sp>
        <p:nvSpPr>
          <p:cNvPr id="14341" name="TextBox 4"/>
          <p:cNvSpPr txBox="1">
            <a:spLocks noChangeArrowheads="1"/>
          </p:cNvSpPr>
          <p:nvPr/>
        </p:nvSpPr>
        <p:spPr bwMode="auto">
          <a:xfrm>
            <a:off x="1590675" y="4660901"/>
            <a:ext cx="5962650" cy="646331"/>
          </a:xfrm>
          <a:prstGeom prst="rect">
            <a:avLst/>
          </a:prstGeom>
          <a:noFill/>
          <a:ln w="9525">
            <a:solidFill>
              <a:srgbClr val="FFFFFF"/>
            </a:solidFill>
            <a:miter lim="800000"/>
            <a:headEnd/>
            <a:tailEnd/>
          </a:ln>
        </p:spPr>
        <p:txBody>
          <a:bodyPr wrap="square">
            <a:prstTxWarp prst="textNoShape">
              <a:avLst/>
            </a:prstTxWarp>
            <a:spAutoFit/>
          </a:bodyPr>
          <a:lstStyle/>
          <a:p>
            <a:r>
              <a:rPr lang="en-US" dirty="0" smtClean="0">
                <a:latin typeface="Chalkboard"/>
                <a:ea typeface="Chalkboard"/>
                <a:cs typeface="Chalkboard"/>
              </a:rPr>
              <a:t>Reading: “</a:t>
            </a:r>
            <a:r>
              <a:rPr lang="en-US" dirty="0" smtClean="0">
                <a:latin typeface="Chalkboard"/>
                <a:cs typeface="Chalkboard"/>
                <a:hlinkClick r:id="rId3"/>
              </a:rPr>
              <a:t>Tackling the Awkward Squad</a:t>
            </a:r>
            <a:r>
              <a:rPr lang="en-US" dirty="0" smtClean="0">
                <a:latin typeface="Chalkboard"/>
                <a:cs typeface="Chalkboard"/>
              </a:rPr>
              <a:t>,</a:t>
            </a:r>
            <a:r>
              <a:rPr lang="en-US" dirty="0" smtClean="0">
                <a:latin typeface="Chalkboard"/>
                <a:ea typeface="Chalkboard"/>
                <a:cs typeface="Chalkboard"/>
              </a:rPr>
              <a:t>” Sections 1-2</a:t>
            </a:r>
          </a:p>
          <a:p>
            <a:r>
              <a:rPr lang="en-US" dirty="0" smtClean="0">
                <a:latin typeface="Chalkboard"/>
                <a:ea typeface="Chalkboard"/>
                <a:cs typeface="Chalkboard"/>
              </a:rPr>
              <a:t>	“</a:t>
            </a:r>
            <a:r>
              <a:rPr lang="en-US" dirty="0" smtClean="0">
                <a:latin typeface="Chalkboard"/>
                <a:ea typeface="Chalkboard"/>
                <a:cs typeface="Chalkboard"/>
                <a:hlinkClick r:id="rId4"/>
              </a:rPr>
              <a:t>Real World Haskell</a:t>
            </a:r>
            <a:r>
              <a:rPr lang="en-US" dirty="0" smtClean="0">
                <a:latin typeface="Chalkboard"/>
                <a:ea typeface="Chalkboard"/>
                <a:cs typeface="Chalkboard"/>
              </a:rPr>
              <a:t>,”  Chapter 7: I/O</a:t>
            </a:r>
            <a:endParaRPr lang="en-US" dirty="0">
              <a:latin typeface="Chalkboard"/>
              <a:ea typeface="Chalkboard"/>
              <a:cs typeface="Chalkboard"/>
            </a:endParaRPr>
          </a:p>
        </p:txBody>
      </p:sp>
      <p:sp>
        <p:nvSpPr>
          <p:cNvPr id="6" name="TextBox 5"/>
          <p:cNvSpPr txBox="1">
            <a:spLocks noChangeArrowheads="1"/>
          </p:cNvSpPr>
          <p:nvPr/>
        </p:nvSpPr>
        <p:spPr bwMode="auto">
          <a:xfrm>
            <a:off x="2882900" y="6362700"/>
            <a:ext cx="6038891" cy="369332"/>
          </a:xfrm>
          <a:prstGeom prst="rect">
            <a:avLst/>
          </a:prstGeom>
          <a:noFill/>
          <a:ln w="9525">
            <a:noFill/>
            <a:miter lim="800000"/>
            <a:headEnd/>
            <a:tailEnd/>
          </a:ln>
        </p:spPr>
        <p:txBody>
          <a:bodyPr wrap="none">
            <a:prstTxWarp prst="textNoShape">
              <a:avLst/>
            </a:prstTxWarp>
            <a:spAutoFit/>
          </a:bodyPr>
          <a:lstStyle/>
          <a:p>
            <a:r>
              <a:rPr lang="en-US" dirty="0">
                <a:solidFill>
                  <a:srgbClr val="CEB966"/>
                </a:solidFill>
                <a:latin typeface="Chalkboard"/>
                <a:ea typeface="Chalkboard"/>
                <a:cs typeface="Chalkboard"/>
              </a:rPr>
              <a:t>Thanks to Simon Peyton Jones for</a:t>
            </a:r>
            <a:r>
              <a:rPr lang="en-US" dirty="0" smtClean="0">
                <a:solidFill>
                  <a:srgbClr val="CEB966"/>
                </a:solidFill>
                <a:latin typeface="Chalkboard"/>
                <a:ea typeface="Chalkboard"/>
                <a:cs typeface="Chalkboard"/>
              </a:rPr>
              <a:t> many of </a:t>
            </a:r>
            <a:r>
              <a:rPr lang="en-US" dirty="0">
                <a:solidFill>
                  <a:srgbClr val="CEB966"/>
                </a:solidFill>
                <a:latin typeface="Chalkboard"/>
                <a:ea typeface="Chalkboard"/>
                <a:cs typeface="Chalkboard"/>
              </a:rPr>
              <a:t>these slides.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Problem</a:t>
            </a:r>
            <a:endParaRPr lang="en-US" dirty="0"/>
          </a:p>
        </p:txBody>
      </p:sp>
      <p:sp>
        <p:nvSpPr>
          <p:cNvPr id="4" name="Rounded Rectangular Callout 3"/>
          <p:cNvSpPr/>
          <p:nvPr/>
        </p:nvSpPr>
        <p:spPr>
          <a:xfrm>
            <a:off x="685801" y="2540000"/>
            <a:ext cx="3048000" cy="1736646"/>
          </a:xfrm>
          <a:prstGeom prst="wedgeRoundRectCallout">
            <a:avLst>
              <a:gd name="adj1" fmla="val -23745"/>
              <a:gd name="adj2" fmla="val 49693"/>
              <a:gd name="adj3" fmla="val 16667"/>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algn="ctr"/>
            <a:r>
              <a:rPr lang="en-GB" sz="2400" dirty="0" smtClean="0">
                <a:solidFill>
                  <a:schemeClr val="bg1"/>
                </a:solidFill>
                <a:latin typeface="Chalkboard"/>
              </a:rPr>
              <a:t>A functional program defines a pure function, with </a:t>
            </a:r>
            <a:r>
              <a:rPr lang="en-GB" sz="2400" dirty="0" smtClean="0">
                <a:solidFill>
                  <a:srgbClr val="FFFF00"/>
                </a:solidFill>
                <a:latin typeface="Chalkboard"/>
              </a:rPr>
              <a:t>no side effects</a:t>
            </a:r>
            <a:r>
              <a:rPr lang="en-GB" sz="2400" dirty="0" smtClean="0">
                <a:solidFill>
                  <a:schemeClr val="bg1"/>
                </a:solidFill>
                <a:latin typeface="Chalkboard"/>
              </a:rPr>
              <a:t>.</a:t>
            </a:r>
            <a:endParaRPr lang="en-GB" sz="2400" dirty="0">
              <a:solidFill>
                <a:schemeClr val="bg1"/>
              </a:solidFill>
              <a:latin typeface="Chalkboard"/>
            </a:endParaRPr>
          </a:p>
        </p:txBody>
      </p:sp>
      <p:sp>
        <p:nvSpPr>
          <p:cNvPr id="5" name="Rounded Rectangular Callout 4"/>
          <p:cNvSpPr/>
          <p:nvPr/>
        </p:nvSpPr>
        <p:spPr>
          <a:xfrm>
            <a:off x="5473701" y="2540000"/>
            <a:ext cx="3048000" cy="1736646"/>
          </a:xfrm>
          <a:prstGeom prst="wedgeRoundRectCallout">
            <a:avLst>
              <a:gd name="adj1" fmla="val -23745"/>
              <a:gd name="adj2" fmla="val 49693"/>
              <a:gd name="adj3" fmla="val 16667"/>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algn="ctr"/>
            <a:r>
              <a:rPr lang="en-GB" sz="2400" dirty="0" smtClean="0">
                <a:solidFill>
                  <a:schemeClr val="bg1"/>
                </a:solidFill>
                <a:latin typeface="Chalkboard"/>
              </a:rPr>
              <a:t>The whole point of running a program is to have       </a:t>
            </a:r>
            <a:r>
              <a:rPr lang="en-GB" sz="2400" dirty="0" smtClean="0">
                <a:solidFill>
                  <a:srgbClr val="FFFF00"/>
                </a:solidFill>
                <a:latin typeface="Chalkboard"/>
              </a:rPr>
              <a:t>some side effect</a:t>
            </a:r>
            <a:r>
              <a:rPr lang="en-GB" sz="2400" dirty="0" smtClean="0">
                <a:solidFill>
                  <a:schemeClr val="bg1"/>
                </a:solidFill>
                <a:latin typeface="Chalkboard"/>
              </a:rPr>
              <a:t>.</a:t>
            </a:r>
            <a:endParaRPr lang="en-GB" sz="2400" dirty="0">
              <a:solidFill>
                <a:schemeClr val="bg1"/>
              </a:solidFill>
              <a:latin typeface="Chalkboard"/>
            </a:endParaRPr>
          </a:p>
        </p:txBody>
      </p:sp>
      <p:sp>
        <p:nvSpPr>
          <p:cNvPr id="6" name="AutoShape 5"/>
          <p:cNvSpPr>
            <a:spLocks noChangeArrowheads="1"/>
          </p:cNvSpPr>
          <p:nvPr/>
        </p:nvSpPr>
        <p:spPr bwMode="auto">
          <a:xfrm>
            <a:off x="3733800" y="2781300"/>
            <a:ext cx="1714500" cy="1066800"/>
          </a:xfrm>
          <a:prstGeom prst="leftRightArrow">
            <a:avLst>
              <a:gd name="adj1" fmla="val 50000"/>
              <a:gd name="adj2" fmla="val 40000"/>
            </a:avLst>
          </a:prstGeom>
          <a:solidFill>
            <a:srgbClr val="FF3300"/>
          </a:solidFill>
          <a:ln w="9525">
            <a:solidFill>
              <a:schemeClr val="tx1"/>
            </a:solidFill>
            <a:miter lim="800000"/>
            <a:headEnd/>
            <a:tailEnd/>
          </a:ln>
          <a:effectLst/>
        </p:spPr>
        <p:txBody>
          <a:bodyPr wrap="none" anchor="ctr">
            <a:prstTxWarp prst="textNoShape">
              <a:avLst/>
            </a:prstTxWarp>
          </a:bodyPr>
          <a:lstStyle/>
          <a:p>
            <a:pPr algn="ctr"/>
            <a:r>
              <a:rPr lang="en-US" dirty="0" smtClean="0">
                <a:solidFill>
                  <a:schemeClr val="bg1"/>
                </a:solidFill>
                <a:latin typeface="Chalkboard"/>
                <a:cs typeface="Chalkboard"/>
              </a:rPr>
              <a:t>Tension</a:t>
            </a:r>
            <a:endParaRPr lang="en-US" dirty="0">
              <a:solidFill>
                <a:schemeClr val="bg1"/>
              </a:solidFill>
              <a:latin typeface="Chalkboard"/>
              <a:cs typeface="Chalkboard"/>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17562"/>
          </a:xfrm>
        </p:spPr>
        <p:txBody>
          <a:bodyPr/>
          <a:lstStyle/>
          <a:p>
            <a:r>
              <a:rPr lang="en-US" dirty="0" smtClean="0"/>
              <a:t>Before Monads</a:t>
            </a:r>
            <a:endParaRPr lang="en-US" dirty="0"/>
          </a:p>
        </p:txBody>
      </p:sp>
      <p:sp>
        <p:nvSpPr>
          <p:cNvPr id="3" name="Content Placeholder 2"/>
          <p:cNvSpPr>
            <a:spLocks noGrp="1"/>
          </p:cNvSpPr>
          <p:nvPr>
            <p:ph idx="1"/>
          </p:nvPr>
        </p:nvSpPr>
        <p:spPr>
          <a:xfrm>
            <a:off x="457200" y="1257300"/>
            <a:ext cx="8229600" cy="5435600"/>
          </a:xfrm>
        </p:spPr>
        <p:txBody>
          <a:bodyPr>
            <a:normAutofit fontScale="92500" lnSpcReduction="20000"/>
          </a:bodyPr>
          <a:lstStyle/>
          <a:p>
            <a:r>
              <a:rPr lang="en-US" dirty="0" smtClean="0">
                <a:solidFill>
                  <a:srgbClr val="FFFF00"/>
                </a:solidFill>
              </a:rPr>
              <a:t>Streams</a:t>
            </a:r>
          </a:p>
          <a:p>
            <a:pPr lvl="1"/>
            <a:r>
              <a:rPr lang="en-US" dirty="0" smtClean="0"/>
              <a:t>Program issues a stream of requests to OS, which        responds with a stream of inputs.</a:t>
            </a:r>
          </a:p>
          <a:p>
            <a:r>
              <a:rPr lang="en-US" dirty="0" smtClean="0">
                <a:solidFill>
                  <a:srgbClr val="FFFF00"/>
                </a:solidFill>
              </a:rPr>
              <a:t>Continuations</a:t>
            </a:r>
          </a:p>
          <a:p>
            <a:pPr lvl="1"/>
            <a:r>
              <a:rPr lang="en-US" dirty="0" smtClean="0"/>
              <a:t>User supplies continuations to I/O routines to specify how to process results.</a:t>
            </a:r>
          </a:p>
          <a:p>
            <a:r>
              <a:rPr lang="en-US" dirty="0" smtClean="0">
                <a:solidFill>
                  <a:srgbClr val="FFFF00"/>
                </a:solidFill>
              </a:rPr>
              <a:t>World-Passing</a:t>
            </a:r>
          </a:p>
          <a:p>
            <a:pPr lvl="1"/>
            <a:r>
              <a:rPr lang="en-US" dirty="0" smtClean="0"/>
              <a:t>The “World” is passed around and updated,             like a normal data structure.</a:t>
            </a:r>
          </a:p>
          <a:p>
            <a:pPr lvl="1"/>
            <a:r>
              <a:rPr lang="en-US" dirty="0" smtClean="0"/>
              <a:t>Not a serious contender because designers didn’t know how to guarantee single-threaded access to the world. </a:t>
            </a:r>
          </a:p>
          <a:p>
            <a:r>
              <a:rPr lang="en-US" dirty="0" smtClean="0"/>
              <a:t>Stream and Continuation models were discovered to be inter-definable.</a:t>
            </a:r>
          </a:p>
          <a:p>
            <a:r>
              <a:rPr lang="en-US" dirty="0" smtClean="0"/>
              <a:t>Haskell 1.0 Report adopted Stream model.</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Stream Model: Basic Idea</a:t>
            </a:r>
            <a:endParaRPr lang="en-US" dirty="0"/>
          </a:p>
        </p:txBody>
      </p:sp>
      <p:sp>
        <p:nvSpPr>
          <p:cNvPr id="3" name="Content Placeholder 2"/>
          <p:cNvSpPr>
            <a:spLocks noGrp="1"/>
          </p:cNvSpPr>
          <p:nvPr>
            <p:ph idx="1"/>
          </p:nvPr>
        </p:nvSpPr>
        <p:spPr>
          <a:xfrm>
            <a:off x="228600" y="1600200"/>
            <a:ext cx="8648700" cy="4953000"/>
          </a:xfrm>
        </p:spPr>
        <p:txBody>
          <a:bodyPr>
            <a:normAutofit fontScale="92500" lnSpcReduction="10000"/>
          </a:bodyPr>
          <a:lstStyle/>
          <a:p>
            <a:r>
              <a:rPr lang="en-US" dirty="0" smtClean="0"/>
              <a:t>Move side effects outside of functional program</a:t>
            </a:r>
          </a:p>
          <a:p>
            <a:r>
              <a:rPr lang="en-US" dirty="0" smtClean="0"/>
              <a:t>If Haskell </a:t>
            </a:r>
            <a:r>
              <a:rPr lang="en-US" b="1" dirty="0" smtClean="0">
                <a:solidFill>
                  <a:schemeClr val="accent1"/>
                </a:solidFill>
                <a:latin typeface="Courier New"/>
                <a:cs typeface="Courier New"/>
              </a:rPr>
              <a:t>main :: String -&gt; String</a:t>
            </a:r>
          </a:p>
          <a:p>
            <a:endParaRPr lang="en-US" dirty="0" smtClean="0"/>
          </a:p>
          <a:p>
            <a:endParaRPr lang="en-US" dirty="0" smtClean="0"/>
          </a:p>
          <a:p>
            <a:endParaRPr lang="en-US" dirty="0" smtClean="0"/>
          </a:p>
          <a:p>
            <a:endParaRPr lang="en-US" dirty="0" smtClean="0"/>
          </a:p>
          <a:p>
            <a:endParaRPr lang="en-US" dirty="0" smtClean="0"/>
          </a:p>
          <a:p>
            <a:r>
              <a:rPr lang="en-US" dirty="0" smtClean="0"/>
              <a:t>But what if you need to read more than one file? Or delete files? Or communicate over a socket? ...</a:t>
            </a:r>
          </a:p>
        </p:txBody>
      </p:sp>
      <p:grpSp>
        <p:nvGrpSpPr>
          <p:cNvPr id="15" name="Group 14"/>
          <p:cNvGrpSpPr/>
          <p:nvPr/>
        </p:nvGrpSpPr>
        <p:grpSpPr>
          <a:xfrm>
            <a:off x="1498600" y="2857500"/>
            <a:ext cx="6248400" cy="2463800"/>
            <a:chOff x="1485900" y="3009900"/>
            <a:chExt cx="6248400" cy="2463800"/>
          </a:xfrm>
        </p:grpSpPr>
        <p:sp>
          <p:nvSpPr>
            <p:cNvPr id="13" name="Rounded Rectangle 12"/>
            <p:cNvSpPr/>
            <p:nvPr/>
          </p:nvSpPr>
          <p:spPr>
            <a:xfrm>
              <a:off x="1485900" y="3009900"/>
              <a:ext cx="6248400" cy="2463800"/>
            </a:xfrm>
            <a:prstGeom prst="roundRect">
              <a:avLst/>
            </a:prstGeom>
            <a:solidFill>
              <a:srgbClr val="6585CF"/>
            </a:solidFill>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latin typeface="Chalkboard"/>
              </a:endParaRPr>
            </a:p>
          </p:txBody>
        </p:sp>
        <p:sp>
          <p:nvSpPr>
            <p:cNvPr id="5" name="Rectangle 4"/>
            <p:cNvSpPr/>
            <p:nvPr/>
          </p:nvSpPr>
          <p:spPr>
            <a:xfrm>
              <a:off x="3905250" y="3983811"/>
              <a:ext cx="1536700" cy="92333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lang="en-US" dirty="0" smtClean="0">
                  <a:solidFill>
                    <a:srgbClr val="000000"/>
                  </a:solidFill>
                  <a:latin typeface="Chalkboard"/>
                </a:rPr>
                <a:t>Haskell</a:t>
              </a:r>
            </a:p>
            <a:p>
              <a:pPr algn="ctr"/>
              <a:r>
                <a:rPr lang="en-US" dirty="0" smtClean="0">
                  <a:solidFill>
                    <a:srgbClr val="000000"/>
                  </a:solidFill>
                  <a:latin typeface="Chalkboard"/>
                </a:rPr>
                <a:t> main program</a:t>
              </a:r>
              <a:endParaRPr lang="en-US" dirty="0">
                <a:solidFill>
                  <a:srgbClr val="000000"/>
                </a:solidFill>
                <a:latin typeface="Chalkboard"/>
              </a:endParaRPr>
            </a:p>
          </p:txBody>
        </p:sp>
        <p:sp>
          <p:nvSpPr>
            <p:cNvPr id="6" name="Folded Corner 5"/>
            <p:cNvSpPr/>
            <p:nvPr/>
          </p:nvSpPr>
          <p:spPr>
            <a:xfrm>
              <a:off x="1930400" y="3606800"/>
              <a:ext cx="1257300" cy="1677353"/>
            </a:xfrm>
            <a:prstGeom prst="foldedCorner">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algn="ctr"/>
              <a:r>
                <a:rPr lang="en-US" dirty="0" smtClean="0">
                  <a:solidFill>
                    <a:schemeClr val="bg1"/>
                  </a:solidFill>
                  <a:latin typeface="Chalkboard"/>
                </a:rPr>
                <a:t>standard input location (file or </a:t>
              </a:r>
              <a:r>
                <a:rPr lang="en-US" dirty="0" err="1" smtClean="0">
                  <a:solidFill>
                    <a:schemeClr val="bg1"/>
                  </a:solidFill>
                  <a:latin typeface="Chalkboard"/>
                </a:rPr>
                <a:t>stdin</a:t>
              </a:r>
              <a:r>
                <a:rPr lang="en-US" dirty="0" smtClean="0">
                  <a:solidFill>
                    <a:schemeClr val="bg1"/>
                  </a:solidFill>
                  <a:latin typeface="Chalkboard"/>
                </a:rPr>
                <a:t>)</a:t>
              </a:r>
              <a:endParaRPr lang="en-US" dirty="0">
                <a:solidFill>
                  <a:schemeClr val="bg1"/>
                </a:solidFill>
                <a:latin typeface="Chalkboard"/>
              </a:endParaRPr>
            </a:p>
          </p:txBody>
        </p:sp>
        <p:sp>
          <p:nvSpPr>
            <p:cNvPr id="7" name="Folded Corner 6"/>
            <p:cNvSpPr/>
            <p:nvPr/>
          </p:nvSpPr>
          <p:spPr>
            <a:xfrm>
              <a:off x="6159500" y="3606800"/>
              <a:ext cx="1257300" cy="1677353"/>
            </a:xfrm>
            <a:prstGeom prst="foldedCorner">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algn="ctr"/>
              <a:r>
                <a:rPr lang="en-US" dirty="0" smtClean="0">
                  <a:solidFill>
                    <a:schemeClr val="bg1"/>
                  </a:solidFill>
                  <a:latin typeface="Chalkboard"/>
                </a:rPr>
                <a:t>standard output location (file or </a:t>
              </a:r>
              <a:r>
                <a:rPr lang="en-US" dirty="0" err="1" smtClean="0">
                  <a:solidFill>
                    <a:schemeClr val="bg1"/>
                  </a:solidFill>
                  <a:latin typeface="Chalkboard"/>
                </a:rPr>
                <a:t>stdin</a:t>
              </a:r>
              <a:r>
                <a:rPr lang="en-US" dirty="0" smtClean="0">
                  <a:solidFill>
                    <a:schemeClr val="bg1"/>
                  </a:solidFill>
                  <a:latin typeface="Chalkboard"/>
                </a:rPr>
                <a:t>)</a:t>
              </a:r>
              <a:endParaRPr lang="en-US" dirty="0">
                <a:solidFill>
                  <a:schemeClr val="bg1"/>
                </a:solidFill>
                <a:latin typeface="Chalkboard"/>
              </a:endParaRPr>
            </a:p>
          </p:txBody>
        </p:sp>
        <p:cxnSp>
          <p:nvCxnSpPr>
            <p:cNvPr id="9" name="Straight Arrow Connector 8"/>
            <p:cNvCxnSpPr>
              <a:stCxn id="6" idx="3"/>
              <a:endCxn id="5" idx="1"/>
            </p:cNvCxnSpPr>
            <p:nvPr/>
          </p:nvCxnSpPr>
          <p:spPr>
            <a:xfrm flipV="1">
              <a:off x="3187700" y="4445476"/>
              <a:ext cx="717550" cy="1"/>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cxnSp>
          <p:nvCxnSpPr>
            <p:cNvPr id="10" name="Straight Arrow Connector 9"/>
            <p:cNvCxnSpPr>
              <a:stCxn id="5" idx="3"/>
              <a:endCxn id="7" idx="1"/>
            </p:cNvCxnSpPr>
            <p:nvPr/>
          </p:nvCxnSpPr>
          <p:spPr>
            <a:xfrm>
              <a:off x="5441950" y="4445476"/>
              <a:ext cx="717550" cy="1"/>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sp>
          <p:nvSpPr>
            <p:cNvPr id="14" name="TextBox 13"/>
            <p:cNvSpPr txBox="1"/>
            <p:nvPr/>
          </p:nvSpPr>
          <p:spPr>
            <a:xfrm>
              <a:off x="1752600" y="3149600"/>
              <a:ext cx="5442516" cy="369332"/>
            </a:xfrm>
            <a:prstGeom prst="rect">
              <a:avLst/>
            </a:prstGeom>
            <a:noFill/>
          </p:spPr>
          <p:txBody>
            <a:bodyPr wrap="none" rtlCol="0">
              <a:spAutoFit/>
            </a:bodyPr>
            <a:lstStyle/>
            <a:p>
              <a:r>
                <a:rPr lang="en-US" dirty="0" smtClean="0">
                  <a:latin typeface="Chalkboard"/>
                  <a:cs typeface="Chalkboard"/>
                </a:rPr>
                <a:t>Wrapper Program, written in some other language</a:t>
              </a:r>
              <a:endParaRPr lang="en-US" dirty="0">
                <a:latin typeface="Chalkboard"/>
                <a:cs typeface="Chalkboard"/>
              </a:endParaRPr>
            </a:p>
          </p:txBody>
        </p:sp>
      </p:gr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lstStyle/>
          <a:p>
            <a:r>
              <a:rPr lang="en-US" dirty="0" smtClean="0"/>
              <a:t>Stream Model</a:t>
            </a:r>
            <a:endParaRPr lang="en-US" dirty="0"/>
          </a:p>
        </p:txBody>
      </p:sp>
      <p:sp>
        <p:nvSpPr>
          <p:cNvPr id="3" name="Content Placeholder 2"/>
          <p:cNvSpPr>
            <a:spLocks noGrp="1"/>
          </p:cNvSpPr>
          <p:nvPr>
            <p:ph idx="1"/>
          </p:nvPr>
        </p:nvSpPr>
        <p:spPr>
          <a:xfrm>
            <a:off x="457200" y="1295400"/>
            <a:ext cx="8229600" cy="5295900"/>
          </a:xfrm>
        </p:spPr>
        <p:txBody>
          <a:bodyPr>
            <a:normAutofit/>
          </a:bodyPr>
          <a:lstStyle/>
          <a:p>
            <a:pPr>
              <a:spcAft>
                <a:spcPts val="1200"/>
              </a:spcAft>
            </a:pPr>
            <a:r>
              <a:rPr lang="en-US" dirty="0" smtClean="0"/>
              <a:t>Enrich argument and return type of </a:t>
            </a:r>
            <a:r>
              <a:rPr lang="en-US" b="1" dirty="0" smtClean="0">
                <a:solidFill>
                  <a:srgbClr val="CEB966"/>
                </a:solidFill>
                <a:latin typeface="Courier New"/>
                <a:cs typeface="Courier New"/>
              </a:rPr>
              <a:t>main</a:t>
            </a:r>
            <a:r>
              <a:rPr lang="en-US" b="1" dirty="0" smtClean="0">
                <a:solidFill>
                  <a:srgbClr val="CEB966"/>
                </a:solidFill>
                <a:cs typeface="Chalkboard"/>
              </a:rPr>
              <a:t> </a:t>
            </a:r>
            <a:r>
              <a:rPr lang="en-US" dirty="0" smtClean="0"/>
              <a:t>to include all input and output events. </a:t>
            </a:r>
          </a:p>
          <a:p>
            <a:endParaRPr lang="en-US" dirty="0" smtClean="0"/>
          </a:p>
          <a:p>
            <a:endParaRPr lang="en-US" dirty="0" smtClean="0"/>
          </a:p>
          <a:p>
            <a:endParaRPr lang="en-US" dirty="0" smtClean="0"/>
          </a:p>
          <a:p>
            <a:endParaRPr lang="en-US" dirty="0" smtClean="0"/>
          </a:p>
          <a:p>
            <a:pPr lvl="1"/>
            <a:endParaRPr lang="en-US" dirty="0" smtClean="0"/>
          </a:p>
          <a:p>
            <a:r>
              <a:rPr lang="en-US" dirty="0" smtClean="0"/>
              <a:t>Wrapper program interprets requests and adds responses to input. </a:t>
            </a:r>
            <a:endParaRPr lang="en-US" dirty="0"/>
          </a:p>
        </p:txBody>
      </p:sp>
      <p:sp>
        <p:nvSpPr>
          <p:cNvPr id="4" name="TextBox 3"/>
          <p:cNvSpPr txBox="1"/>
          <p:nvPr/>
        </p:nvSpPr>
        <p:spPr>
          <a:xfrm>
            <a:off x="1368416" y="2355843"/>
            <a:ext cx="7140584" cy="3170099"/>
          </a:xfrm>
          <a:prstGeom prst="rect">
            <a:avLst/>
          </a:prstGeom>
          <a:solidFill>
            <a:srgbClr val="FFFF00"/>
          </a:solidFill>
        </p:spPr>
        <p:txBody>
          <a:bodyPr wrap="square" rtlCol="0">
            <a:spAutoFit/>
          </a:bodyPr>
          <a:lstStyle/>
          <a:p>
            <a:pPr marL="288925" indent="-288925">
              <a:tabLst>
                <a:tab pos="2195513" algn="l"/>
              </a:tabLst>
            </a:pPr>
            <a:r>
              <a:rPr lang="en-GB" sz="2000" b="1" dirty="0" smtClean="0">
                <a:solidFill>
                  <a:schemeClr val="bg1"/>
                </a:solidFill>
                <a:latin typeface="Courier New" charset="0"/>
              </a:rPr>
              <a:t>main :: [Response] -&gt; [Request]</a:t>
            </a:r>
          </a:p>
          <a:p>
            <a:pPr marL="288925" indent="-288925">
              <a:tabLst>
                <a:tab pos="2195513" algn="l"/>
              </a:tabLst>
            </a:pPr>
            <a:endParaRPr lang="en-GB" sz="2000" b="1" dirty="0" smtClean="0">
              <a:solidFill>
                <a:schemeClr val="bg1"/>
              </a:solidFill>
              <a:latin typeface="Courier New" charset="0"/>
            </a:endParaRPr>
          </a:p>
          <a:p>
            <a:pPr marL="288925" indent="-288925">
              <a:tabLst>
                <a:tab pos="2195513" algn="l"/>
              </a:tabLst>
            </a:pPr>
            <a:r>
              <a:rPr lang="en-GB" sz="2000" b="1" dirty="0" smtClean="0">
                <a:solidFill>
                  <a:schemeClr val="bg1"/>
                </a:solidFill>
                <a:latin typeface="Courier New" charset="0"/>
              </a:rPr>
              <a:t>data Request 	=  </a:t>
            </a:r>
            <a:r>
              <a:rPr lang="en-GB" sz="2000" b="1" dirty="0" err="1" smtClean="0">
                <a:solidFill>
                  <a:schemeClr val="bg1"/>
                </a:solidFill>
                <a:latin typeface="Courier New" charset="0"/>
              </a:rPr>
              <a:t>ReadFile</a:t>
            </a:r>
            <a:r>
              <a:rPr lang="en-GB" sz="2000" b="1" dirty="0" smtClean="0">
                <a:solidFill>
                  <a:schemeClr val="bg1"/>
                </a:solidFill>
                <a:latin typeface="Courier New" charset="0"/>
              </a:rPr>
              <a:t> Filename</a:t>
            </a:r>
          </a:p>
          <a:p>
            <a:pPr marL="288925" indent="-288925">
              <a:tabLst>
                <a:tab pos="2195513" algn="l"/>
              </a:tabLst>
            </a:pPr>
            <a:r>
              <a:rPr lang="en-GB" sz="2000" b="1" dirty="0" smtClean="0">
                <a:solidFill>
                  <a:schemeClr val="bg1"/>
                </a:solidFill>
                <a:latin typeface="Courier New" charset="0"/>
              </a:rPr>
              <a:t>		| </a:t>
            </a:r>
            <a:r>
              <a:rPr lang="en-GB" sz="2000" b="1" dirty="0" err="1" smtClean="0">
                <a:solidFill>
                  <a:schemeClr val="bg1"/>
                </a:solidFill>
                <a:latin typeface="Courier New" charset="0"/>
              </a:rPr>
              <a:t>WriteFile</a:t>
            </a:r>
            <a:r>
              <a:rPr lang="en-GB" sz="2000" b="1" dirty="0" smtClean="0">
                <a:solidFill>
                  <a:schemeClr val="bg1"/>
                </a:solidFill>
                <a:latin typeface="Courier New" charset="0"/>
              </a:rPr>
              <a:t> </a:t>
            </a:r>
            <a:r>
              <a:rPr lang="en-GB" sz="2000" b="1" dirty="0" err="1" smtClean="0">
                <a:solidFill>
                  <a:schemeClr val="bg1"/>
                </a:solidFill>
                <a:latin typeface="Courier New" charset="0"/>
              </a:rPr>
              <a:t>FileName</a:t>
            </a:r>
            <a:r>
              <a:rPr lang="en-GB" sz="2000" b="1" dirty="0" smtClean="0">
                <a:solidFill>
                  <a:schemeClr val="bg1"/>
                </a:solidFill>
                <a:latin typeface="Courier New" charset="0"/>
              </a:rPr>
              <a:t> String</a:t>
            </a:r>
          </a:p>
          <a:p>
            <a:pPr marL="288925" indent="-288925">
              <a:tabLst>
                <a:tab pos="2195513" algn="l"/>
              </a:tabLst>
            </a:pPr>
            <a:r>
              <a:rPr lang="en-GB" sz="2000" b="1" dirty="0" smtClean="0">
                <a:solidFill>
                  <a:schemeClr val="bg1"/>
                </a:solidFill>
                <a:latin typeface="Courier New" charset="0"/>
              </a:rPr>
              <a:t>		| …</a:t>
            </a:r>
          </a:p>
          <a:p>
            <a:pPr marL="288925" indent="-288925">
              <a:tabLst>
                <a:tab pos="2195513" algn="l"/>
              </a:tabLst>
            </a:pPr>
            <a:endParaRPr lang="en-GB" sz="2000" b="1" dirty="0" smtClean="0">
              <a:solidFill>
                <a:schemeClr val="bg1"/>
              </a:solidFill>
              <a:latin typeface="Courier New" charset="0"/>
            </a:endParaRPr>
          </a:p>
          <a:p>
            <a:pPr marL="288925" indent="-288925">
              <a:tabLst>
                <a:tab pos="2195513" algn="l"/>
              </a:tabLst>
            </a:pPr>
            <a:r>
              <a:rPr lang="en-GB" sz="2000" b="1" dirty="0" smtClean="0">
                <a:solidFill>
                  <a:schemeClr val="bg1"/>
                </a:solidFill>
                <a:latin typeface="Courier New" charset="0"/>
              </a:rPr>
              <a:t>data Response	=  </a:t>
            </a:r>
            <a:r>
              <a:rPr lang="en-GB" sz="2000" b="1" dirty="0" err="1" smtClean="0">
                <a:solidFill>
                  <a:schemeClr val="bg1"/>
                </a:solidFill>
                <a:latin typeface="Courier New" charset="0"/>
              </a:rPr>
              <a:t>RequestFailed</a:t>
            </a:r>
            <a:endParaRPr lang="en-GB" sz="2000" b="1" dirty="0" smtClean="0">
              <a:solidFill>
                <a:schemeClr val="bg1"/>
              </a:solidFill>
              <a:latin typeface="Courier New" charset="0"/>
            </a:endParaRPr>
          </a:p>
          <a:p>
            <a:pPr marL="288925" indent="-288925">
              <a:tabLst>
                <a:tab pos="2195513" algn="l"/>
              </a:tabLst>
            </a:pPr>
            <a:r>
              <a:rPr lang="en-GB" sz="2000" b="1" dirty="0" smtClean="0">
                <a:solidFill>
                  <a:schemeClr val="bg1"/>
                </a:solidFill>
                <a:latin typeface="Courier New" charset="0"/>
              </a:rPr>
              <a:t>		| </a:t>
            </a:r>
            <a:r>
              <a:rPr lang="en-GB" sz="2000" b="1" dirty="0" err="1" smtClean="0">
                <a:solidFill>
                  <a:schemeClr val="bg1"/>
                </a:solidFill>
                <a:latin typeface="Courier New" charset="0"/>
              </a:rPr>
              <a:t>ReadOK</a:t>
            </a:r>
            <a:r>
              <a:rPr lang="en-GB" sz="2000" b="1" dirty="0" smtClean="0">
                <a:solidFill>
                  <a:schemeClr val="bg1"/>
                </a:solidFill>
                <a:latin typeface="Courier New" charset="0"/>
              </a:rPr>
              <a:t> String</a:t>
            </a:r>
          </a:p>
          <a:p>
            <a:pPr marL="288925" indent="-288925">
              <a:tabLst>
                <a:tab pos="2195513" algn="l"/>
              </a:tabLst>
            </a:pPr>
            <a:r>
              <a:rPr lang="en-GB" sz="2000" b="1" dirty="0" smtClean="0">
                <a:solidFill>
                  <a:schemeClr val="bg1"/>
                </a:solidFill>
                <a:latin typeface="Courier New" charset="0"/>
              </a:rPr>
              <a:t>		| </a:t>
            </a:r>
            <a:r>
              <a:rPr lang="en-GB" sz="2000" b="1" dirty="0" err="1" smtClean="0">
                <a:solidFill>
                  <a:schemeClr val="bg1"/>
                </a:solidFill>
                <a:latin typeface="Courier New" charset="0"/>
              </a:rPr>
              <a:t>WriteOk</a:t>
            </a:r>
            <a:endParaRPr lang="en-GB" sz="2000" b="1" dirty="0" smtClean="0">
              <a:solidFill>
                <a:schemeClr val="bg1"/>
              </a:solidFill>
              <a:latin typeface="Courier New" charset="0"/>
            </a:endParaRPr>
          </a:p>
          <a:p>
            <a:pPr marL="288925" indent="-288925">
              <a:tabLst>
                <a:tab pos="2195513" algn="l"/>
              </a:tabLst>
            </a:pPr>
            <a:r>
              <a:rPr lang="en-GB" sz="2000" b="1" dirty="0" smtClean="0">
                <a:solidFill>
                  <a:schemeClr val="bg1"/>
                </a:solidFill>
                <a:latin typeface="Courier New" charset="0"/>
              </a:rPr>
              <a:t>		| Success  | …</a:t>
            </a:r>
            <a:endParaRPr lang="en-GB" sz="2000" b="1" dirty="0">
              <a:solidFill>
                <a:schemeClr val="bg1"/>
              </a:solidFill>
              <a:latin typeface="Courier New"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81062"/>
          </a:xfrm>
        </p:spPr>
        <p:txBody>
          <a:bodyPr/>
          <a:lstStyle/>
          <a:p>
            <a:r>
              <a:rPr lang="en-US" dirty="0" smtClean="0"/>
              <a:t>Stream Model</a:t>
            </a:r>
            <a:endParaRPr lang="en-US" dirty="0"/>
          </a:p>
        </p:txBody>
      </p:sp>
      <p:sp>
        <p:nvSpPr>
          <p:cNvPr id="3" name="Content Placeholder 2"/>
          <p:cNvSpPr>
            <a:spLocks noGrp="1"/>
          </p:cNvSpPr>
          <p:nvPr>
            <p:ph idx="1"/>
          </p:nvPr>
        </p:nvSpPr>
        <p:spPr>
          <a:xfrm>
            <a:off x="228600" y="1270000"/>
            <a:ext cx="8648700" cy="5283200"/>
          </a:xfrm>
        </p:spPr>
        <p:txBody>
          <a:bodyPr>
            <a:normAutofit lnSpcReduction="10000"/>
          </a:bodyPr>
          <a:lstStyle/>
          <a:p>
            <a:r>
              <a:rPr lang="en-US" sz="2400" dirty="0" smtClean="0"/>
              <a:t>Move side effects outside of functional program</a:t>
            </a:r>
          </a:p>
          <a:p>
            <a:r>
              <a:rPr lang="en-US" sz="2400" dirty="0" smtClean="0"/>
              <a:t>If Haskell </a:t>
            </a:r>
            <a:r>
              <a:rPr lang="en-US" sz="2400" b="1" dirty="0" smtClean="0">
                <a:solidFill>
                  <a:schemeClr val="accent1"/>
                </a:solidFill>
                <a:latin typeface="Courier New"/>
                <a:cs typeface="Courier New"/>
              </a:rPr>
              <a:t>main :: </a:t>
            </a:r>
            <a:r>
              <a:rPr lang="en-GB" sz="2400" b="1" dirty="0" smtClean="0">
                <a:solidFill>
                  <a:schemeClr val="accent1"/>
                </a:solidFill>
                <a:latin typeface="Courier New" charset="0"/>
              </a:rPr>
              <a:t>[Response] -&gt; [Request]</a:t>
            </a:r>
          </a:p>
          <a:p>
            <a:endParaRPr lang="en-GB" sz="2400" b="1" dirty="0" smtClean="0">
              <a:solidFill>
                <a:schemeClr val="accent1"/>
              </a:solidFill>
              <a:latin typeface="Courier New" charset="0"/>
              <a:cs typeface="Courier New"/>
            </a:endParaRPr>
          </a:p>
          <a:p>
            <a:endParaRPr lang="en-GB" sz="2400" b="1" dirty="0" smtClean="0">
              <a:solidFill>
                <a:schemeClr val="accent1"/>
              </a:solidFill>
              <a:latin typeface="Courier New" charset="0"/>
              <a:cs typeface="Courier New"/>
            </a:endParaRPr>
          </a:p>
          <a:p>
            <a:endParaRPr lang="en-GB" sz="2400" b="1" dirty="0" smtClean="0">
              <a:solidFill>
                <a:schemeClr val="accent1"/>
              </a:solidFill>
              <a:latin typeface="Courier New" charset="0"/>
              <a:cs typeface="Courier New"/>
            </a:endParaRPr>
          </a:p>
          <a:p>
            <a:endParaRPr lang="en-GB" sz="2400" b="1" dirty="0" smtClean="0">
              <a:solidFill>
                <a:schemeClr val="accent1"/>
              </a:solidFill>
              <a:latin typeface="Courier New" charset="0"/>
              <a:cs typeface="Courier New"/>
            </a:endParaRPr>
          </a:p>
          <a:p>
            <a:endParaRPr lang="en-GB" sz="2400" b="1" dirty="0" smtClean="0">
              <a:solidFill>
                <a:schemeClr val="accent1"/>
              </a:solidFill>
              <a:latin typeface="Courier New" charset="0"/>
              <a:cs typeface="Courier New"/>
            </a:endParaRPr>
          </a:p>
          <a:p>
            <a:endParaRPr lang="en-GB" sz="2400" b="1" dirty="0" smtClean="0">
              <a:solidFill>
                <a:schemeClr val="accent1"/>
              </a:solidFill>
              <a:latin typeface="Courier New" charset="0"/>
              <a:cs typeface="Courier New"/>
            </a:endParaRPr>
          </a:p>
          <a:p>
            <a:r>
              <a:rPr lang="en-US" sz="2400" dirty="0" smtClean="0"/>
              <a:t>Laziness allows program to generate requests prior to processing any responses. </a:t>
            </a:r>
          </a:p>
          <a:p>
            <a:endParaRPr lang="en-US" sz="2400" b="1" dirty="0" smtClean="0">
              <a:solidFill>
                <a:schemeClr val="accent1"/>
              </a:solidFill>
              <a:latin typeface="Courier New"/>
              <a:cs typeface="Courier New"/>
            </a:endParaRPr>
          </a:p>
          <a:p>
            <a:endParaRPr lang="en-US" sz="2400" dirty="0" smtClean="0"/>
          </a:p>
          <a:p>
            <a:endParaRPr lang="en-US" sz="2400" dirty="0" smtClean="0"/>
          </a:p>
          <a:p>
            <a:endParaRPr lang="en-US" sz="2400" dirty="0" smtClean="0"/>
          </a:p>
          <a:p>
            <a:endParaRPr lang="en-US" sz="2400" dirty="0" smtClean="0"/>
          </a:p>
          <a:p>
            <a:endParaRPr lang="en-US" sz="2400" dirty="0" smtClean="0"/>
          </a:p>
        </p:txBody>
      </p:sp>
      <p:grpSp>
        <p:nvGrpSpPr>
          <p:cNvPr id="38" name="Group 37"/>
          <p:cNvGrpSpPr/>
          <p:nvPr/>
        </p:nvGrpSpPr>
        <p:grpSpPr>
          <a:xfrm>
            <a:off x="1981200" y="2578100"/>
            <a:ext cx="5168900" cy="2781300"/>
            <a:chOff x="2082800" y="2908300"/>
            <a:chExt cx="5168900" cy="2781300"/>
          </a:xfrm>
        </p:grpSpPr>
        <p:sp>
          <p:nvSpPr>
            <p:cNvPr id="13" name="Rounded Rectangle 12"/>
            <p:cNvSpPr/>
            <p:nvPr/>
          </p:nvSpPr>
          <p:spPr>
            <a:xfrm>
              <a:off x="2082800" y="2908300"/>
              <a:ext cx="5168900" cy="2781300"/>
            </a:xfrm>
            <a:prstGeom prst="roundRect">
              <a:avLst/>
            </a:prstGeom>
            <a:solidFill>
              <a:srgbClr val="6585CF"/>
            </a:solidFill>
            <a:ln w="34925" cap="flat" cmpd="sng" algn="ctr">
              <a:solidFill>
                <a:scrgbClr r="0" g="0" b="0"/>
              </a:solidFill>
              <a:prstDash val="solid"/>
              <a:round/>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latin typeface="Chalkboard"/>
              </a:endParaRPr>
            </a:p>
          </p:txBody>
        </p:sp>
        <p:sp>
          <p:nvSpPr>
            <p:cNvPr id="5" name="Rectangle 4"/>
            <p:cNvSpPr/>
            <p:nvPr/>
          </p:nvSpPr>
          <p:spPr>
            <a:xfrm>
              <a:off x="3841750" y="4683741"/>
              <a:ext cx="1536700" cy="64633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lang="en-US" dirty="0" smtClean="0">
                  <a:solidFill>
                    <a:srgbClr val="000000"/>
                  </a:solidFill>
                  <a:latin typeface="Chalkboard"/>
                </a:rPr>
                <a:t>Haskell</a:t>
              </a:r>
            </a:p>
            <a:p>
              <a:pPr algn="ctr"/>
              <a:r>
                <a:rPr lang="en-US" dirty="0" smtClean="0">
                  <a:solidFill>
                    <a:srgbClr val="000000"/>
                  </a:solidFill>
                  <a:latin typeface="Chalkboard"/>
                </a:rPr>
                <a:t>program</a:t>
              </a:r>
              <a:endParaRPr lang="en-US" dirty="0">
                <a:solidFill>
                  <a:srgbClr val="000000"/>
                </a:solidFill>
                <a:latin typeface="Chalkboard"/>
              </a:endParaRPr>
            </a:p>
          </p:txBody>
        </p:sp>
        <p:pic>
          <p:nvPicPr>
            <p:cNvPr id="12" name="Picture 11"/>
            <p:cNvPicPr>
              <a:picLocks noChangeAspect="1"/>
            </p:cNvPicPr>
            <p:nvPr/>
          </p:nvPicPr>
          <mc:AlternateContent>
            <mc:Choice xmlns:ma="http://schemas.microsoft.com/office/mac/drawingml/2008/main" Requires="ma">
              <p:blipFill>
                <a:blip r:embed="rId2"/>
                <a:stretch>
                  <a:fillRect/>
                </a:stretch>
              </p:blipFill>
            </mc:Choice>
            <mc:Fallback>
              <p:blipFill>
                <a:blip r:embed="rId3"/>
                <a:stretch>
                  <a:fillRect/>
                </a:stretch>
              </p:blipFill>
            </mc:Fallback>
          </mc:AlternateContent>
          <p:spPr>
            <a:xfrm>
              <a:off x="4121150" y="3041876"/>
              <a:ext cx="962907" cy="1238024"/>
            </a:xfrm>
            <a:prstGeom prst="rect">
              <a:avLst/>
            </a:prstGeom>
          </p:spPr>
        </p:pic>
        <p:cxnSp>
          <p:nvCxnSpPr>
            <p:cNvPr id="16" name="Elbow Connector 15"/>
            <p:cNvCxnSpPr>
              <a:stCxn id="5" idx="3"/>
            </p:cNvCxnSpPr>
            <p:nvPr/>
          </p:nvCxnSpPr>
          <p:spPr>
            <a:xfrm flipH="1" flipV="1">
              <a:off x="5283200" y="3594101"/>
              <a:ext cx="95250" cy="1412806"/>
            </a:xfrm>
            <a:prstGeom prst="bentConnector4">
              <a:avLst>
                <a:gd name="adj1" fmla="val -586667"/>
                <a:gd name="adj2" fmla="val 100990"/>
              </a:avLst>
            </a:prstGeom>
            <a:ln w="34925" cap="flat" cmpd="sng" algn="ctr">
              <a:solidFill>
                <a:schemeClr val="accent1"/>
              </a:solidFill>
              <a:prstDash val="solid"/>
              <a:round/>
              <a:tailEnd type="arrow" w="lg" len="lg"/>
            </a:ln>
            <a:effectLst/>
          </p:spPr>
          <p:style>
            <a:lnRef idx="2">
              <a:schemeClr val="accent1"/>
            </a:lnRef>
            <a:fillRef idx="0">
              <a:schemeClr val="accent1"/>
            </a:fillRef>
            <a:effectRef idx="1">
              <a:schemeClr val="accent1"/>
            </a:effectRef>
            <a:fontRef idx="minor">
              <a:schemeClr val="tx1"/>
            </a:fontRef>
          </p:style>
        </p:cxnSp>
        <p:cxnSp>
          <p:nvCxnSpPr>
            <p:cNvPr id="26" name="Elbow Connector 15"/>
            <p:cNvCxnSpPr>
              <a:stCxn id="5" idx="1"/>
            </p:cNvCxnSpPr>
            <p:nvPr/>
          </p:nvCxnSpPr>
          <p:spPr>
            <a:xfrm rot="10800000" flipH="1">
              <a:off x="3841750" y="3632201"/>
              <a:ext cx="76200" cy="1374706"/>
            </a:xfrm>
            <a:prstGeom prst="bentConnector4">
              <a:avLst>
                <a:gd name="adj1" fmla="val -666667"/>
                <a:gd name="adj2" fmla="val 99631"/>
              </a:avLst>
            </a:prstGeom>
            <a:ln w="34925" cap="flat" cmpd="sng" algn="ctr">
              <a:solidFill>
                <a:schemeClr val="accent1"/>
              </a:solidFill>
              <a:prstDash val="solid"/>
              <a:round/>
              <a:headEnd type="arrow" w="lg" len="lg"/>
              <a:tailEnd type="none"/>
            </a:ln>
            <a:effectLst/>
          </p:spPr>
          <p:style>
            <a:lnRef idx="2">
              <a:schemeClr val="accent1"/>
            </a:lnRef>
            <a:fillRef idx="0">
              <a:schemeClr val="accent1"/>
            </a:fillRef>
            <a:effectRef idx="1">
              <a:schemeClr val="accent1"/>
            </a:effectRef>
            <a:fontRef idx="minor">
              <a:schemeClr val="tx1"/>
            </a:fontRef>
          </p:style>
        </p:cxnSp>
        <p:sp>
          <p:nvSpPr>
            <p:cNvPr id="32" name="TextBox 31"/>
            <p:cNvSpPr txBox="1"/>
            <p:nvPr/>
          </p:nvSpPr>
          <p:spPr>
            <a:xfrm>
              <a:off x="2311400" y="5181600"/>
              <a:ext cx="1308509" cy="369332"/>
            </a:xfrm>
            <a:prstGeom prst="rect">
              <a:avLst/>
            </a:prstGeom>
            <a:noFill/>
          </p:spPr>
          <p:txBody>
            <a:bodyPr wrap="none" rtlCol="0">
              <a:spAutoFit/>
            </a:bodyPr>
            <a:lstStyle/>
            <a:p>
              <a:r>
                <a:rPr lang="en-US" dirty="0" smtClean="0">
                  <a:solidFill>
                    <a:schemeClr val="bg1"/>
                  </a:solidFill>
                </a:rPr>
                <a:t>[</a:t>
              </a:r>
              <a:r>
                <a:rPr lang="en-US" dirty="0" smtClean="0">
                  <a:solidFill>
                    <a:schemeClr val="bg1"/>
                  </a:solidFill>
                  <a:latin typeface="Chalkboard"/>
                  <a:cs typeface="Chalkboard"/>
                </a:rPr>
                <a:t>Response</a:t>
              </a:r>
              <a:r>
                <a:rPr lang="en-US" dirty="0" smtClean="0">
                  <a:solidFill>
                    <a:schemeClr val="bg1"/>
                  </a:solidFill>
                </a:rPr>
                <a:t>]</a:t>
              </a:r>
              <a:endParaRPr lang="en-US" dirty="0">
                <a:solidFill>
                  <a:schemeClr val="bg1"/>
                </a:solidFill>
              </a:endParaRPr>
            </a:p>
          </p:txBody>
        </p:sp>
        <p:sp>
          <p:nvSpPr>
            <p:cNvPr id="33" name="TextBox 32"/>
            <p:cNvSpPr txBox="1"/>
            <p:nvPr/>
          </p:nvSpPr>
          <p:spPr>
            <a:xfrm>
              <a:off x="5918200" y="5181600"/>
              <a:ext cx="1165833" cy="369332"/>
            </a:xfrm>
            <a:prstGeom prst="rect">
              <a:avLst/>
            </a:prstGeom>
            <a:noFill/>
          </p:spPr>
          <p:txBody>
            <a:bodyPr wrap="none" rtlCol="0">
              <a:spAutoFit/>
            </a:bodyPr>
            <a:lstStyle/>
            <a:p>
              <a:r>
                <a:rPr lang="en-US" dirty="0" smtClean="0">
                  <a:solidFill>
                    <a:schemeClr val="bg1"/>
                  </a:solidFill>
                </a:rPr>
                <a:t>[</a:t>
              </a:r>
              <a:r>
                <a:rPr lang="en-US" dirty="0" smtClean="0">
                  <a:solidFill>
                    <a:schemeClr val="bg1"/>
                  </a:solidFill>
                  <a:latin typeface="Chalkboard"/>
                  <a:cs typeface="Chalkboard"/>
                </a:rPr>
                <a:t>Request</a:t>
              </a:r>
              <a:r>
                <a:rPr lang="en-US" dirty="0" smtClean="0">
                  <a:solidFill>
                    <a:schemeClr val="bg1"/>
                  </a:solidFill>
                </a:rPr>
                <a:t>]</a:t>
              </a:r>
              <a:endParaRPr lang="en-US" dirty="0">
                <a:solidFill>
                  <a:schemeClr val="bg1"/>
                </a:solidFill>
              </a:endParaRPr>
            </a:p>
          </p:txBody>
        </p:sp>
      </p:gr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19162"/>
          </a:xfrm>
        </p:spPr>
        <p:txBody>
          <a:bodyPr/>
          <a:lstStyle/>
          <a:p>
            <a:r>
              <a:rPr lang="en-US" dirty="0" smtClean="0"/>
              <a:t>Example in Stream Model</a:t>
            </a:r>
            <a:endParaRPr lang="en-US" dirty="0"/>
          </a:p>
        </p:txBody>
      </p:sp>
      <p:sp>
        <p:nvSpPr>
          <p:cNvPr id="3" name="Content Placeholder 2"/>
          <p:cNvSpPr>
            <a:spLocks noGrp="1"/>
          </p:cNvSpPr>
          <p:nvPr>
            <p:ph idx="1"/>
          </p:nvPr>
        </p:nvSpPr>
        <p:spPr>
          <a:xfrm>
            <a:off x="279400" y="1143000"/>
            <a:ext cx="8407400" cy="5499100"/>
          </a:xfrm>
        </p:spPr>
        <p:txBody>
          <a:bodyPr>
            <a:normAutofit fontScale="92500" lnSpcReduction="10000"/>
          </a:bodyPr>
          <a:lstStyle/>
          <a:p>
            <a:r>
              <a:rPr lang="en-US" dirty="0" smtClean="0"/>
              <a:t>Haskell 1.0 program asks user for filename, echoes name, reads file, and prints to standard out.</a:t>
            </a:r>
          </a:p>
          <a:p>
            <a:endParaRPr lang="en-US" dirty="0" smtClean="0"/>
          </a:p>
          <a:p>
            <a:endParaRPr lang="en-US" dirty="0" smtClean="0"/>
          </a:p>
          <a:p>
            <a:endParaRPr lang="en-US" dirty="0" smtClean="0"/>
          </a:p>
          <a:p>
            <a:endParaRPr lang="en-US" dirty="0" smtClean="0"/>
          </a:p>
          <a:p>
            <a:endParaRPr lang="en-US" dirty="0" smtClean="0"/>
          </a:p>
          <a:p>
            <a:endParaRPr lang="en-US" dirty="0" smtClean="0"/>
          </a:p>
          <a:p>
            <a:r>
              <a:rPr lang="en-US" dirty="0" smtClean="0"/>
              <a:t>The ~ denotes </a:t>
            </a:r>
            <a:r>
              <a:rPr lang="en-US" i="1" dirty="0" smtClean="0"/>
              <a:t>a lazy pattern</a:t>
            </a:r>
            <a:r>
              <a:rPr lang="en-US" dirty="0" smtClean="0"/>
              <a:t>, which is evaluated only when the corresponding identifier is needed.</a:t>
            </a:r>
            <a:endParaRPr lang="en-US" dirty="0"/>
          </a:p>
        </p:txBody>
      </p:sp>
      <p:sp>
        <p:nvSpPr>
          <p:cNvPr id="4" name="TextBox 3"/>
          <p:cNvSpPr txBox="1"/>
          <p:nvPr/>
        </p:nvSpPr>
        <p:spPr>
          <a:xfrm>
            <a:off x="222250" y="2101843"/>
            <a:ext cx="8648700" cy="3139321"/>
          </a:xfrm>
          <a:prstGeom prst="rect">
            <a:avLst/>
          </a:prstGeom>
          <a:solidFill>
            <a:srgbClr val="FFFF00"/>
          </a:solidFill>
        </p:spPr>
        <p:txBody>
          <a:bodyPr wrap="square" rtlCol="0">
            <a:spAutoFit/>
          </a:bodyPr>
          <a:lstStyle/>
          <a:p>
            <a:pPr marL="288925" indent="-288925">
              <a:tabLst>
                <a:tab pos="2195513" algn="l"/>
              </a:tabLst>
            </a:pPr>
            <a:r>
              <a:rPr lang="en-US" b="1" dirty="0" smtClean="0">
                <a:solidFill>
                  <a:srgbClr val="000000"/>
                </a:solidFill>
                <a:latin typeface="Courier New"/>
                <a:cs typeface="Courier New"/>
              </a:rPr>
              <a:t>main :: [Response] -&gt; [Request]</a:t>
            </a:r>
          </a:p>
          <a:p>
            <a:pPr marL="288925" indent="-288925">
              <a:tabLst>
                <a:tab pos="2195513" algn="l"/>
              </a:tabLst>
            </a:pPr>
            <a:r>
              <a:rPr lang="en-US" b="1" dirty="0" smtClean="0">
                <a:solidFill>
                  <a:srgbClr val="000000"/>
                </a:solidFill>
                <a:latin typeface="Courier New"/>
                <a:cs typeface="Courier New"/>
              </a:rPr>
              <a:t>main ~(Success : ~((</a:t>
            </a:r>
            <a:r>
              <a:rPr lang="en-US" b="1" dirty="0" err="1" smtClean="0">
                <a:solidFill>
                  <a:srgbClr val="000000"/>
                </a:solidFill>
                <a:latin typeface="Courier New"/>
                <a:cs typeface="Courier New"/>
              </a:rPr>
              <a:t>Str</a:t>
            </a:r>
            <a:r>
              <a:rPr lang="en-US" b="1" dirty="0" smtClean="0">
                <a:solidFill>
                  <a:srgbClr val="000000"/>
                </a:solidFill>
                <a:latin typeface="Courier New"/>
                <a:cs typeface="Courier New"/>
              </a:rPr>
              <a:t> </a:t>
            </a:r>
            <a:r>
              <a:rPr lang="en-US" b="1" dirty="0" err="1" smtClean="0">
                <a:solidFill>
                  <a:srgbClr val="000000"/>
                </a:solidFill>
                <a:latin typeface="Courier New"/>
                <a:cs typeface="Courier New"/>
              </a:rPr>
              <a:t>userInput</a:t>
            </a:r>
            <a:r>
              <a:rPr lang="en-US" b="1" dirty="0" smtClean="0">
                <a:solidFill>
                  <a:srgbClr val="000000"/>
                </a:solidFill>
                <a:latin typeface="Courier New"/>
                <a:cs typeface="Courier New"/>
              </a:rPr>
              <a:t>) : ~(Success : ~(r4 : _)))) </a:t>
            </a:r>
          </a:p>
          <a:p>
            <a:pPr marL="288925" indent="-288925">
              <a:tabLst>
                <a:tab pos="2195513" algn="l"/>
              </a:tabLst>
            </a:pPr>
            <a:r>
              <a:rPr lang="en-US" b="1" dirty="0" smtClean="0">
                <a:solidFill>
                  <a:srgbClr val="000000"/>
                </a:solidFill>
                <a:latin typeface="Courier New"/>
                <a:cs typeface="Courier New"/>
              </a:rPr>
              <a:t>  = [ </a:t>
            </a:r>
            <a:r>
              <a:rPr lang="en-US" b="1" dirty="0" err="1" smtClean="0">
                <a:solidFill>
                  <a:srgbClr val="000000"/>
                </a:solidFill>
                <a:latin typeface="Courier New"/>
                <a:cs typeface="Courier New"/>
              </a:rPr>
              <a:t>AppendChan</a:t>
            </a:r>
            <a:r>
              <a:rPr lang="en-US" b="1" dirty="0" smtClean="0">
                <a:solidFill>
                  <a:srgbClr val="000000"/>
                </a:solidFill>
                <a:latin typeface="Courier New"/>
                <a:cs typeface="Courier New"/>
              </a:rPr>
              <a:t> </a:t>
            </a:r>
            <a:r>
              <a:rPr lang="en-US" b="1" dirty="0" err="1" smtClean="0">
                <a:solidFill>
                  <a:srgbClr val="000000"/>
                </a:solidFill>
                <a:latin typeface="Courier New"/>
                <a:cs typeface="Courier New"/>
              </a:rPr>
              <a:t>stdout</a:t>
            </a:r>
            <a:r>
              <a:rPr lang="en-US" b="1" dirty="0" smtClean="0">
                <a:solidFill>
                  <a:srgbClr val="000000"/>
                </a:solidFill>
                <a:latin typeface="Courier New"/>
                <a:cs typeface="Courier New"/>
              </a:rPr>
              <a:t> "enter filename\</a:t>
            </a:r>
            <a:r>
              <a:rPr lang="en-US" b="1" dirty="0" err="1" smtClean="0">
                <a:solidFill>
                  <a:srgbClr val="000000"/>
                </a:solidFill>
                <a:latin typeface="Courier New"/>
                <a:cs typeface="Courier New"/>
              </a:rPr>
              <a:t>n</a:t>
            </a:r>
            <a:r>
              <a:rPr lang="en-US" b="1" dirty="0" smtClean="0">
                <a:solidFill>
                  <a:srgbClr val="000000"/>
                </a:solidFill>
                <a:latin typeface="Courier New"/>
                <a:cs typeface="Courier New"/>
              </a:rPr>
              <a:t>",                     </a:t>
            </a:r>
          </a:p>
          <a:p>
            <a:pPr marL="288925" indent="-288925">
              <a:tabLst>
                <a:tab pos="2195513" algn="l"/>
              </a:tabLst>
            </a:pPr>
            <a:r>
              <a:rPr lang="en-US" b="1" dirty="0" smtClean="0">
                <a:solidFill>
                  <a:srgbClr val="000000"/>
                </a:solidFill>
                <a:latin typeface="Courier New"/>
                <a:cs typeface="Courier New"/>
              </a:rPr>
              <a:t>      </a:t>
            </a:r>
            <a:r>
              <a:rPr lang="en-US" b="1" dirty="0" err="1" smtClean="0">
                <a:solidFill>
                  <a:srgbClr val="000000"/>
                </a:solidFill>
                <a:latin typeface="Courier New"/>
                <a:cs typeface="Courier New"/>
              </a:rPr>
              <a:t>ReadChan</a:t>
            </a:r>
            <a:r>
              <a:rPr lang="en-US" b="1" dirty="0" smtClean="0">
                <a:solidFill>
                  <a:srgbClr val="000000"/>
                </a:solidFill>
                <a:latin typeface="Courier New"/>
                <a:cs typeface="Courier New"/>
              </a:rPr>
              <a:t> </a:t>
            </a:r>
            <a:r>
              <a:rPr lang="en-US" b="1" dirty="0" err="1" smtClean="0">
                <a:solidFill>
                  <a:srgbClr val="000000"/>
                </a:solidFill>
                <a:latin typeface="Courier New"/>
                <a:cs typeface="Courier New"/>
              </a:rPr>
              <a:t>stdin</a:t>
            </a:r>
            <a:r>
              <a:rPr lang="en-US" b="1" dirty="0" smtClean="0">
                <a:solidFill>
                  <a:srgbClr val="000000"/>
                </a:solidFill>
                <a:latin typeface="Courier New"/>
                <a:cs typeface="Courier New"/>
              </a:rPr>
              <a:t>, </a:t>
            </a:r>
          </a:p>
          <a:p>
            <a:pPr marL="288925" indent="-288925">
              <a:tabLst>
                <a:tab pos="2195513" algn="l"/>
              </a:tabLst>
            </a:pPr>
            <a:r>
              <a:rPr lang="en-US" b="1" dirty="0" smtClean="0">
                <a:solidFill>
                  <a:srgbClr val="000000"/>
                </a:solidFill>
                <a:latin typeface="Courier New"/>
                <a:cs typeface="Courier New"/>
              </a:rPr>
              <a:t>      </a:t>
            </a:r>
            <a:r>
              <a:rPr lang="en-US" b="1" dirty="0" err="1" smtClean="0">
                <a:solidFill>
                  <a:srgbClr val="000000"/>
                </a:solidFill>
                <a:latin typeface="Courier New"/>
                <a:cs typeface="Courier New"/>
              </a:rPr>
              <a:t>AppendChan</a:t>
            </a:r>
            <a:r>
              <a:rPr lang="en-US" b="1" dirty="0" smtClean="0">
                <a:solidFill>
                  <a:srgbClr val="000000"/>
                </a:solidFill>
                <a:latin typeface="Courier New"/>
                <a:cs typeface="Courier New"/>
              </a:rPr>
              <a:t> </a:t>
            </a:r>
            <a:r>
              <a:rPr lang="en-US" b="1" dirty="0" err="1" smtClean="0">
                <a:solidFill>
                  <a:srgbClr val="000000"/>
                </a:solidFill>
                <a:latin typeface="Courier New"/>
                <a:cs typeface="Courier New"/>
              </a:rPr>
              <a:t>stdout</a:t>
            </a:r>
            <a:r>
              <a:rPr lang="en-US" b="1" dirty="0" smtClean="0">
                <a:solidFill>
                  <a:srgbClr val="000000"/>
                </a:solidFill>
                <a:latin typeface="Courier New"/>
                <a:cs typeface="Courier New"/>
              </a:rPr>
              <a:t> name, </a:t>
            </a:r>
          </a:p>
          <a:p>
            <a:pPr marL="288925" indent="-288925">
              <a:tabLst>
                <a:tab pos="2195513" algn="l"/>
              </a:tabLst>
            </a:pPr>
            <a:r>
              <a:rPr lang="en-US" b="1" dirty="0" smtClean="0">
                <a:solidFill>
                  <a:srgbClr val="000000"/>
                </a:solidFill>
                <a:latin typeface="Courier New"/>
                <a:cs typeface="Courier New"/>
              </a:rPr>
              <a:t>      </a:t>
            </a:r>
            <a:r>
              <a:rPr lang="en-US" b="1" dirty="0" err="1" smtClean="0">
                <a:solidFill>
                  <a:srgbClr val="000000"/>
                </a:solidFill>
                <a:latin typeface="Courier New"/>
                <a:cs typeface="Courier New"/>
              </a:rPr>
              <a:t>ReadFile</a:t>
            </a:r>
            <a:r>
              <a:rPr lang="en-US" b="1" dirty="0" smtClean="0">
                <a:solidFill>
                  <a:srgbClr val="000000"/>
                </a:solidFill>
                <a:latin typeface="Courier New"/>
                <a:cs typeface="Courier New"/>
              </a:rPr>
              <a:t> name, </a:t>
            </a:r>
          </a:p>
          <a:p>
            <a:pPr marL="288925" indent="-288925">
              <a:tabLst>
                <a:tab pos="2195513" algn="l"/>
              </a:tabLst>
            </a:pPr>
            <a:r>
              <a:rPr lang="en-US" b="1" dirty="0" smtClean="0">
                <a:solidFill>
                  <a:srgbClr val="000000"/>
                </a:solidFill>
                <a:latin typeface="Courier New"/>
                <a:cs typeface="Courier New"/>
              </a:rPr>
              <a:t>      </a:t>
            </a:r>
            <a:r>
              <a:rPr lang="en-US" b="1" dirty="0" err="1" smtClean="0">
                <a:solidFill>
                  <a:srgbClr val="000000"/>
                </a:solidFill>
                <a:latin typeface="Courier New"/>
                <a:cs typeface="Courier New"/>
              </a:rPr>
              <a:t>AppendChan</a:t>
            </a:r>
            <a:r>
              <a:rPr lang="en-US" b="1" dirty="0" smtClean="0">
                <a:solidFill>
                  <a:srgbClr val="000000"/>
                </a:solidFill>
                <a:latin typeface="Courier New"/>
                <a:cs typeface="Courier New"/>
              </a:rPr>
              <a:t> </a:t>
            </a:r>
            <a:r>
              <a:rPr lang="en-US" b="1" dirty="0" err="1" smtClean="0">
                <a:solidFill>
                  <a:srgbClr val="000000"/>
                </a:solidFill>
                <a:latin typeface="Courier New"/>
                <a:cs typeface="Courier New"/>
              </a:rPr>
              <a:t>stdout</a:t>
            </a:r>
            <a:r>
              <a:rPr lang="en-US" b="1" dirty="0" smtClean="0">
                <a:solidFill>
                  <a:srgbClr val="000000"/>
                </a:solidFill>
                <a:latin typeface="Courier New"/>
                <a:cs typeface="Courier New"/>
              </a:rPr>
              <a:t> </a:t>
            </a:r>
          </a:p>
          <a:p>
            <a:pPr marL="288925" indent="-288925">
              <a:tabLst>
                <a:tab pos="2195513" algn="l"/>
              </a:tabLst>
            </a:pPr>
            <a:r>
              <a:rPr lang="en-US" b="1" dirty="0" smtClean="0">
                <a:solidFill>
                  <a:srgbClr val="000000"/>
                </a:solidFill>
                <a:latin typeface="Courier New"/>
                <a:cs typeface="Courier New"/>
              </a:rPr>
              <a:t>       (case r4 of </a:t>
            </a:r>
          </a:p>
          <a:p>
            <a:pPr marL="288925" indent="-288925">
              <a:tabLst>
                <a:tab pos="2195513" algn="l"/>
              </a:tabLst>
            </a:pPr>
            <a:r>
              <a:rPr lang="en-US" b="1" dirty="0" smtClean="0">
                <a:solidFill>
                  <a:srgbClr val="000000"/>
                </a:solidFill>
                <a:latin typeface="Courier New"/>
                <a:cs typeface="Courier New"/>
              </a:rPr>
              <a:t>         </a:t>
            </a:r>
            <a:r>
              <a:rPr lang="en-US" b="1" dirty="0" err="1" smtClean="0">
                <a:solidFill>
                  <a:srgbClr val="000000"/>
                </a:solidFill>
                <a:latin typeface="Courier New"/>
                <a:cs typeface="Courier New"/>
              </a:rPr>
              <a:t>Str</a:t>
            </a:r>
            <a:r>
              <a:rPr lang="en-US" b="1" dirty="0" smtClean="0">
                <a:solidFill>
                  <a:srgbClr val="000000"/>
                </a:solidFill>
                <a:latin typeface="Courier New"/>
                <a:cs typeface="Courier New"/>
              </a:rPr>
              <a:t> contents -&gt; contents</a:t>
            </a:r>
          </a:p>
          <a:p>
            <a:pPr marL="288925" indent="-288925">
              <a:tabLst>
                <a:tab pos="2195513" algn="l"/>
              </a:tabLst>
            </a:pPr>
            <a:r>
              <a:rPr lang="en-US" b="1" dirty="0" smtClean="0">
                <a:solidFill>
                  <a:srgbClr val="000000"/>
                </a:solidFill>
                <a:latin typeface="Courier New"/>
                <a:cs typeface="Courier New"/>
              </a:rPr>
              <a:t>         Failure </a:t>
            </a:r>
            <a:r>
              <a:rPr lang="en-US" b="1" dirty="0" err="1" smtClean="0">
                <a:solidFill>
                  <a:srgbClr val="000000"/>
                </a:solidFill>
                <a:latin typeface="Courier New"/>
                <a:cs typeface="Courier New"/>
              </a:rPr>
              <a:t>ioerr</a:t>
            </a:r>
            <a:r>
              <a:rPr lang="en-US" b="1" dirty="0" smtClean="0">
                <a:solidFill>
                  <a:srgbClr val="000000"/>
                </a:solidFill>
                <a:latin typeface="Courier New"/>
                <a:cs typeface="Courier New"/>
              </a:rPr>
              <a:t> -&gt; "can’t open file") </a:t>
            </a:r>
          </a:p>
          <a:p>
            <a:pPr marL="288925" indent="-288925">
              <a:tabLst>
                <a:tab pos="2195513" algn="l"/>
              </a:tabLst>
            </a:pPr>
            <a:r>
              <a:rPr lang="en-US" b="1" dirty="0" smtClean="0">
                <a:solidFill>
                  <a:srgbClr val="000000"/>
                </a:solidFill>
                <a:latin typeface="Courier New"/>
                <a:cs typeface="Courier New"/>
              </a:rPr>
              <a:t>    ]  where (name : _) = lines </a:t>
            </a:r>
            <a:r>
              <a:rPr lang="en-US" b="1" dirty="0" err="1" smtClean="0">
                <a:solidFill>
                  <a:srgbClr val="000000"/>
                </a:solidFill>
                <a:latin typeface="Courier New"/>
                <a:cs typeface="Courier New"/>
              </a:rPr>
              <a:t>userInput</a:t>
            </a:r>
            <a:endParaRPr lang="en-GB" b="1" dirty="0">
              <a:solidFill>
                <a:srgbClr val="000000"/>
              </a:solidFill>
              <a:latin typeface="Courier New"/>
              <a:cs typeface="Courier New"/>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Stream Model is Awkward!</a:t>
            </a:r>
            <a:endParaRPr lang="en-US" dirty="0"/>
          </a:p>
        </p:txBody>
      </p:sp>
      <p:sp>
        <p:nvSpPr>
          <p:cNvPr id="3" name="Content Placeholder 2"/>
          <p:cNvSpPr>
            <a:spLocks noGrp="1"/>
          </p:cNvSpPr>
          <p:nvPr>
            <p:ph idx="1"/>
          </p:nvPr>
        </p:nvSpPr>
        <p:spPr/>
        <p:txBody>
          <a:bodyPr/>
          <a:lstStyle/>
          <a:p>
            <a:r>
              <a:rPr lang="en-US" dirty="0" smtClean="0">
                <a:solidFill>
                  <a:srgbClr val="FFFF00"/>
                </a:solidFill>
              </a:rPr>
              <a:t>Hard to extend</a:t>
            </a:r>
            <a:r>
              <a:rPr lang="en-US" dirty="0" smtClean="0"/>
              <a:t>: new I/O operations require adding new constructors to </a:t>
            </a:r>
            <a:r>
              <a:rPr lang="en-US" b="1" dirty="0" smtClean="0">
                <a:solidFill>
                  <a:schemeClr val="accent1"/>
                </a:solidFill>
                <a:latin typeface="Courier New"/>
                <a:cs typeface="Courier New"/>
              </a:rPr>
              <a:t>Request</a:t>
            </a:r>
            <a:r>
              <a:rPr lang="en-US" b="1" dirty="0" smtClean="0">
                <a:solidFill>
                  <a:schemeClr val="accent1"/>
                </a:solidFill>
                <a:cs typeface="Chalkboard"/>
              </a:rPr>
              <a:t> </a:t>
            </a:r>
            <a:r>
              <a:rPr lang="en-US" dirty="0" smtClean="0"/>
              <a:t>and </a:t>
            </a:r>
            <a:r>
              <a:rPr lang="en-US" b="1" dirty="0" smtClean="0">
                <a:solidFill>
                  <a:srgbClr val="CEB966"/>
                </a:solidFill>
                <a:latin typeface="Courier New"/>
                <a:cs typeface="Courier New"/>
              </a:rPr>
              <a:t>Response</a:t>
            </a:r>
            <a:r>
              <a:rPr lang="en-US" b="1" dirty="0" smtClean="0">
                <a:solidFill>
                  <a:srgbClr val="CEB966"/>
                </a:solidFill>
                <a:cs typeface="Chalkboard"/>
              </a:rPr>
              <a:t> </a:t>
            </a:r>
            <a:r>
              <a:rPr lang="en-US" dirty="0" smtClean="0"/>
              <a:t>types and modifying the wrapper.</a:t>
            </a:r>
          </a:p>
          <a:p>
            <a:r>
              <a:rPr lang="en-US" dirty="0" smtClean="0">
                <a:solidFill>
                  <a:srgbClr val="FFFF00"/>
                </a:solidFill>
              </a:rPr>
              <a:t>No close connection </a:t>
            </a:r>
            <a:r>
              <a:rPr lang="en-US" dirty="0" smtClean="0"/>
              <a:t>between a </a:t>
            </a:r>
            <a:r>
              <a:rPr lang="en-US" b="1" dirty="0" smtClean="0">
                <a:solidFill>
                  <a:schemeClr val="accent1"/>
                </a:solidFill>
                <a:latin typeface="Courier New"/>
                <a:cs typeface="Courier New"/>
              </a:rPr>
              <a:t>Request</a:t>
            </a:r>
            <a:r>
              <a:rPr lang="en-US" b="1" dirty="0" smtClean="0">
                <a:solidFill>
                  <a:schemeClr val="accent1"/>
                </a:solidFill>
                <a:cs typeface="Chalkboard"/>
              </a:rPr>
              <a:t> </a:t>
            </a:r>
            <a:r>
              <a:rPr lang="en-US" dirty="0" smtClean="0"/>
              <a:t>and corresponding </a:t>
            </a:r>
            <a:r>
              <a:rPr lang="en-US" b="1" dirty="0" smtClean="0">
                <a:solidFill>
                  <a:srgbClr val="CEB966"/>
                </a:solidFill>
                <a:latin typeface="Courier New"/>
                <a:cs typeface="Courier New"/>
              </a:rPr>
              <a:t>Response</a:t>
            </a:r>
            <a:r>
              <a:rPr lang="en-US" dirty="0" smtClean="0"/>
              <a:t>, so easy to get “out-of-step,” which can lead to deadlock.</a:t>
            </a:r>
          </a:p>
          <a:p>
            <a:r>
              <a:rPr lang="en-US" dirty="0" smtClean="0"/>
              <a:t>The style is </a:t>
            </a:r>
            <a:r>
              <a:rPr lang="en-US" dirty="0" smtClean="0">
                <a:solidFill>
                  <a:srgbClr val="FFFF00"/>
                </a:solidFill>
              </a:rPr>
              <a:t>not </a:t>
            </a:r>
            <a:r>
              <a:rPr lang="en-US" dirty="0" err="1" smtClean="0">
                <a:solidFill>
                  <a:srgbClr val="FFFF00"/>
                </a:solidFill>
              </a:rPr>
              <a:t>composable</a:t>
            </a:r>
            <a:r>
              <a:rPr lang="en-US" dirty="0" smtClean="0"/>
              <a:t>: no easy way to combine two “main” programs.</a:t>
            </a:r>
          </a:p>
          <a:p>
            <a:r>
              <a:rPr lang="en-US" dirty="0" smtClean="0"/>
              <a:t>... and other problems!!!</a:t>
            </a:r>
            <a:endParaRPr lang="en-US" b="1" dirty="0" smtClean="0">
              <a:solidFill>
                <a:srgbClr val="CEB966"/>
              </a:solidFill>
              <a:latin typeface="Courier New"/>
              <a:cs typeface="Courier New"/>
            </a:endParaRPr>
          </a:p>
          <a:p>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Monadic I/O: The Key Idea</a:t>
            </a:r>
            <a:endParaRPr lang="en-US" dirty="0"/>
          </a:p>
        </p:txBody>
      </p:sp>
      <p:pic>
        <p:nvPicPr>
          <p:cNvPr id="6" name="Picture 4" descr="C:\Program Files\Microsoft Office\Clipart\standard\stddir1\bd05030_.wmf"/>
          <p:cNvPicPr>
            <a:picLocks noChangeAspect="1" noChangeArrowheads="1"/>
          </p:cNvPicPr>
          <p:nvPr/>
        </p:nvPicPr>
        <p:blipFill>
          <a:blip r:embed="rId2"/>
          <a:srcRect/>
          <a:stretch>
            <a:fillRect/>
          </a:stretch>
        </p:blipFill>
        <p:spPr bwMode="auto">
          <a:xfrm>
            <a:off x="8089900" y="5600700"/>
            <a:ext cx="742620" cy="1003300"/>
          </a:xfrm>
          <a:prstGeom prst="rect">
            <a:avLst/>
          </a:prstGeom>
          <a:noFill/>
        </p:spPr>
      </p:pic>
      <p:sp>
        <p:nvSpPr>
          <p:cNvPr id="7" name="Rounded Rectangular Callout 6"/>
          <p:cNvSpPr/>
          <p:nvPr/>
        </p:nvSpPr>
        <p:spPr>
          <a:xfrm>
            <a:off x="977900" y="1638300"/>
            <a:ext cx="7289799" cy="1328023"/>
          </a:xfrm>
          <a:prstGeom prst="wedgeRoundRectCallout">
            <a:avLst>
              <a:gd name="adj1" fmla="val -23745"/>
              <a:gd name="adj2" fmla="val 49693"/>
              <a:gd name="adj3" fmla="val 16667"/>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algn="ctr"/>
            <a:r>
              <a:rPr lang="en-GB" sz="2400" dirty="0" smtClean="0">
                <a:solidFill>
                  <a:schemeClr val="bg1"/>
                </a:solidFill>
                <a:latin typeface="Chalkboard"/>
              </a:rPr>
              <a:t>A value of type (</a:t>
            </a:r>
            <a:r>
              <a:rPr lang="en-GB" sz="2400" b="1" dirty="0" smtClean="0">
                <a:solidFill>
                  <a:schemeClr val="accent1"/>
                </a:solidFill>
                <a:latin typeface="Courier New"/>
                <a:cs typeface="Courier New"/>
              </a:rPr>
              <a:t>IO </a:t>
            </a:r>
            <a:r>
              <a:rPr lang="en-GB" sz="2400" b="1" dirty="0" err="1" smtClean="0">
                <a:solidFill>
                  <a:schemeClr val="accent1"/>
                </a:solidFill>
                <a:latin typeface="Courier New"/>
                <a:cs typeface="Courier New"/>
              </a:rPr>
              <a:t>t</a:t>
            </a:r>
            <a:r>
              <a:rPr lang="en-GB" sz="2400" dirty="0" smtClean="0">
                <a:solidFill>
                  <a:schemeClr val="bg1"/>
                </a:solidFill>
                <a:latin typeface="Chalkboard"/>
              </a:rPr>
              <a:t>) is an “</a:t>
            </a:r>
            <a:r>
              <a:rPr lang="en-GB" sz="2400" dirty="0" smtClean="0">
                <a:solidFill>
                  <a:srgbClr val="FFFF00"/>
                </a:solidFill>
                <a:latin typeface="Chalkboard"/>
              </a:rPr>
              <a:t>action</a:t>
            </a:r>
            <a:r>
              <a:rPr lang="en-GB" sz="2400" dirty="0" smtClean="0">
                <a:solidFill>
                  <a:schemeClr val="bg1"/>
                </a:solidFill>
                <a:latin typeface="Chalkboard"/>
              </a:rPr>
              <a:t>.”  When performed, it may do some input/output before delivering a result of type </a:t>
            </a:r>
            <a:r>
              <a:rPr lang="en-GB" sz="2400" b="1" dirty="0" err="1" smtClean="0">
                <a:solidFill>
                  <a:srgbClr val="CEB966"/>
                </a:solidFill>
                <a:latin typeface="Courier New"/>
                <a:cs typeface="Courier New"/>
              </a:rPr>
              <a:t>t</a:t>
            </a:r>
            <a:r>
              <a:rPr lang="en-GB" sz="2400" dirty="0" smtClean="0">
                <a:solidFill>
                  <a:schemeClr val="bg1"/>
                </a:solidFill>
                <a:latin typeface="Chalkboard"/>
              </a:rPr>
              <a:t>.</a:t>
            </a:r>
            <a:endParaRPr lang="en-GB" sz="2400" dirty="0">
              <a:solidFill>
                <a:schemeClr val="bg1"/>
              </a:solidFill>
              <a:latin typeface="Chalkboard"/>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Helpful Picture</a:t>
            </a:r>
            <a:endParaRPr lang="en-US" dirty="0"/>
          </a:p>
        </p:txBody>
      </p:sp>
      <p:sp>
        <p:nvSpPr>
          <p:cNvPr id="4" name="Rounded Rectangular Callout 3"/>
          <p:cNvSpPr/>
          <p:nvPr/>
        </p:nvSpPr>
        <p:spPr>
          <a:xfrm>
            <a:off x="977900" y="1638300"/>
            <a:ext cx="7289799" cy="1328023"/>
          </a:xfrm>
          <a:prstGeom prst="wedgeRoundRectCallout">
            <a:avLst>
              <a:gd name="adj1" fmla="val -23745"/>
              <a:gd name="adj2" fmla="val 49693"/>
              <a:gd name="adj3" fmla="val 16667"/>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algn="ctr"/>
            <a:r>
              <a:rPr lang="en-GB" sz="2400" dirty="0" smtClean="0">
                <a:solidFill>
                  <a:schemeClr val="bg1"/>
                </a:solidFill>
                <a:latin typeface="Chalkboard"/>
              </a:rPr>
              <a:t>A value of type (</a:t>
            </a:r>
            <a:r>
              <a:rPr lang="en-GB" sz="2400" b="1" dirty="0" smtClean="0">
                <a:solidFill>
                  <a:schemeClr val="accent1"/>
                </a:solidFill>
                <a:latin typeface="Courier New"/>
                <a:cs typeface="Courier New"/>
              </a:rPr>
              <a:t>IO </a:t>
            </a:r>
            <a:r>
              <a:rPr lang="en-GB" sz="2400" b="1" dirty="0" err="1" smtClean="0">
                <a:solidFill>
                  <a:schemeClr val="accent1"/>
                </a:solidFill>
                <a:latin typeface="Courier New"/>
                <a:cs typeface="Courier New"/>
              </a:rPr>
              <a:t>t</a:t>
            </a:r>
            <a:r>
              <a:rPr lang="en-GB" sz="2400" dirty="0" smtClean="0">
                <a:solidFill>
                  <a:schemeClr val="bg1"/>
                </a:solidFill>
                <a:latin typeface="Chalkboard"/>
              </a:rPr>
              <a:t>) is an “</a:t>
            </a:r>
            <a:r>
              <a:rPr lang="en-GB" sz="2400" dirty="0" smtClean="0">
                <a:solidFill>
                  <a:srgbClr val="FFFF00"/>
                </a:solidFill>
                <a:latin typeface="Chalkboard"/>
              </a:rPr>
              <a:t>action</a:t>
            </a:r>
            <a:r>
              <a:rPr lang="en-GB" sz="2400" dirty="0" smtClean="0">
                <a:solidFill>
                  <a:schemeClr val="bg1"/>
                </a:solidFill>
                <a:latin typeface="Chalkboard"/>
              </a:rPr>
              <a:t>.”  When performed, it may do some input/output before delivering a result of type </a:t>
            </a:r>
            <a:r>
              <a:rPr lang="en-GB" sz="2400" b="1" dirty="0" err="1" smtClean="0">
                <a:solidFill>
                  <a:srgbClr val="CEB966"/>
                </a:solidFill>
                <a:latin typeface="Courier New"/>
                <a:cs typeface="Courier New"/>
              </a:rPr>
              <a:t>t</a:t>
            </a:r>
            <a:r>
              <a:rPr lang="en-GB" sz="2400" dirty="0" smtClean="0">
                <a:solidFill>
                  <a:schemeClr val="bg1"/>
                </a:solidFill>
                <a:latin typeface="Chalkboard"/>
              </a:rPr>
              <a:t>.</a:t>
            </a:r>
            <a:endParaRPr lang="en-GB" sz="2400" dirty="0">
              <a:solidFill>
                <a:schemeClr val="bg1"/>
              </a:solidFill>
              <a:latin typeface="Chalkboard"/>
            </a:endParaRPr>
          </a:p>
        </p:txBody>
      </p:sp>
      <p:sp>
        <p:nvSpPr>
          <p:cNvPr id="5" name="TextBox 4"/>
          <p:cNvSpPr txBox="1"/>
          <p:nvPr/>
        </p:nvSpPr>
        <p:spPr>
          <a:xfrm>
            <a:off x="2170967" y="3308343"/>
            <a:ext cx="4955979" cy="400110"/>
          </a:xfrm>
          <a:prstGeom prst="rect">
            <a:avLst/>
          </a:prstGeom>
          <a:solidFill>
            <a:srgbClr val="FFFF00"/>
          </a:solidFill>
        </p:spPr>
        <p:txBody>
          <a:bodyPr wrap="none" rtlCol="0">
            <a:spAutoFit/>
          </a:bodyPr>
          <a:lstStyle/>
          <a:p>
            <a:r>
              <a:rPr lang="en-GB" sz="2000" b="1" dirty="0" smtClean="0">
                <a:solidFill>
                  <a:schemeClr val="bg1"/>
                </a:solidFill>
                <a:latin typeface="Courier New" pitchFamily="49" charset="0"/>
                <a:cs typeface="Courier New" pitchFamily="49" charset="0"/>
              </a:rPr>
              <a:t>type IO </a:t>
            </a:r>
            <a:r>
              <a:rPr lang="en-GB" sz="2000" b="1" dirty="0" err="1" smtClean="0">
                <a:solidFill>
                  <a:schemeClr val="bg1"/>
                </a:solidFill>
                <a:latin typeface="Courier New" pitchFamily="49" charset="0"/>
                <a:cs typeface="Courier New" pitchFamily="49" charset="0"/>
              </a:rPr>
              <a:t>t</a:t>
            </a:r>
            <a:r>
              <a:rPr lang="en-GB" sz="2000" b="1" dirty="0" smtClean="0">
                <a:solidFill>
                  <a:schemeClr val="bg1"/>
                </a:solidFill>
                <a:latin typeface="Courier New" pitchFamily="49" charset="0"/>
                <a:cs typeface="Courier New" pitchFamily="49" charset="0"/>
              </a:rPr>
              <a:t> = World -&gt; (</a:t>
            </a:r>
            <a:r>
              <a:rPr lang="en-GB" sz="2000" b="1" dirty="0" err="1" smtClean="0">
                <a:solidFill>
                  <a:schemeClr val="bg1"/>
                </a:solidFill>
                <a:latin typeface="Courier New" pitchFamily="49" charset="0"/>
                <a:cs typeface="Courier New" pitchFamily="49" charset="0"/>
              </a:rPr>
              <a:t>t</a:t>
            </a:r>
            <a:r>
              <a:rPr lang="en-GB" sz="2000" b="1" dirty="0" smtClean="0">
                <a:solidFill>
                  <a:schemeClr val="bg1"/>
                </a:solidFill>
                <a:latin typeface="Courier New" pitchFamily="49" charset="0"/>
                <a:cs typeface="Courier New" pitchFamily="49" charset="0"/>
              </a:rPr>
              <a:t>, World)</a:t>
            </a:r>
          </a:p>
        </p:txBody>
      </p:sp>
      <p:sp>
        <p:nvSpPr>
          <p:cNvPr id="6" name="Rectangle 5"/>
          <p:cNvSpPr>
            <a:spLocks noChangeArrowheads="1"/>
          </p:cNvSpPr>
          <p:nvPr/>
        </p:nvSpPr>
        <p:spPr bwMode="auto">
          <a:xfrm>
            <a:off x="3822700" y="4500563"/>
            <a:ext cx="1558925" cy="1163637"/>
          </a:xfrm>
          <a:prstGeom prst="rect">
            <a:avLst/>
          </a:prstGeom>
          <a:solidFill>
            <a:schemeClr val="accent1"/>
          </a:solidFill>
          <a:ln w="28575">
            <a:solidFill>
              <a:schemeClr val="tx1"/>
            </a:solidFill>
            <a:miter lim="800000"/>
            <a:headEnd/>
            <a:tailEnd/>
          </a:ln>
          <a:effectLst/>
        </p:spPr>
        <p:txBody>
          <a:bodyPr wrap="none" anchor="ctr">
            <a:prstTxWarp prst="textNoShape">
              <a:avLst/>
            </a:prstTxWarp>
          </a:bodyPr>
          <a:lstStyle/>
          <a:p>
            <a:pPr algn="ctr"/>
            <a:r>
              <a:rPr lang="en-GB" sz="3600" b="1" dirty="0">
                <a:solidFill>
                  <a:schemeClr val="bg1"/>
                </a:solidFill>
                <a:latin typeface="Courier New" charset="0"/>
              </a:rPr>
              <a:t>IO</a:t>
            </a:r>
            <a:r>
              <a:rPr lang="en-GB" sz="3600" b="1" dirty="0" smtClean="0">
                <a:solidFill>
                  <a:schemeClr val="bg1"/>
                </a:solidFill>
                <a:latin typeface="Courier New" charset="0"/>
              </a:rPr>
              <a:t> </a:t>
            </a:r>
            <a:r>
              <a:rPr lang="en-GB" sz="3600" b="1" dirty="0" err="1" smtClean="0">
                <a:solidFill>
                  <a:schemeClr val="bg1"/>
                </a:solidFill>
                <a:latin typeface="Courier New" charset="0"/>
              </a:rPr>
              <a:t>t</a:t>
            </a:r>
            <a:endParaRPr lang="en-GB" sz="3600" b="1" dirty="0">
              <a:solidFill>
                <a:schemeClr val="bg1"/>
              </a:solidFill>
              <a:latin typeface="Courier New" charset="0"/>
            </a:endParaRPr>
          </a:p>
        </p:txBody>
      </p:sp>
      <p:sp>
        <p:nvSpPr>
          <p:cNvPr id="7" name="Freeform 6"/>
          <p:cNvSpPr>
            <a:spLocks/>
          </p:cNvSpPr>
          <p:nvPr/>
        </p:nvSpPr>
        <p:spPr bwMode="auto">
          <a:xfrm>
            <a:off x="5381625" y="4333875"/>
            <a:ext cx="388938" cy="498475"/>
          </a:xfrm>
          <a:custGeom>
            <a:avLst/>
            <a:gdLst/>
            <a:ahLst/>
            <a:cxnLst>
              <a:cxn ang="0">
                <a:pos x="0" y="240"/>
              </a:cxn>
              <a:cxn ang="0">
                <a:pos x="288" y="240"/>
              </a:cxn>
              <a:cxn ang="0">
                <a:pos x="288" y="0"/>
              </a:cxn>
            </a:cxnLst>
            <a:rect l="0" t="0" r="r" b="b"/>
            <a:pathLst>
              <a:path w="288" h="240">
                <a:moveTo>
                  <a:pt x="0" y="240"/>
                </a:moveTo>
                <a:lnTo>
                  <a:pt x="288" y="240"/>
                </a:lnTo>
                <a:lnTo>
                  <a:pt x="288" y="0"/>
                </a:lnTo>
              </a:path>
            </a:pathLst>
          </a:custGeom>
          <a:noFill/>
          <a:ln w="28575" cmpd="sng">
            <a:solidFill>
              <a:schemeClr val="tx1"/>
            </a:solidFill>
            <a:round/>
            <a:headEnd type="none" w="med" len="med"/>
            <a:tailEnd type="triangle" w="med" len="med"/>
          </a:ln>
          <a:effectLst/>
        </p:spPr>
        <p:txBody>
          <a:bodyPr>
            <a:prstTxWarp prst="textNoShape">
              <a:avLst/>
            </a:prstTxWarp>
          </a:bodyPr>
          <a:lstStyle/>
          <a:p>
            <a:endParaRPr lang="en-US"/>
          </a:p>
        </p:txBody>
      </p:sp>
      <p:sp>
        <p:nvSpPr>
          <p:cNvPr id="8" name="Text Box 7"/>
          <p:cNvSpPr txBox="1">
            <a:spLocks noChangeArrowheads="1"/>
          </p:cNvSpPr>
          <p:nvPr/>
        </p:nvSpPr>
        <p:spPr bwMode="auto">
          <a:xfrm>
            <a:off x="6705600" y="5130800"/>
            <a:ext cx="2011087" cy="523220"/>
          </a:xfrm>
          <a:prstGeom prst="rect">
            <a:avLst/>
          </a:prstGeom>
          <a:noFill/>
          <a:ln w="9525">
            <a:noFill/>
            <a:miter lim="800000"/>
            <a:headEnd/>
            <a:tailEnd/>
          </a:ln>
          <a:effectLst/>
        </p:spPr>
        <p:txBody>
          <a:bodyPr wrap="none">
            <a:prstTxWarp prst="textNoShape">
              <a:avLst/>
            </a:prstTxWarp>
            <a:spAutoFit/>
          </a:bodyPr>
          <a:lstStyle/>
          <a:p>
            <a:pPr algn="l"/>
            <a:r>
              <a:rPr lang="en-GB" sz="2800" b="1" dirty="0">
                <a:latin typeface="Courier New" charset="0"/>
              </a:rPr>
              <a:t>World</a:t>
            </a:r>
            <a:r>
              <a:rPr lang="en-GB" sz="2800" dirty="0">
                <a:latin typeface="Times New Roman" charset="0"/>
              </a:rPr>
              <a:t> </a:t>
            </a:r>
            <a:r>
              <a:rPr lang="en-GB" sz="2800" b="1" dirty="0">
                <a:latin typeface="Courier New"/>
                <a:cs typeface="Courier New"/>
              </a:rPr>
              <a:t>out</a:t>
            </a:r>
          </a:p>
        </p:txBody>
      </p:sp>
      <p:sp>
        <p:nvSpPr>
          <p:cNvPr id="9" name="Text Box 8"/>
          <p:cNvSpPr txBox="1">
            <a:spLocks noChangeArrowheads="1"/>
          </p:cNvSpPr>
          <p:nvPr/>
        </p:nvSpPr>
        <p:spPr bwMode="auto">
          <a:xfrm>
            <a:off x="762000" y="5270500"/>
            <a:ext cx="1795609" cy="415498"/>
          </a:xfrm>
          <a:prstGeom prst="rect">
            <a:avLst/>
          </a:prstGeom>
          <a:noFill/>
          <a:ln w="9525">
            <a:noFill/>
            <a:miter lim="800000"/>
            <a:headEnd/>
            <a:tailEnd/>
          </a:ln>
          <a:effectLst/>
        </p:spPr>
        <p:txBody>
          <a:bodyPr wrap="none">
            <a:prstTxWarp prst="textNoShape">
              <a:avLst/>
            </a:prstTxWarp>
            <a:spAutoFit/>
          </a:bodyPr>
          <a:lstStyle/>
          <a:p>
            <a:pPr algn="l">
              <a:lnSpc>
                <a:spcPct val="70000"/>
              </a:lnSpc>
            </a:pPr>
            <a:r>
              <a:rPr lang="en-GB" sz="2800" b="1" dirty="0">
                <a:latin typeface="Courier New" charset="0"/>
              </a:rPr>
              <a:t>World</a:t>
            </a:r>
            <a:r>
              <a:rPr lang="en-GB" sz="2800" dirty="0">
                <a:latin typeface="Times New Roman" charset="0"/>
              </a:rPr>
              <a:t> </a:t>
            </a:r>
            <a:r>
              <a:rPr lang="en-GB" sz="2800" b="1" dirty="0">
                <a:latin typeface="Courier New"/>
                <a:cs typeface="Courier New"/>
              </a:rPr>
              <a:t>in</a:t>
            </a:r>
          </a:p>
        </p:txBody>
      </p:sp>
      <p:sp>
        <p:nvSpPr>
          <p:cNvPr id="12" name="AutoShape 11"/>
          <p:cNvSpPr>
            <a:spLocks noChangeArrowheads="1"/>
          </p:cNvSpPr>
          <p:nvPr/>
        </p:nvSpPr>
        <p:spPr bwMode="auto">
          <a:xfrm>
            <a:off x="5384800" y="5283200"/>
            <a:ext cx="1219200" cy="304800"/>
          </a:xfrm>
          <a:prstGeom prst="rightArrow">
            <a:avLst>
              <a:gd name="adj1" fmla="val 50000"/>
              <a:gd name="adj2" fmla="val 100000"/>
            </a:avLst>
          </a:prstGeom>
          <a:solidFill>
            <a:srgbClr val="6585CF"/>
          </a:solidFill>
          <a:ln w="9525">
            <a:solidFill>
              <a:schemeClr val="tx1"/>
            </a:solidFill>
            <a:miter lim="800000"/>
            <a:headEnd/>
            <a:tailEnd/>
          </a:ln>
          <a:effectLst/>
        </p:spPr>
        <p:txBody>
          <a:bodyPr wrap="none" anchor="ctr">
            <a:prstTxWarp prst="textNoShape">
              <a:avLst/>
            </a:prstTxWarp>
          </a:bodyPr>
          <a:lstStyle/>
          <a:p>
            <a:endParaRPr lang="en-US"/>
          </a:p>
        </p:txBody>
      </p:sp>
      <p:sp>
        <p:nvSpPr>
          <p:cNvPr id="10" name="Text Box 9"/>
          <p:cNvSpPr txBox="1">
            <a:spLocks noChangeArrowheads="1"/>
          </p:cNvSpPr>
          <p:nvPr/>
        </p:nvSpPr>
        <p:spPr bwMode="auto">
          <a:xfrm>
            <a:off x="5867400" y="4140200"/>
            <a:ext cx="2197787" cy="523220"/>
          </a:xfrm>
          <a:prstGeom prst="rect">
            <a:avLst/>
          </a:prstGeom>
          <a:noFill/>
          <a:ln w="9525">
            <a:noFill/>
            <a:miter lim="800000"/>
            <a:headEnd/>
            <a:tailEnd/>
          </a:ln>
          <a:effectLst/>
        </p:spPr>
        <p:txBody>
          <a:bodyPr wrap="none">
            <a:prstTxWarp prst="textNoShape">
              <a:avLst/>
            </a:prstTxWarp>
            <a:spAutoFit/>
          </a:bodyPr>
          <a:lstStyle/>
          <a:p>
            <a:pPr algn="l"/>
            <a:r>
              <a:rPr lang="en-GB" sz="2800" b="1" dirty="0" smtClean="0">
                <a:latin typeface="Courier New"/>
                <a:cs typeface="Courier New"/>
              </a:rPr>
              <a:t>result </a:t>
            </a:r>
            <a:r>
              <a:rPr lang="en-GB" sz="2800" dirty="0" smtClean="0">
                <a:latin typeface="Times New Roman" charset="0"/>
              </a:rPr>
              <a:t>:: </a:t>
            </a:r>
            <a:r>
              <a:rPr lang="en-GB" sz="2800" b="1" dirty="0" err="1" smtClean="0">
                <a:latin typeface="Courier New" charset="0"/>
              </a:rPr>
              <a:t>t</a:t>
            </a:r>
            <a:endParaRPr lang="en-GB" sz="2800" b="1" dirty="0">
              <a:latin typeface="Courier New" charset="0"/>
            </a:endParaRPr>
          </a:p>
        </p:txBody>
      </p:sp>
      <p:sp>
        <p:nvSpPr>
          <p:cNvPr id="11" name="AutoShape 10"/>
          <p:cNvSpPr>
            <a:spLocks noChangeArrowheads="1"/>
          </p:cNvSpPr>
          <p:nvPr/>
        </p:nvSpPr>
        <p:spPr bwMode="auto">
          <a:xfrm>
            <a:off x="2590800" y="5283200"/>
            <a:ext cx="1219200" cy="304800"/>
          </a:xfrm>
          <a:prstGeom prst="rightArrow">
            <a:avLst>
              <a:gd name="adj1" fmla="val 50000"/>
              <a:gd name="adj2" fmla="val 100000"/>
            </a:avLst>
          </a:prstGeom>
          <a:solidFill>
            <a:srgbClr val="6585CF"/>
          </a:solidFill>
          <a:ln w="9525">
            <a:solidFill>
              <a:schemeClr val="tx1"/>
            </a:solidFill>
            <a:miter lim="800000"/>
            <a:headEnd/>
            <a:tailEnd/>
          </a:ln>
          <a:effectLst/>
        </p:spPr>
        <p:txBody>
          <a:bodyPr wrap="none" anchor="ctr">
            <a:prstTxWarp prst="textNoShape">
              <a:avLst/>
            </a:prstTxWarp>
          </a:bodyPr>
          <a:lstStyle/>
          <a:p>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Actions are First Class</a:t>
            </a:r>
            <a:endParaRPr lang="en-US" dirty="0"/>
          </a:p>
        </p:txBody>
      </p:sp>
      <p:sp>
        <p:nvSpPr>
          <p:cNvPr id="5" name="Content Placeholder 4"/>
          <p:cNvSpPr>
            <a:spLocks noGrp="1"/>
          </p:cNvSpPr>
          <p:nvPr>
            <p:ph idx="1"/>
          </p:nvPr>
        </p:nvSpPr>
        <p:spPr>
          <a:xfrm>
            <a:off x="457200" y="3898900"/>
            <a:ext cx="8229600" cy="2499360"/>
          </a:xfrm>
        </p:spPr>
        <p:txBody>
          <a:bodyPr/>
          <a:lstStyle/>
          <a:p>
            <a:r>
              <a:rPr lang="en-US" dirty="0" smtClean="0"/>
              <a:t>“Actions” are sometimes called “computations.”</a:t>
            </a:r>
          </a:p>
          <a:p>
            <a:r>
              <a:rPr lang="en-US" dirty="0" smtClean="0"/>
              <a:t>An action is a </a:t>
            </a:r>
            <a:r>
              <a:rPr lang="en-US" dirty="0" smtClean="0">
                <a:solidFill>
                  <a:srgbClr val="FFFF00"/>
                </a:solidFill>
              </a:rPr>
              <a:t>first-class value</a:t>
            </a:r>
            <a:r>
              <a:rPr lang="en-US" dirty="0" smtClean="0"/>
              <a:t>.</a:t>
            </a:r>
          </a:p>
          <a:p>
            <a:r>
              <a:rPr lang="en-US" dirty="0" smtClean="0">
                <a:solidFill>
                  <a:srgbClr val="FFFF00"/>
                </a:solidFill>
              </a:rPr>
              <a:t>Evaluating </a:t>
            </a:r>
            <a:r>
              <a:rPr lang="en-US" dirty="0" smtClean="0"/>
              <a:t>an action has no effect;    </a:t>
            </a:r>
            <a:r>
              <a:rPr lang="en-US" dirty="0" smtClean="0">
                <a:solidFill>
                  <a:srgbClr val="FFFF00"/>
                </a:solidFill>
              </a:rPr>
              <a:t>performing </a:t>
            </a:r>
            <a:r>
              <a:rPr lang="en-US" dirty="0" smtClean="0"/>
              <a:t>the action has the effect.</a:t>
            </a:r>
            <a:endParaRPr lang="en-US" dirty="0"/>
          </a:p>
        </p:txBody>
      </p:sp>
      <p:sp>
        <p:nvSpPr>
          <p:cNvPr id="3" name="Rounded Rectangular Callout 2"/>
          <p:cNvSpPr/>
          <p:nvPr/>
        </p:nvSpPr>
        <p:spPr>
          <a:xfrm>
            <a:off x="977900" y="1638300"/>
            <a:ext cx="7289799" cy="1328023"/>
          </a:xfrm>
          <a:prstGeom prst="wedgeRoundRectCallout">
            <a:avLst>
              <a:gd name="adj1" fmla="val -23745"/>
              <a:gd name="adj2" fmla="val 49693"/>
              <a:gd name="adj3" fmla="val 16667"/>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algn="ctr"/>
            <a:r>
              <a:rPr lang="en-GB" sz="2400" dirty="0" smtClean="0">
                <a:solidFill>
                  <a:schemeClr val="bg1"/>
                </a:solidFill>
                <a:latin typeface="Chalkboard"/>
              </a:rPr>
              <a:t>A value of type (</a:t>
            </a:r>
            <a:r>
              <a:rPr lang="en-GB" sz="2400" b="1" dirty="0" smtClean="0">
                <a:solidFill>
                  <a:schemeClr val="accent1"/>
                </a:solidFill>
                <a:latin typeface="Courier New"/>
                <a:cs typeface="Courier New"/>
              </a:rPr>
              <a:t>IO </a:t>
            </a:r>
            <a:r>
              <a:rPr lang="en-GB" sz="2400" b="1" dirty="0" err="1" smtClean="0">
                <a:solidFill>
                  <a:schemeClr val="accent1"/>
                </a:solidFill>
                <a:latin typeface="Courier New"/>
                <a:cs typeface="Courier New"/>
              </a:rPr>
              <a:t>t</a:t>
            </a:r>
            <a:r>
              <a:rPr lang="en-GB" sz="2400" dirty="0" smtClean="0">
                <a:solidFill>
                  <a:schemeClr val="bg1"/>
                </a:solidFill>
                <a:latin typeface="Chalkboard"/>
              </a:rPr>
              <a:t>) is an “</a:t>
            </a:r>
            <a:r>
              <a:rPr lang="en-GB" sz="2400" dirty="0" smtClean="0">
                <a:solidFill>
                  <a:srgbClr val="FFFF00"/>
                </a:solidFill>
                <a:latin typeface="Chalkboard"/>
              </a:rPr>
              <a:t>action</a:t>
            </a:r>
            <a:r>
              <a:rPr lang="en-GB" sz="2400" dirty="0" smtClean="0">
                <a:solidFill>
                  <a:schemeClr val="bg1"/>
                </a:solidFill>
                <a:latin typeface="Chalkboard"/>
              </a:rPr>
              <a:t>.”  When performed, it may do some input/output before delivering a result of type </a:t>
            </a:r>
            <a:r>
              <a:rPr lang="en-GB" sz="2400" b="1" dirty="0" err="1" smtClean="0">
                <a:solidFill>
                  <a:srgbClr val="CEB966"/>
                </a:solidFill>
                <a:latin typeface="Courier New"/>
                <a:cs typeface="Courier New"/>
              </a:rPr>
              <a:t>t</a:t>
            </a:r>
            <a:r>
              <a:rPr lang="en-GB" sz="2400" dirty="0" smtClean="0">
                <a:solidFill>
                  <a:schemeClr val="bg1"/>
                </a:solidFill>
                <a:latin typeface="Chalkboard"/>
              </a:rPr>
              <a:t>.</a:t>
            </a:r>
            <a:endParaRPr lang="en-GB" sz="2400" dirty="0">
              <a:solidFill>
                <a:schemeClr val="bg1"/>
              </a:solidFill>
              <a:latin typeface="Chalkboard"/>
            </a:endParaRPr>
          </a:p>
        </p:txBody>
      </p:sp>
      <p:sp>
        <p:nvSpPr>
          <p:cNvPr id="4" name="TextBox 3"/>
          <p:cNvSpPr txBox="1"/>
          <p:nvPr/>
        </p:nvSpPr>
        <p:spPr>
          <a:xfrm>
            <a:off x="2170967" y="3295643"/>
            <a:ext cx="4955979" cy="400110"/>
          </a:xfrm>
          <a:prstGeom prst="rect">
            <a:avLst/>
          </a:prstGeom>
          <a:solidFill>
            <a:srgbClr val="FFFF00"/>
          </a:solidFill>
        </p:spPr>
        <p:txBody>
          <a:bodyPr wrap="none" rtlCol="0">
            <a:spAutoFit/>
          </a:bodyPr>
          <a:lstStyle/>
          <a:p>
            <a:r>
              <a:rPr lang="en-GB" sz="2000" b="1" dirty="0" smtClean="0">
                <a:solidFill>
                  <a:schemeClr val="bg1"/>
                </a:solidFill>
                <a:latin typeface="Courier New" pitchFamily="49" charset="0"/>
                <a:cs typeface="Courier New" pitchFamily="49" charset="0"/>
              </a:rPr>
              <a:t>type IO </a:t>
            </a:r>
            <a:r>
              <a:rPr lang="en-GB" sz="2000" b="1" dirty="0" err="1" smtClean="0">
                <a:solidFill>
                  <a:schemeClr val="bg1"/>
                </a:solidFill>
                <a:latin typeface="Courier New" pitchFamily="49" charset="0"/>
                <a:cs typeface="Courier New" pitchFamily="49" charset="0"/>
              </a:rPr>
              <a:t>t</a:t>
            </a:r>
            <a:r>
              <a:rPr lang="en-GB" sz="2000" b="1" dirty="0" smtClean="0">
                <a:solidFill>
                  <a:schemeClr val="bg1"/>
                </a:solidFill>
                <a:latin typeface="Courier New" pitchFamily="49" charset="0"/>
                <a:cs typeface="Courier New" pitchFamily="49" charset="0"/>
              </a:rPr>
              <a:t> = World -&gt; (</a:t>
            </a:r>
            <a:r>
              <a:rPr lang="en-GB" sz="2000" b="1" dirty="0" err="1" smtClean="0">
                <a:solidFill>
                  <a:schemeClr val="bg1"/>
                </a:solidFill>
                <a:latin typeface="Courier New" pitchFamily="49" charset="0"/>
                <a:cs typeface="Courier New" pitchFamily="49" charset="0"/>
              </a:rPr>
              <a:t>t</a:t>
            </a:r>
            <a:r>
              <a:rPr lang="en-GB" sz="2000" b="1" dirty="0" smtClean="0">
                <a:solidFill>
                  <a:schemeClr val="bg1"/>
                </a:solidFill>
                <a:latin typeface="Courier New" pitchFamily="49" charset="0"/>
                <a:cs typeface="Courier New" pitchFamily="49" charset="0"/>
              </a:rPr>
              <a:t>, World)</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Announcements</a:t>
            </a:r>
            <a:endParaRPr lang="en-US" dirty="0"/>
          </a:p>
        </p:txBody>
      </p:sp>
      <p:sp>
        <p:nvSpPr>
          <p:cNvPr id="3" name="Content Placeholder 2"/>
          <p:cNvSpPr>
            <a:spLocks noGrp="1"/>
          </p:cNvSpPr>
          <p:nvPr>
            <p:ph idx="1"/>
          </p:nvPr>
        </p:nvSpPr>
        <p:spPr>
          <a:xfrm>
            <a:off x="457200" y="1600200"/>
            <a:ext cx="8420100" cy="4709160"/>
          </a:xfrm>
        </p:spPr>
        <p:txBody>
          <a:bodyPr>
            <a:normAutofit lnSpcReduction="10000"/>
          </a:bodyPr>
          <a:lstStyle/>
          <a:p>
            <a:r>
              <a:rPr lang="en-US" dirty="0" smtClean="0">
                <a:solidFill>
                  <a:srgbClr val="FFFF00"/>
                </a:solidFill>
              </a:rPr>
              <a:t>Midterm</a:t>
            </a:r>
            <a:r>
              <a:rPr lang="en-US" dirty="0" smtClean="0"/>
              <a:t>: Wed. Oct. 22, 7-9pm, Gates B01 </a:t>
            </a:r>
          </a:p>
          <a:p>
            <a:pPr lvl="1"/>
            <a:r>
              <a:rPr lang="en-US" dirty="0" smtClean="0"/>
              <a:t>Closed book, but you may bring one, letter-sized page of notes, double sided.</a:t>
            </a:r>
          </a:p>
          <a:p>
            <a:pPr lvl="1"/>
            <a:r>
              <a:rPr lang="en-US" dirty="0" smtClean="0"/>
              <a:t>SCPD students: if you are local, please come to campus to take the exam.</a:t>
            </a:r>
          </a:p>
          <a:p>
            <a:r>
              <a:rPr lang="en-US" dirty="0" smtClean="0"/>
              <a:t>Homework assigned 10/15 will be </a:t>
            </a:r>
            <a:r>
              <a:rPr lang="en-US" dirty="0" smtClean="0">
                <a:solidFill>
                  <a:srgbClr val="FFFF00"/>
                </a:solidFill>
              </a:rPr>
              <a:t>ungraded</a:t>
            </a:r>
            <a:r>
              <a:rPr lang="en-US" dirty="0" smtClean="0"/>
              <a:t>,</a:t>
            </a:r>
          </a:p>
          <a:p>
            <a:pPr lvl="1"/>
            <a:r>
              <a:rPr lang="en-US" dirty="0" smtClean="0"/>
              <a:t>But we strongly urge you to do it!</a:t>
            </a:r>
          </a:p>
          <a:p>
            <a:pPr lvl="1"/>
            <a:r>
              <a:rPr lang="en-US" dirty="0" smtClean="0"/>
              <a:t>Solutions will be passed out on 10/20</a:t>
            </a:r>
          </a:p>
          <a:p>
            <a:r>
              <a:rPr lang="en-US" dirty="0" smtClean="0"/>
              <a:t>Minor corrections to HW3 posted (#’</a:t>
            </a:r>
            <a:r>
              <a:rPr lang="en-US" dirty="0" err="1" smtClean="0"/>
              <a:t>s</a:t>
            </a:r>
            <a:r>
              <a:rPr lang="en-US" dirty="0" smtClean="0"/>
              <a:t> 3 and 5).</a:t>
            </a:r>
          </a:p>
          <a:p>
            <a:r>
              <a:rPr lang="en-US" dirty="0" smtClean="0"/>
              <a:t>Reminder: you can work on homework in pairs.</a:t>
            </a:r>
          </a:p>
          <a:p>
            <a:pPr>
              <a:buNone/>
            </a:pP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Simple I/O</a:t>
            </a:r>
            <a:endParaRPr lang="en-US" dirty="0"/>
          </a:p>
        </p:txBody>
      </p:sp>
      <p:sp>
        <p:nvSpPr>
          <p:cNvPr id="4" name="Rectangle 4"/>
          <p:cNvSpPr>
            <a:spLocks noChangeArrowheads="1"/>
          </p:cNvSpPr>
          <p:nvPr/>
        </p:nvSpPr>
        <p:spPr bwMode="auto">
          <a:xfrm>
            <a:off x="5791200" y="2265363"/>
            <a:ext cx="1752600" cy="1163637"/>
          </a:xfrm>
          <a:prstGeom prst="rect">
            <a:avLst/>
          </a:prstGeom>
          <a:solidFill>
            <a:schemeClr val="accent1"/>
          </a:solidFill>
          <a:ln w="28575">
            <a:solidFill>
              <a:schemeClr val="tx1"/>
            </a:solidFill>
            <a:miter lim="800000"/>
            <a:headEnd/>
            <a:tailEnd/>
          </a:ln>
          <a:effectLst/>
        </p:spPr>
        <p:txBody>
          <a:bodyPr wrap="none" anchor="ctr">
            <a:prstTxWarp prst="textNoShape">
              <a:avLst/>
            </a:prstTxWarp>
          </a:bodyPr>
          <a:lstStyle/>
          <a:p>
            <a:pPr algn="ctr"/>
            <a:r>
              <a:rPr lang="en-GB" sz="2800" b="1" dirty="0" err="1">
                <a:solidFill>
                  <a:srgbClr val="000000"/>
                </a:solidFill>
                <a:latin typeface="Courier New" charset="0"/>
              </a:rPr>
              <a:t>putChar</a:t>
            </a:r>
            <a:endParaRPr lang="en-GB" sz="2800" b="1" dirty="0">
              <a:solidFill>
                <a:srgbClr val="000000"/>
              </a:solidFill>
              <a:latin typeface="Courier New" charset="0"/>
            </a:endParaRPr>
          </a:p>
        </p:txBody>
      </p:sp>
      <p:sp>
        <p:nvSpPr>
          <p:cNvPr id="5" name="Freeform 5"/>
          <p:cNvSpPr>
            <a:spLocks/>
          </p:cNvSpPr>
          <p:nvPr/>
        </p:nvSpPr>
        <p:spPr bwMode="auto">
          <a:xfrm>
            <a:off x="7543800" y="2112963"/>
            <a:ext cx="388938" cy="498475"/>
          </a:xfrm>
          <a:custGeom>
            <a:avLst/>
            <a:gdLst/>
            <a:ahLst/>
            <a:cxnLst>
              <a:cxn ang="0">
                <a:pos x="0" y="240"/>
              </a:cxn>
              <a:cxn ang="0">
                <a:pos x="288" y="240"/>
              </a:cxn>
              <a:cxn ang="0">
                <a:pos x="288" y="0"/>
              </a:cxn>
            </a:cxnLst>
            <a:rect l="0" t="0" r="r" b="b"/>
            <a:pathLst>
              <a:path w="288" h="240">
                <a:moveTo>
                  <a:pt x="0" y="240"/>
                </a:moveTo>
                <a:lnTo>
                  <a:pt x="288" y="240"/>
                </a:lnTo>
                <a:lnTo>
                  <a:pt x="288" y="0"/>
                </a:lnTo>
              </a:path>
            </a:pathLst>
          </a:custGeom>
          <a:noFill/>
          <a:ln w="28575" cmpd="sng">
            <a:solidFill>
              <a:schemeClr val="tx1"/>
            </a:solidFill>
            <a:round/>
            <a:headEnd type="none" w="med" len="med"/>
            <a:tailEnd type="triangle" w="med" len="med"/>
          </a:ln>
          <a:effectLst/>
        </p:spPr>
        <p:txBody>
          <a:bodyPr>
            <a:prstTxWarp prst="textNoShape">
              <a:avLst/>
            </a:prstTxWarp>
          </a:bodyPr>
          <a:lstStyle/>
          <a:p>
            <a:endParaRPr lang="en-US"/>
          </a:p>
        </p:txBody>
      </p:sp>
      <p:sp>
        <p:nvSpPr>
          <p:cNvPr id="6" name="AutoShape 9"/>
          <p:cNvSpPr>
            <a:spLocks noChangeArrowheads="1"/>
          </p:cNvSpPr>
          <p:nvPr/>
        </p:nvSpPr>
        <p:spPr bwMode="auto">
          <a:xfrm>
            <a:off x="5181600" y="3027363"/>
            <a:ext cx="609600" cy="304800"/>
          </a:xfrm>
          <a:prstGeom prst="rightArrow">
            <a:avLst>
              <a:gd name="adj1" fmla="val 50000"/>
              <a:gd name="adj2" fmla="val 50000"/>
            </a:avLst>
          </a:prstGeom>
          <a:solidFill>
            <a:schemeClr val="accent4"/>
          </a:solidFill>
          <a:ln w="9525">
            <a:solidFill>
              <a:schemeClr val="tx1"/>
            </a:solidFill>
            <a:miter lim="800000"/>
            <a:headEnd/>
            <a:tailEnd/>
          </a:ln>
          <a:effectLst/>
        </p:spPr>
        <p:txBody>
          <a:bodyPr wrap="none" anchor="ctr">
            <a:prstTxWarp prst="textNoShape">
              <a:avLst/>
            </a:prstTxWarp>
          </a:bodyPr>
          <a:lstStyle/>
          <a:p>
            <a:endParaRPr lang="en-US"/>
          </a:p>
        </p:txBody>
      </p:sp>
      <p:sp>
        <p:nvSpPr>
          <p:cNvPr id="7" name="AutoShape 10"/>
          <p:cNvSpPr>
            <a:spLocks noChangeArrowheads="1"/>
          </p:cNvSpPr>
          <p:nvPr/>
        </p:nvSpPr>
        <p:spPr bwMode="auto">
          <a:xfrm>
            <a:off x="7543800" y="3027363"/>
            <a:ext cx="457200" cy="304800"/>
          </a:xfrm>
          <a:prstGeom prst="rightArrow">
            <a:avLst>
              <a:gd name="adj1" fmla="val 50000"/>
              <a:gd name="adj2" fmla="val 37500"/>
            </a:avLst>
          </a:prstGeom>
          <a:solidFill>
            <a:schemeClr val="accent4"/>
          </a:solidFill>
          <a:ln w="9525">
            <a:solidFill>
              <a:schemeClr val="tx1"/>
            </a:solidFill>
            <a:miter lim="800000"/>
            <a:headEnd/>
            <a:tailEnd/>
          </a:ln>
          <a:effectLst/>
        </p:spPr>
        <p:txBody>
          <a:bodyPr wrap="none" anchor="ctr">
            <a:prstTxWarp prst="textNoShape">
              <a:avLst/>
            </a:prstTxWarp>
          </a:bodyPr>
          <a:lstStyle/>
          <a:p>
            <a:endParaRPr lang="en-US"/>
          </a:p>
        </p:txBody>
      </p:sp>
      <p:sp>
        <p:nvSpPr>
          <p:cNvPr id="8" name="Text Box 11"/>
          <p:cNvSpPr txBox="1">
            <a:spLocks noChangeArrowheads="1"/>
          </p:cNvSpPr>
          <p:nvPr/>
        </p:nvSpPr>
        <p:spPr bwMode="auto">
          <a:xfrm>
            <a:off x="7693025" y="1612900"/>
            <a:ext cx="461710" cy="369332"/>
          </a:xfrm>
          <a:prstGeom prst="rect">
            <a:avLst/>
          </a:prstGeom>
          <a:noFill/>
          <a:ln w="9525">
            <a:noFill/>
            <a:miter lim="800000"/>
            <a:headEnd/>
            <a:tailEnd/>
          </a:ln>
          <a:effectLst/>
        </p:spPr>
        <p:txBody>
          <a:bodyPr wrap="none">
            <a:prstTxWarp prst="textNoShape">
              <a:avLst/>
            </a:prstTxWarp>
            <a:spAutoFit/>
          </a:bodyPr>
          <a:lstStyle/>
          <a:p>
            <a:pPr algn="l"/>
            <a:r>
              <a:rPr lang="en-GB" b="1" dirty="0">
                <a:latin typeface="Courier New"/>
                <a:cs typeface="Courier New"/>
              </a:rPr>
              <a:t>()</a:t>
            </a:r>
          </a:p>
        </p:txBody>
      </p:sp>
      <p:sp>
        <p:nvSpPr>
          <p:cNvPr id="9" name="Rectangle 12"/>
          <p:cNvSpPr>
            <a:spLocks noChangeArrowheads="1"/>
          </p:cNvSpPr>
          <p:nvPr/>
        </p:nvSpPr>
        <p:spPr bwMode="auto">
          <a:xfrm>
            <a:off x="1219200" y="2265363"/>
            <a:ext cx="1752600" cy="1163637"/>
          </a:xfrm>
          <a:prstGeom prst="rect">
            <a:avLst/>
          </a:prstGeom>
          <a:solidFill>
            <a:schemeClr val="accent1"/>
          </a:solidFill>
          <a:ln w="28575">
            <a:solidFill>
              <a:schemeClr val="tx1"/>
            </a:solidFill>
            <a:miter lim="800000"/>
            <a:headEnd/>
            <a:tailEnd/>
          </a:ln>
          <a:effectLst/>
        </p:spPr>
        <p:txBody>
          <a:bodyPr wrap="none" anchor="ctr">
            <a:prstTxWarp prst="textNoShape">
              <a:avLst/>
            </a:prstTxWarp>
          </a:bodyPr>
          <a:lstStyle/>
          <a:p>
            <a:pPr algn="ctr"/>
            <a:r>
              <a:rPr lang="en-GB" sz="2800" b="1" dirty="0" err="1">
                <a:solidFill>
                  <a:schemeClr val="bg1"/>
                </a:solidFill>
                <a:latin typeface="Courier New" charset="0"/>
              </a:rPr>
              <a:t>getChar</a:t>
            </a:r>
            <a:endParaRPr lang="en-GB" sz="2800" b="1" dirty="0">
              <a:solidFill>
                <a:schemeClr val="bg1"/>
              </a:solidFill>
              <a:latin typeface="Courier New" charset="0"/>
            </a:endParaRPr>
          </a:p>
        </p:txBody>
      </p:sp>
      <p:sp>
        <p:nvSpPr>
          <p:cNvPr id="10" name="Freeform 13"/>
          <p:cNvSpPr>
            <a:spLocks/>
          </p:cNvSpPr>
          <p:nvPr/>
        </p:nvSpPr>
        <p:spPr bwMode="auto">
          <a:xfrm>
            <a:off x="2971800" y="2112963"/>
            <a:ext cx="388938" cy="498475"/>
          </a:xfrm>
          <a:custGeom>
            <a:avLst/>
            <a:gdLst/>
            <a:ahLst/>
            <a:cxnLst>
              <a:cxn ang="0">
                <a:pos x="0" y="240"/>
              </a:cxn>
              <a:cxn ang="0">
                <a:pos x="288" y="240"/>
              </a:cxn>
              <a:cxn ang="0">
                <a:pos x="288" y="0"/>
              </a:cxn>
            </a:cxnLst>
            <a:rect l="0" t="0" r="r" b="b"/>
            <a:pathLst>
              <a:path w="288" h="240">
                <a:moveTo>
                  <a:pt x="0" y="240"/>
                </a:moveTo>
                <a:lnTo>
                  <a:pt x="288" y="240"/>
                </a:lnTo>
                <a:lnTo>
                  <a:pt x="288" y="0"/>
                </a:lnTo>
              </a:path>
            </a:pathLst>
          </a:custGeom>
          <a:noFill/>
          <a:ln w="28575" cmpd="sng">
            <a:solidFill>
              <a:schemeClr val="tx1"/>
            </a:solidFill>
            <a:round/>
            <a:headEnd type="none" w="med" len="med"/>
            <a:tailEnd type="triangle" w="med" len="med"/>
          </a:ln>
          <a:effectLst/>
        </p:spPr>
        <p:txBody>
          <a:bodyPr>
            <a:prstTxWarp prst="textNoShape">
              <a:avLst/>
            </a:prstTxWarp>
          </a:bodyPr>
          <a:lstStyle/>
          <a:p>
            <a:endParaRPr lang="en-US"/>
          </a:p>
        </p:txBody>
      </p:sp>
      <p:sp>
        <p:nvSpPr>
          <p:cNvPr id="11" name="AutoShape 14"/>
          <p:cNvSpPr>
            <a:spLocks noChangeArrowheads="1"/>
          </p:cNvSpPr>
          <p:nvPr/>
        </p:nvSpPr>
        <p:spPr bwMode="auto">
          <a:xfrm>
            <a:off x="609600" y="3027363"/>
            <a:ext cx="609600" cy="304800"/>
          </a:xfrm>
          <a:prstGeom prst="rightArrow">
            <a:avLst>
              <a:gd name="adj1" fmla="val 50000"/>
              <a:gd name="adj2" fmla="val 50000"/>
            </a:avLst>
          </a:prstGeom>
          <a:solidFill>
            <a:schemeClr val="accent4"/>
          </a:solidFill>
          <a:ln w="9525">
            <a:solidFill>
              <a:schemeClr val="tx1"/>
            </a:solidFill>
            <a:miter lim="800000"/>
            <a:headEnd/>
            <a:tailEnd/>
          </a:ln>
          <a:effectLst/>
        </p:spPr>
        <p:txBody>
          <a:bodyPr wrap="none" anchor="ctr">
            <a:prstTxWarp prst="textNoShape">
              <a:avLst/>
            </a:prstTxWarp>
          </a:bodyPr>
          <a:lstStyle/>
          <a:p>
            <a:endParaRPr lang="en-US"/>
          </a:p>
        </p:txBody>
      </p:sp>
      <p:sp>
        <p:nvSpPr>
          <p:cNvPr id="12" name="AutoShape 15"/>
          <p:cNvSpPr>
            <a:spLocks noChangeArrowheads="1"/>
          </p:cNvSpPr>
          <p:nvPr/>
        </p:nvSpPr>
        <p:spPr bwMode="auto">
          <a:xfrm>
            <a:off x="2971800" y="3027363"/>
            <a:ext cx="457200" cy="304800"/>
          </a:xfrm>
          <a:prstGeom prst="rightArrow">
            <a:avLst>
              <a:gd name="adj1" fmla="val 50000"/>
              <a:gd name="adj2" fmla="val 37500"/>
            </a:avLst>
          </a:prstGeom>
          <a:solidFill>
            <a:schemeClr val="accent4"/>
          </a:solidFill>
          <a:ln w="9525">
            <a:solidFill>
              <a:schemeClr val="tx1"/>
            </a:solidFill>
            <a:miter lim="800000"/>
            <a:headEnd/>
            <a:tailEnd/>
          </a:ln>
          <a:effectLst/>
        </p:spPr>
        <p:txBody>
          <a:bodyPr wrap="none" anchor="ctr">
            <a:prstTxWarp prst="textNoShape">
              <a:avLst/>
            </a:prstTxWarp>
          </a:bodyPr>
          <a:lstStyle/>
          <a:p>
            <a:endParaRPr lang="en-US"/>
          </a:p>
        </p:txBody>
      </p:sp>
      <p:sp>
        <p:nvSpPr>
          <p:cNvPr id="13" name="Text Box 16"/>
          <p:cNvSpPr txBox="1">
            <a:spLocks noChangeArrowheads="1"/>
          </p:cNvSpPr>
          <p:nvPr/>
        </p:nvSpPr>
        <p:spPr bwMode="auto">
          <a:xfrm>
            <a:off x="2895600" y="1646238"/>
            <a:ext cx="914400" cy="457200"/>
          </a:xfrm>
          <a:prstGeom prst="rect">
            <a:avLst/>
          </a:prstGeom>
          <a:noFill/>
          <a:ln w="9525">
            <a:noFill/>
            <a:miter lim="800000"/>
            <a:headEnd/>
            <a:tailEnd/>
          </a:ln>
          <a:effectLst/>
        </p:spPr>
        <p:txBody>
          <a:bodyPr wrap="none">
            <a:prstTxWarp prst="textNoShape">
              <a:avLst/>
            </a:prstTxWarp>
            <a:spAutoFit/>
          </a:bodyPr>
          <a:lstStyle/>
          <a:p>
            <a:pPr algn="l"/>
            <a:r>
              <a:rPr lang="en-GB" b="1" dirty="0">
                <a:latin typeface="Courier New" charset="0"/>
              </a:rPr>
              <a:t>Char</a:t>
            </a:r>
          </a:p>
        </p:txBody>
      </p:sp>
      <p:sp>
        <p:nvSpPr>
          <p:cNvPr id="14" name="Freeform 18"/>
          <p:cNvSpPr>
            <a:spLocks/>
          </p:cNvSpPr>
          <p:nvPr/>
        </p:nvSpPr>
        <p:spPr bwMode="auto">
          <a:xfrm>
            <a:off x="5181600" y="2133600"/>
            <a:ext cx="609600" cy="533400"/>
          </a:xfrm>
          <a:custGeom>
            <a:avLst/>
            <a:gdLst/>
            <a:ahLst/>
            <a:cxnLst>
              <a:cxn ang="0">
                <a:pos x="0" y="0"/>
              </a:cxn>
              <a:cxn ang="0">
                <a:pos x="0" y="336"/>
              </a:cxn>
              <a:cxn ang="0">
                <a:pos x="528" y="336"/>
              </a:cxn>
            </a:cxnLst>
            <a:rect l="0" t="0" r="r" b="b"/>
            <a:pathLst>
              <a:path w="528" h="336">
                <a:moveTo>
                  <a:pt x="0" y="0"/>
                </a:moveTo>
                <a:lnTo>
                  <a:pt x="0" y="336"/>
                </a:lnTo>
                <a:lnTo>
                  <a:pt x="528" y="336"/>
                </a:lnTo>
              </a:path>
            </a:pathLst>
          </a:custGeom>
          <a:noFill/>
          <a:ln w="28575" cap="flat" cmpd="sng">
            <a:solidFill>
              <a:schemeClr val="tx1"/>
            </a:solidFill>
            <a:prstDash val="solid"/>
            <a:miter lim="800000"/>
            <a:headEnd type="none" w="med" len="med"/>
            <a:tailEnd type="triangle" w="med" len="med"/>
          </a:ln>
          <a:effectLst/>
        </p:spPr>
        <p:txBody>
          <a:bodyPr wrap="none">
            <a:prstTxWarp prst="textNoShape">
              <a:avLst/>
            </a:prstTxWarp>
          </a:bodyPr>
          <a:lstStyle/>
          <a:p>
            <a:endParaRPr lang="en-US"/>
          </a:p>
        </p:txBody>
      </p:sp>
      <p:sp>
        <p:nvSpPr>
          <p:cNvPr id="15" name="Text Box 19"/>
          <p:cNvSpPr txBox="1">
            <a:spLocks noChangeArrowheads="1"/>
          </p:cNvSpPr>
          <p:nvPr/>
        </p:nvSpPr>
        <p:spPr bwMode="auto">
          <a:xfrm>
            <a:off x="4724400" y="1676400"/>
            <a:ext cx="914400" cy="457200"/>
          </a:xfrm>
          <a:prstGeom prst="rect">
            <a:avLst/>
          </a:prstGeom>
          <a:noFill/>
          <a:ln w="9525">
            <a:noFill/>
            <a:miter lim="800000"/>
            <a:headEnd/>
            <a:tailEnd/>
          </a:ln>
          <a:effectLst/>
        </p:spPr>
        <p:txBody>
          <a:bodyPr wrap="none">
            <a:prstTxWarp prst="textNoShape">
              <a:avLst/>
            </a:prstTxWarp>
            <a:spAutoFit/>
          </a:bodyPr>
          <a:lstStyle/>
          <a:p>
            <a:pPr algn="l"/>
            <a:r>
              <a:rPr lang="en-GB" b="1" dirty="0">
                <a:latin typeface="Courier New" charset="0"/>
              </a:rPr>
              <a:t>Char</a:t>
            </a:r>
          </a:p>
        </p:txBody>
      </p:sp>
      <p:sp>
        <p:nvSpPr>
          <p:cNvPr id="16" name="Rectangle 20"/>
          <p:cNvSpPr>
            <a:spLocks noChangeArrowheads="1"/>
          </p:cNvSpPr>
          <p:nvPr/>
        </p:nvSpPr>
        <p:spPr bwMode="auto">
          <a:xfrm>
            <a:off x="762000" y="3886200"/>
            <a:ext cx="4724400" cy="1754327"/>
          </a:xfrm>
          <a:prstGeom prst="rect">
            <a:avLst/>
          </a:prstGeom>
          <a:solidFill>
            <a:srgbClr val="FFFF00"/>
          </a:solidFill>
          <a:ln w="9525">
            <a:noFill/>
            <a:miter lim="800000"/>
            <a:headEnd/>
            <a:tailEnd/>
          </a:ln>
          <a:effectLst/>
        </p:spPr>
        <p:txBody>
          <a:bodyPr>
            <a:prstTxWarp prst="textNoShape">
              <a:avLst/>
            </a:prstTxWarp>
            <a:spAutoFit/>
          </a:bodyPr>
          <a:lstStyle/>
          <a:p>
            <a:pPr marL="290513" indent="-290513" algn="l">
              <a:buClr>
                <a:srgbClr val="FF3300"/>
              </a:buClr>
              <a:buFont typeface="Wingdings" charset="2"/>
              <a:buNone/>
            </a:pPr>
            <a:r>
              <a:rPr lang="en-GB" b="1" dirty="0" err="1">
                <a:solidFill>
                  <a:srgbClr val="000000"/>
                </a:solidFill>
                <a:latin typeface="Courier New" charset="0"/>
              </a:rPr>
              <a:t>getChar</a:t>
            </a:r>
            <a:r>
              <a:rPr lang="en-GB" b="1" dirty="0">
                <a:solidFill>
                  <a:srgbClr val="000000"/>
                </a:solidFill>
                <a:latin typeface="Courier New" charset="0"/>
              </a:rPr>
              <a:t> :: IO Char</a:t>
            </a:r>
          </a:p>
          <a:p>
            <a:pPr marL="290513" indent="-290513" algn="l">
              <a:buClr>
                <a:srgbClr val="FF3300"/>
              </a:buClr>
              <a:buFont typeface="Wingdings" charset="2"/>
              <a:buNone/>
            </a:pPr>
            <a:r>
              <a:rPr lang="en-GB" b="1" dirty="0" err="1">
                <a:solidFill>
                  <a:srgbClr val="000000"/>
                </a:solidFill>
                <a:latin typeface="Courier New" charset="0"/>
              </a:rPr>
              <a:t>putChar</a:t>
            </a:r>
            <a:r>
              <a:rPr lang="en-GB" b="1" dirty="0">
                <a:solidFill>
                  <a:srgbClr val="000000"/>
                </a:solidFill>
                <a:latin typeface="Courier New" charset="0"/>
              </a:rPr>
              <a:t> :: Char -&gt; IO ()</a:t>
            </a:r>
          </a:p>
          <a:p>
            <a:pPr marL="290513" indent="-290513" algn="l">
              <a:buClr>
                <a:srgbClr val="FF3300"/>
              </a:buClr>
              <a:buFont typeface="Wingdings" charset="2"/>
              <a:buNone/>
            </a:pPr>
            <a:endParaRPr lang="en-GB" b="1" dirty="0">
              <a:solidFill>
                <a:srgbClr val="000000"/>
              </a:solidFill>
              <a:latin typeface="Courier New" charset="0"/>
            </a:endParaRPr>
          </a:p>
          <a:p>
            <a:pPr marL="290513" indent="-290513" algn="l">
              <a:buClr>
                <a:srgbClr val="FF3300"/>
              </a:buClr>
              <a:buFont typeface="Wingdings" charset="2"/>
              <a:buNone/>
            </a:pPr>
            <a:endParaRPr lang="en-GB" b="1" dirty="0">
              <a:solidFill>
                <a:srgbClr val="000000"/>
              </a:solidFill>
              <a:latin typeface="Courier New" charset="0"/>
            </a:endParaRPr>
          </a:p>
          <a:p>
            <a:pPr marL="290513" indent="-290513" algn="l">
              <a:buClr>
                <a:srgbClr val="FF3300"/>
              </a:buClr>
              <a:buFont typeface="Wingdings" charset="2"/>
              <a:buNone/>
            </a:pPr>
            <a:r>
              <a:rPr lang="en-GB" b="1" dirty="0">
                <a:solidFill>
                  <a:srgbClr val="000000"/>
                </a:solidFill>
                <a:latin typeface="Courier New" charset="0"/>
              </a:rPr>
              <a:t>main :: IO ()</a:t>
            </a:r>
          </a:p>
          <a:p>
            <a:pPr marL="290513" indent="-290513" algn="l">
              <a:buClr>
                <a:srgbClr val="FF3300"/>
              </a:buClr>
              <a:buFont typeface="Wingdings" charset="2"/>
              <a:buNone/>
            </a:pPr>
            <a:r>
              <a:rPr lang="en-GB" b="1" dirty="0">
                <a:solidFill>
                  <a:srgbClr val="000000"/>
                </a:solidFill>
                <a:latin typeface="Courier New" charset="0"/>
              </a:rPr>
              <a:t>main = </a:t>
            </a:r>
            <a:r>
              <a:rPr lang="en-GB" b="1" dirty="0" err="1">
                <a:solidFill>
                  <a:srgbClr val="000000"/>
                </a:solidFill>
                <a:latin typeface="Courier New" charset="0"/>
              </a:rPr>
              <a:t>putChar</a:t>
            </a:r>
            <a:r>
              <a:rPr lang="en-GB" b="1" dirty="0">
                <a:solidFill>
                  <a:srgbClr val="000000"/>
                </a:solidFill>
                <a:latin typeface="Courier New" charset="0"/>
              </a:rPr>
              <a:t> ‘</a:t>
            </a:r>
            <a:r>
              <a:rPr lang="en-GB" b="1" dirty="0" err="1">
                <a:solidFill>
                  <a:srgbClr val="000000"/>
                </a:solidFill>
                <a:latin typeface="Courier New" charset="0"/>
              </a:rPr>
              <a:t>x</a:t>
            </a:r>
            <a:r>
              <a:rPr lang="en-GB" b="1" dirty="0">
                <a:solidFill>
                  <a:srgbClr val="000000"/>
                </a:solidFill>
                <a:latin typeface="Courier New" charset="0"/>
              </a:rPr>
              <a:t>’</a:t>
            </a:r>
          </a:p>
        </p:txBody>
      </p:sp>
      <p:sp>
        <p:nvSpPr>
          <p:cNvPr id="17" name="AutoShape 21"/>
          <p:cNvSpPr>
            <a:spLocks noChangeArrowheads="1"/>
          </p:cNvSpPr>
          <p:nvPr/>
        </p:nvSpPr>
        <p:spPr bwMode="auto">
          <a:xfrm>
            <a:off x="5867400" y="4051300"/>
            <a:ext cx="3048000" cy="838200"/>
          </a:xfrm>
          <a:prstGeom prst="wedgeRoundRectCallout">
            <a:avLst>
              <a:gd name="adj1" fmla="val -129426"/>
              <a:gd name="adj2" fmla="val 120833"/>
              <a:gd name="adj3" fmla="val 16667"/>
            </a:avLst>
          </a:prstGeom>
          <a:solidFill>
            <a:srgbClr val="6585CF"/>
          </a:solidFill>
          <a:ln w="9525">
            <a:solidFill>
              <a:schemeClr val="tx1"/>
            </a:solidFill>
            <a:miter lim="800000"/>
            <a:headEnd/>
            <a:tailEnd/>
          </a:ln>
          <a:effectLst/>
        </p:spPr>
        <p:txBody>
          <a:bodyPr>
            <a:prstTxWarp prst="textNoShape">
              <a:avLst/>
            </a:prstTxWarp>
          </a:bodyPr>
          <a:lstStyle/>
          <a:p>
            <a:r>
              <a:rPr lang="en-GB" dirty="0">
                <a:solidFill>
                  <a:srgbClr val="000000"/>
                </a:solidFill>
                <a:latin typeface="Chalkboard"/>
                <a:cs typeface="Chalkboard"/>
              </a:rPr>
              <a:t>Main program is an action of type IO ()</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Connection Actions</a:t>
            </a:r>
            <a:endParaRPr lang="en-US" dirty="0"/>
          </a:p>
        </p:txBody>
      </p:sp>
      <p:grpSp>
        <p:nvGrpSpPr>
          <p:cNvPr id="13" name="Group 12"/>
          <p:cNvGrpSpPr/>
          <p:nvPr/>
        </p:nvGrpSpPr>
        <p:grpSpPr>
          <a:xfrm>
            <a:off x="609600" y="2438400"/>
            <a:ext cx="8153400" cy="1828800"/>
            <a:chOff x="609600" y="1600200"/>
            <a:chExt cx="8153400" cy="1828800"/>
          </a:xfrm>
        </p:grpSpPr>
        <p:sp>
          <p:nvSpPr>
            <p:cNvPr id="3" name="Rectangle 3"/>
            <p:cNvSpPr>
              <a:spLocks noChangeArrowheads="1"/>
            </p:cNvSpPr>
            <p:nvPr/>
          </p:nvSpPr>
          <p:spPr bwMode="auto">
            <a:xfrm>
              <a:off x="5791200" y="2265363"/>
              <a:ext cx="1752600" cy="1163637"/>
            </a:xfrm>
            <a:prstGeom prst="rect">
              <a:avLst/>
            </a:prstGeom>
            <a:solidFill>
              <a:schemeClr val="accent1"/>
            </a:solidFill>
            <a:ln w="28575">
              <a:solidFill>
                <a:schemeClr val="tx1"/>
              </a:solidFill>
              <a:miter lim="800000"/>
              <a:headEnd/>
              <a:tailEnd/>
            </a:ln>
            <a:effectLst/>
          </p:spPr>
          <p:txBody>
            <a:bodyPr wrap="none" anchor="ctr">
              <a:prstTxWarp prst="textNoShape">
                <a:avLst/>
              </a:prstTxWarp>
            </a:bodyPr>
            <a:lstStyle/>
            <a:p>
              <a:pPr algn="ctr"/>
              <a:r>
                <a:rPr lang="en-GB" sz="2800" b="1" dirty="0" err="1">
                  <a:solidFill>
                    <a:srgbClr val="000000"/>
                  </a:solidFill>
                  <a:latin typeface="Courier New" charset="0"/>
                </a:rPr>
                <a:t>putChar</a:t>
              </a:r>
              <a:endParaRPr lang="en-GB" sz="2800" b="1" dirty="0">
                <a:solidFill>
                  <a:srgbClr val="000000"/>
                </a:solidFill>
                <a:latin typeface="Courier New" charset="0"/>
              </a:endParaRPr>
            </a:p>
          </p:txBody>
        </p:sp>
        <p:sp>
          <p:nvSpPr>
            <p:cNvPr id="4" name="Freeform 4"/>
            <p:cNvSpPr>
              <a:spLocks/>
            </p:cNvSpPr>
            <p:nvPr/>
          </p:nvSpPr>
          <p:spPr bwMode="auto">
            <a:xfrm>
              <a:off x="7543800" y="2112963"/>
              <a:ext cx="685800" cy="498475"/>
            </a:xfrm>
            <a:custGeom>
              <a:avLst/>
              <a:gdLst/>
              <a:ahLst/>
              <a:cxnLst>
                <a:cxn ang="0">
                  <a:pos x="0" y="240"/>
                </a:cxn>
                <a:cxn ang="0">
                  <a:pos x="288" y="240"/>
                </a:cxn>
                <a:cxn ang="0">
                  <a:pos x="288" y="0"/>
                </a:cxn>
              </a:cxnLst>
              <a:rect l="0" t="0" r="r" b="b"/>
              <a:pathLst>
                <a:path w="288" h="240">
                  <a:moveTo>
                    <a:pt x="0" y="240"/>
                  </a:moveTo>
                  <a:lnTo>
                    <a:pt x="288" y="240"/>
                  </a:lnTo>
                  <a:lnTo>
                    <a:pt x="288" y="0"/>
                  </a:lnTo>
                </a:path>
              </a:pathLst>
            </a:custGeom>
            <a:noFill/>
            <a:ln w="28575" cmpd="sng">
              <a:solidFill>
                <a:schemeClr val="tx1"/>
              </a:solidFill>
              <a:round/>
              <a:headEnd type="none" w="med" len="med"/>
              <a:tailEnd type="triangle" w="med" len="med"/>
            </a:ln>
            <a:effectLst/>
          </p:spPr>
          <p:txBody>
            <a:bodyPr>
              <a:prstTxWarp prst="textNoShape">
                <a:avLst/>
              </a:prstTxWarp>
            </a:bodyPr>
            <a:lstStyle/>
            <a:p>
              <a:endParaRPr lang="en-US"/>
            </a:p>
          </p:txBody>
        </p:sp>
        <p:sp>
          <p:nvSpPr>
            <p:cNvPr id="5" name="AutoShape 6"/>
            <p:cNvSpPr>
              <a:spLocks noChangeArrowheads="1"/>
            </p:cNvSpPr>
            <p:nvPr/>
          </p:nvSpPr>
          <p:spPr bwMode="auto">
            <a:xfrm>
              <a:off x="7543800" y="3027363"/>
              <a:ext cx="1219200" cy="304800"/>
            </a:xfrm>
            <a:prstGeom prst="rightArrow">
              <a:avLst>
                <a:gd name="adj1" fmla="val 50000"/>
                <a:gd name="adj2" fmla="val 100000"/>
              </a:avLst>
            </a:prstGeom>
            <a:solidFill>
              <a:srgbClr val="6585CF"/>
            </a:solidFill>
            <a:ln w="9525">
              <a:solidFill>
                <a:schemeClr val="tx1"/>
              </a:solidFill>
              <a:miter lim="800000"/>
              <a:headEnd/>
              <a:tailEnd/>
            </a:ln>
            <a:effectLst/>
          </p:spPr>
          <p:txBody>
            <a:bodyPr wrap="none" anchor="ctr">
              <a:prstTxWarp prst="textNoShape">
                <a:avLst/>
              </a:prstTxWarp>
            </a:bodyPr>
            <a:lstStyle/>
            <a:p>
              <a:endParaRPr lang="en-US"/>
            </a:p>
          </p:txBody>
        </p:sp>
        <p:sp>
          <p:nvSpPr>
            <p:cNvPr id="6" name="Text Box 7"/>
            <p:cNvSpPr txBox="1">
              <a:spLocks noChangeArrowheads="1"/>
            </p:cNvSpPr>
            <p:nvPr/>
          </p:nvSpPr>
          <p:spPr bwMode="auto">
            <a:xfrm>
              <a:off x="8077200" y="1600200"/>
              <a:ext cx="419100" cy="457200"/>
            </a:xfrm>
            <a:prstGeom prst="rect">
              <a:avLst/>
            </a:prstGeom>
            <a:noFill/>
            <a:ln w="9525">
              <a:noFill/>
              <a:miter lim="800000"/>
              <a:headEnd/>
              <a:tailEnd/>
            </a:ln>
            <a:effectLst/>
          </p:spPr>
          <p:txBody>
            <a:bodyPr wrap="none">
              <a:prstTxWarp prst="textNoShape">
                <a:avLst/>
              </a:prstTxWarp>
              <a:spAutoFit/>
            </a:bodyPr>
            <a:lstStyle/>
            <a:p>
              <a:pPr algn="l"/>
              <a:r>
                <a:rPr lang="en-GB"/>
                <a:t>()</a:t>
              </a:r>
            </a:p>
          </p:txBody>
        </p:sp>
        <p:sp>
          <p:nvSpPr>
            <p:cNvPr id="7" name="Rectangle 8"/>
            <p:cNvSpPr>
              <a:spLocks noChangeArrowheads="1"/>
            </p:cNvSpPr>
            <p:nvPr/>
          </p:nvSpPr>
          <p:spPr bwMode="auto">
            <a:xfrm>
              <a:off x="1219200" y="2265363"/>
              <a:ext cx="1752600" cy="1163637"/>
            </a:xfrm>
            <a:prstGeom prst="rect">
              <a:avLst/>
            </a:prstGeom>
            <a:solidFill>
              <a:schemeClr val="accent1"/>
            </a:solidFill>
            <a:ln w="28575">
              <a:solidFill>
                <a:schemeClr val="tx1"/>
              </a:solidFill>
              <a:miter lim="800000"/>
              <a:headEnd/>
              <a:tailEnd/>
            </a:ln>
            <a:effectLst/>
          </p:spPr>
          <p:txBody>
            <a:bodyPr wrap="none" anchor="ctr">
              <a:prstTxWarp prst="textNoShape">
                <a:avLst/>
              </a:prstTxWarp>
            </a:bodyPr>
            <a:lstStyle/>
            <a:p>
              <a:pPr algn="ctr"/>
              <a:r>
                <a:rPr lang="en-GB" sz="2800" b="1" dirty="0" err="1">
                  <a:solidFill>
                    <a:srgbClr val="000000"/>
                  </a:solidFill>
                  <a:latin typeface="Courier New" charset="0"/>
                </a:rPr>
                <a:t>getChar</a:t>
              </a:r>
              <a:endParaRPr lang="en-GB" sz="2800" b="1" dirty="0">
                <a:solidFill>
                  <a:srgbClr val="000000"/>
                </a:solidFill>
                <a:latin typeface="Courier New" charset="0"/>
              </a:endParaRPr>
            </a:p>
          </p:txBody>
        </p:sp>
        <p:sp>
          <p:nvSpPr>
            <p:cNvPr id="8" name="AutoShape 10"/>
            <p:cNvSpPr>
              <a:spLocks noChangeArrowheads="1"/>
            </p:cNvSpPr>
            <p:nvPr/>
          </p:nvSpPr>
          <p:spPr bwMode="auto">
            <a:xfrm>
              <a:off x="609600" y="3027363"/>
              <a:ext cx="609600" cy="304800"/>
            </a:xfrm>
            <a:prstGeom prst="rightArrow">
              <a:avLst>
                <a:gd name="adj1" fmla="val 50000"/>
                <a:gd name="adj2" fmla="val 50000"/>
              </a:avLst>
            </a:prstGeom>
            <a:solidFill>
              <a:srgbClr val="6585CF"/>
            </a:solidFill>
            <a:ln w="9525">
              <a:solidFill>
                <a:schemeClr val="tx1"/>
              </a:solidFill>
              <a:miter lim="800000"/>
              <a:headEnd/>
              <a:tailEnd/>
            </a:ln>
            <a:effectLst/>
          </p:spPr>
          <p:txBody>
            <a:bodyPr wrap="none" anchor="ctr">
              <a:prstTxWarp prst="textNoShape">
                <a:avLst/>
              </a:prstTxWarp>
            </a:bodyPr>
            <a:lstStyle/>
            <a:p>
              <a:endParaRPr lang="en-US"/>
            </a:p>
          </p:txBody>
        </p:sp>
        <p:sp>
          <p:nvSpPr>
            <p:cNvPr id="9" name="AutoShape 11"/>
            <p:cNvSpPr>
              <a:spLocks noChangeArrowheads="1"/>
            </p:cNvSpPr>
            <p:nvPr/>
          </p:nvSpPr>
          <p:spPr bwMode="auto">
            <a:xfrm>
              <a:off x="2971800" y="3027363"/>
              <a:ext cx="2819400" cy="304800"/>
            </a:xfrm>
            <a:prstGeom prst="rightArrow">
              <a:avLst>
                <a:gd name="adj1" fmla="val 50000"/>
                <a:gd name="adj2" fmla="val 231250"/>
              </a:avLst>
            </a:prstGeom>
            <a:solidFill>
              <a:srgbClr val="6585CF"/>
            </a:solidFill>
            <a:ln w="9525">
              <a:solidFill>
                <a:schemeClr val="tx1"/>
              </a:solidFill>
              <a:miter lim="800000"/>
              <a:headEnd/>
              <a:tailEnd/>
            </a:ln>
            <a:effectLst/>
          </p:spPr>
          <p:txBody>
            <a:bodyPr wrap="none" anchor="ctr">
              <a:prstTxWarp prst="textNoShape">
                <a:avLst/>
              </a:prstTxWarp>
            </a:bodyPr>
            <a:lstStyle/>
            <a:p>
              <a:endParaRPr lang="en-US"/>
            </a:p>
          </p:txBody>
        </p:sp>
        <p:sp>
          <p:nvSpPr>
            <p:cNvPr id="10" name="Text Box 12"/>
            <p:cNvSpPr txBox="1">
              <a:spLocks noChangeArrowheads="1"/>
            </p:cNvSpPr>
            <p:nvPr/>
          </p:nvSpPr>
          <p:spPr bwMode="auto">
            <a:xfrm>
              <a:off x="3911600" y="2133600"/>
              <a:ext cx="738754" cy="369332"/>
            </a:xfrm>
            <a:prstGeom prst="rect">
              <a:avLst/>
            </a:prstGeom>
            <a:noFill/>
            <a:ln w="9525">
              <a:noFill/>
              <a:miter lim="800000"/>
              <a:headEnd/>
              <a:tailEnd/>
            </a:ln>
            <a:effectLst/>
          </p:spPr>
          <p:txBody>
            <a:bodyPr wrap="none">
              <a:prstTxWarp prst="textNoShape">
                <a:avLst/>
              </a:prstTxWarp>
              <a:spAutoFit/>
            </a:bodyPr>
            <a:lstStyle/>
            <a:p>
              <a:pPr algn="ctr"/>
              <a:r>
                <a:rPr lang="en-GB" b="1" dirty="0">
                  <a:latin typeface="Courier New" charset="0"/>
                </a:rPr>
                <a:t>Char</a:t>
              </a:r>
            </a:p>
          </p:txBody>
        </p:sp>
        <p:sp>
          <p:nvSpPr>
            <p:cNvPr id="11" name="Freeform 17"/>
            <p:cNvSpPr>
              <a:spLocks/>
            </p:cNvSpPr>
            <p:nvPr/>
          </p:nvSpPr>
          <p:spPr bwMode="auto">
            <a:xfrm>
              <a:off x="3005138" y="2130425"/>
              <a:ext cx="2786062" cy="536575"/>
            </a:xfrm>
            <a:custGeom>
              <a:avLst/>
              <a:gdLst/>
              <a:ahLst/>
              <a:cxnLst>
                <a:cxn ang="0">
                  <a:pos x="0" y="291"/>
                </a:cxn>
                <a:cxn ang="0">
                  <a:pos x="398" y="291"/>
                </a:cxn>
                <a:cxn ang="0">
                  <a:pos x="398" y="0"/>
                </a:cxn>
                <a:cxn ang="0">
                  <a:pos x="1323" y="2"/>
                </a:cxn>
                <a:cxn ang="0">
                  <a:pos x="1323" y="338"/>
                </a:cxn>
                <a:cxn ang="0">
                  <a:pos x="1803" y="338"/>
                </a:cxn>
              </a:cxnLst>
              <a:rect l="0" t="0" r="r" b="b"/>
              <a:pathLst>
                <a:path w="1803" h="338">
                  <a:moveTo>
                    <a:pt x="0" y="291"/>
                  </a:moveTo>
                  <a:lnTo>
                    <a:pt x="398" y="291"/>
                  </a:lnTo>
                  <a:lnTo>
                    <a:pt x="398" y="0"/>
                  </a:lnTo>
                  <a:lnTo>
                    <a:pt x="1323" y="2"/>
                  </a:lnTo>
                  <a:lnTo>
                    <a:pt x="1323" y="338"/>
                  </a:lnTo>
                  <a:lnTo>
                    <a:pt x="1803" y="338"/>
                  </a:lnTo>
                </a:path>
              </a:pathLst>
            </a:custGeom>
            <a:noFill/>
            <a:ln w="28575" cap="flat" cmpd="sng">
              <a:solidFill>
                <a:schemeClr val="tx1"/>
              </a:solidFill>
              <a:prstDash val="solid"/>
              <a:miter lim="800000"/>
              <a:headEnd type="none" w="med" len="med"/>
              <a:tailEnd type="triangle" w="med" len="med"/>
            </a:ln>
            <a:effectLst/>
          </p:spPr>
          <p:txBody>
            <a:bodyPr wrap="none">
              <a:prstTxWarp prst="textNoShape">
                <a:avLst/>
              </a:prstTxWarp>
            </a:bodyPr>
            <a:lstStyle/>
            <a:p>
              <a:endParaRPr lang="en-US"/>
            </a:p>
          </p:txBody>
        </p:sp>
      </p:grpSp>
      <p:sp>
        <p:nvSpPr>
          <p:cNvPr id="12" name="Rectangle 18"/>
          <p:cNvSpPr>
            <a:spLocks noChangeArrowheads="1"/>
          </p:cNvSpPr>
          <p:nvPr/>
        </p:nvSpPr>
        <p:spPr bwMode="auto">
          <a:xfrm>
            <a:off x="660400" y="1524000"/>
            <a:ext cx="7391400" cy="830997"/>
          </a:xfrm>
          <a:prstGeom prst="rect">
            <a:avLst/>
          </a:prstGeom>
          <a:noFill/>
          <a:ln w="9525">
            <a:noFill/>
            <a:miter lim="800000"/>
            <a:headEnd/>
            <a:tailEnd/>
          </a:ln>
          <a:effectLst/>
        </p:spPr>
        <p:txBody>
          <a:bodyPr>
            <a:prstTxWarp prst="textNoShape">
              <a:avLst/>
            </a:prstTxWarp>
            <a:spAutoFit/>
          </a:bodyPr>
          <a:lstStyle/>
          <a:p>
            <a:pPr marL="290513" indent="-290513" algn="l">
              <a:spcBef>
                <a:spcPct val="60000"/>
              </a:spcBef>
              <a:buClr>
                <a:srgbClr val="FF3300"/>
              </a:buClr>
              <a:buFont typeface="Wingdings" charset="2"/>
              <a:buNone/>
            </a:pPr>
            <a:r>
              <a:rPr lang="en-GB" sz="2400" dirty="0" smtClean="0">
                <a:latin typeface="Chalkboard"/>
              </a:rPr>
              <a:t>To read </a:t>
            </a:r>
            <a:r>
              <a:rPr lang="en-GB" sz="2400" dirty="0">
                <a:latin typeface="Chalkboard"/>
              </a:rPr>
              <a:t>a character and then write it back </a:t>
            </a:r>
            <a:r>
              <a:rPr lang="en-GB" sz="2400" dirty="0" smtClean="0">
                <a:latin typeface="Chalkboard"/>
              </a:rPr>
              <a:t>out, we need to </a:t>
            </a:r>
            <a:r>
              <a:rPr lang="en-GB" sz="2400" dirty="0" smtClean="0">
                <a:solidFill>
                  <a:srgbClr val="FFFF00"/>
                </a:solidFill>
                <a:latin typeface="Chalkboard"/>
              </a:rPr>
              <a:t>connect </a:t>
            </a:r>
            <a:r>
              <a:rPr lang="en-GB" sz="2400" dirty="0" smtClean="0">
                <a:latin typeface="Chalkboard"/>
              </a:rPr>
              <a:t>two actions.</a:t>
            </a:r>
            <a:endParaRPr lang="en-GB" sz="2400" dirty="0">
              <a:latin typeface="Chalkboard"/>
              <a:sym typeface="Symbol" charset="2"/>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7638"/>
            <a:ext cx="8229600" cy="804862"/>
          </a:xfrm>
        </p:spPr>
        <p:txBody>
          <a:bodyPr/>
          <a:lstStyle/>
          <a:p>
            <a:r>
              <a:rPr lang="en-US" dirty="0" smtClean="0"/>
              <a:t>The (</a:t>
            </a:r>
            <a:r>
              <a:rPr lang="en-US" dirty="0" smtClean="0">
                <a:solidFill>
                  <a:srgbClr val="FFFF00"/>
                </a:solidFill>
              </a:rPr>
              <a:t>&gt;&gt;=</a:t>
            </a:r>
            <a:r>
              <a:rPr lang="en-US" dirty="0" smtClean="0"/>
              <a:t>) </a:t>
            </a:r>
            <a:r>
              <a:rPr lang="en-US" dirty="0" err="1" smtClean="0"/>
              <a:t>Combinator</a:t>
            </a:r>
            <a:endParaRPr lang="en-US" dirty="0"/>
          </a:p>
        </p:txBody>
      </p:sp>
      <p:sp>
        <p:nvSpPr>
          <p:cNvPr id="16" name="Content Placeholder 15"/>
          <p:cNvSpPr>
            <a:spLocks noGrp="1"/>
          </p:cNvSpPr>
          <p:nvPr>
            <p:ph idx="1"/>
          </p:nvPr>
        </p:nvSpPr>
        <p:spPr>
          <a:xfrm>
            <a:off x="457200" y="4305300"/>
            <a:ext cx="8229600" cy="1584960"/>
          </a:xfrm>
        </p:spPr>
        <p:txBody>
          <a:bodyPr/>
          <a:lstStyle/>
          <a:p>
            <a:r>
              <a:rPr lang="en-US" dirty="0" smtClean="0"/>
              <a:t>We have connected two actions to make a new, bigger action.</a:t>
            </a:r>
            <a:endParaRPr lang="en-US" dirty="0"/>
          </a:p>
        </p:txBody>
      </p:sp>
      <p:grpSp>
        <p:nvGrpSpPr>
          <p:cNvPr id="19" name="Group 18"/>
          <p:cNvGrpSpPr/>
          <p:nvPr/>
        </p:nvGrpSpPr>
        <p:grpSpPr>
          <a:xfrm>
            <a:off x="609600" y="1930400"/>
            <a:ext cx="8153400" cy="2146300"/>
            <a:chOff x="609600" y="1930400"/>
            <a:chExt cx="8153400" cy="2146300"/>
          </a:xfrm>
        </p:grpSpPr>
        <p:sp>
          <p:nvSpPr>
            <p:cNvPr id="15" name="Rectangle 14"/>
            <p:cNvSpPr/>
            <p:nvPr/>
          </p:nvSpPr>
          <p:spPr>
            <a:xfrm>
              <a:off x="825500" y="2095500"/>
              <a:ext cx="7112000" cy="1981200"/>
            </a:xfrm>
            <a:prstGeom prst="rect">
              <a:avLst/>
            </a:prstGeom>
            <a:noFill/>
            <a:ln w="63500"/>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latin typeface="Chalkboard"/>
              </a:endParaRPr>
            </a:p>
          </p:txBody>
        </p:sp>
        <p:grpSp>
          <p:nvGrpSpPr>
            <p:cNvPr id="13" name="Group 12"/>
            <p:cNvGrpSpPr/>
            <p:nvPr/>
          </p:nvGrpSpPr>
          <p:grpSpPr>
            <a:xfrm>
              <a:off x="609600" y="1930400"/>
              <a:ext cx="8153400" cy="1828800"/>
              <a:chOff x="609600" y="1600200"/>
              <a:chExt cx="8153400" cy="1828800"/>
            </a:xfrm>
          </p:grpSpPr>
          <p:sp>
            <p:nvSpPr>
              <p:cNvPr id="3" name="Rectangle 3"/>
              <p:cNvSpPr>
                <a:spLocks noChangeArrowheads="1"/>
              </p:cNvSpPr>
              <p:nvPr/>
            </p:nvSpPr>
            <p:spPr bwMode="auto">
              <a:xfrm>
                <a:off x="5791200" y="2265363"/>
                <a:ext cx="1752600" cy="1163637"/>
              </a:xfrm>
              <a:prstGeom prst="rect">
                <a:avLst/>
              </a:prstGeom>
              <a:solidFill>
                <a:schemeClr val="accent1"/>
              </a:solidFill>
              <a:ln w="28575">
                <a:solidFill>
                  <a:schemeClr val="tx1"/>
                </a:solidFill>
                <a:miter lim="800000"/>
                <a:headEnd/>
                <a:tailEnd/>
              </a:ln>
              <a:effectLst/>
            </p:spPr>
            <p:txBody>
              <a:bodyPr wrap="none" anchor="ctr">
                <a:prstTxWarp prst="textNoShape">
                  <a:avLst/>
                </a:prstTxWarp>
              </a:bodyPr>
              <a:lstStyle/>
              <a:p>
                <a:pPr algn="ctr"/>
                <a:r>
                  <a:rPr lang="en-GB" sz="2800" b="1" dirty="0" err="1">
                    <a:solidFill>
                      <a:srgbClr val="000000"/>
                    </a:solidFill>
                    <a:latin typeface="Courier New" charset="0"/>
                  </a:rPr>
                  <a:t>putChar</a:t>
                </a:r>
                <a:endParaRPr lang="en-GB" sz="2800" b="1" dirty="0">
                  <a:solidFill>
                    <a:srgbClr val="000000"/>
                  </a:solidFill>
                  <a:latin typeface="Courier New" charset="0"/>
                </a:endParaRPr>
              </a:p>
            </p:txBody>
          </p:sp>
          <p:sp>
            <p:nvSpPr>
              <p:cNvPr id="4" name="Freeform 4"/>
              <p:cNvSpPr>
                <a:spLocks/>
              </p:cNvSpPr>
              <p:nvPr/>
            </p:nvSpPr>
            <p:spPr bwMode="auto">
              <a:xfrm>
                <a:off x="7543800" y="2112963"/>
                <a:ext cx="685800" cy="498475"/>
              </a:xfrm>
              <a:custGeom>
                <a:avLst/>
                <a:gdLst/>
                <a:ahLst/>
                <a:cxnLst>
                  <a:cxn ang="0">
                    <a:pos x="0" y="240"/>
                  </a:cxn>
                  <a:cxn ang="0">
                    <a:pos x="288" y="240"/>
                  </a:cxn>
                  <a:cxn ang="0">
                    <a:pos x="288" y="0"/>
                  </a:cxn>
                </a:cxnLst>
                <a:rect l="0" t="0" r="r" b="b"/>
                <a:pathLst>
                  <a:path w="288" h="240">
                    <a:moveTo>
                      <a:pt x="0" y="240"/>
                    </a:moveTo>
                    <a:lnTo>
                      <a:pt x="288" y="240"/>
                    </a:lnTo>
                    <a:lnTo>
                      <a:pt x="288" y="0"/>
                    </a:lnTo>
                  </a:path>
                </a:pathLst>
              </a:custGeom>
              <a:noFill/>
              <a:ln w="28575" cmpd="sng">
                <a:solidFill>
                  <a:schemeClr val="tx1"/>
                </a:solidFill>
                <a:round/>
                <a:headEnd type="none" w="med" len="med"/>
                <a:tailEnd type="triangle" w="med" len="med"/>
              </a:ln>
              <a:effectLst/>
            </p:spPr>
            <p:txBody>
              <a:bodyPr>
                <a:prstTxWarp prst="textNoShape">
                  <a:avLst/>
                </a:prstTxWarp>
              </a:bodyPr>
              <a:lstStyle/>
              <a:p>
                <a:endParaRPr lang="en-US"/>
              </a:p>
            </p:txBody>
          </p:sp>
          <p:sp>
            <p:nvSpPr>
              <p:cNvPr id="5" name="AutoShape 6"/>
              <p:cNvSpPr>
                <a:spLocks noChangeArrowheads="1"/>
              </p:cNvSpPr>
              <p:nvPr/>
            </p:nvSpPr>
            <p:spPr bwMode="auto">
              <a:xfrm>
                <a:off x="7543800" y="3027363"/>
                <a:ext cx="1219200" cy="304800"/>
              </a:xfrm>
              <a:prstGeom prst="rightArrow">
                <a:avLst>
                  <a:gd name="adj1" fmla="val 50000"/>
                  <a:gd name="adj2" fmla="val 100000"/>
                </a:avLst>
              </a:prstGeom>
              <a:solidFill>
                <a:srgbClr val="6585CF"/>
              </a:solidFill>
              <a:ln w="9525">
                <a:solidFill>
                  <a:schemeClr val="tx1"/>
                </a:solidFill>
                <a:miter lim="800000"/>
                <a:headEnd/>
                <a:tailEnd/>
              </a:ln>
              <a:effectLst/>
            </p:spPr>
            <p:txBody>
              <a:bodyPr wrap="none" anchor="ctr">
                <a:prstTxWarp prst="textNoShape">
                  <a:avLst/>
                </a:prstTxWarp>
              </a:bodyPr>
              <a:lstStyle/>
              <a:p>
                <a:endParaRPr lang="en-US"/>
              </a:p>
            </p:txBody>
          </p:sp>
          <p:sp>
            <p:nvSpPr>
              <p:cNvPr id="6" name="Text Box 7"/>
              <p:cNvSpPr txBox="1">
                <a:spLocks noChangeArrowheads="1"/>
              </p:cNvSpPr>
              <p:nvPr/>
            </p:nvSpPr>
            <p:spPr bwMode="auto">
              <a:xfrm>
                <a:off x="8077200" y="1600200"/>
                <a:ext cx="419100" cy="457200"/>
              </a:xfrm>
              <a:prstGeom prst="rect">
                <a:avLst/>
              </a:prstGeom>
              <a:noFill/>
              <a:ln w="9525">
                <a:noFill/>
                <a:miter lim="800000"/>
                <a:headEnd/>
                <a:tailEnd/>
              </a:ln>
              <a:effectLst/>
            </p:spPr>
            <p:txBody>
              <a:bodyPr wrap="none">
                <a:prstTxWarp prst="textNoShape">
                  <a:avLst/>
                </a:prstTxWarp>
                <a:spAutoFit/>
              </a:bodyPr>
              <a:lstStyle/>
              <a:p>
                <a:pPr algn="l"/>
                <a:r>
                  <a:rPr lang="en-GB"/>
                  <a:t>()</a:t>
                </a:r>
              </a:p>
            </p:txBody>
          </p:sp>
          <p:sp>
            <p:nvSpPr>
              <p:cNvPr id="8" name="AutoShape 10"/>
              <p:cNvSpPr>
                <a:spLocks noChangeArrowheads="1"/>
              </p:cNvSpPr>
              <p:nvPr/>
            </p:nvSpPr>
            <p:spPr bwMode="auto">
              <a:xfrm>
                <a:off x="609600" y="3027363"/>
                <a:ext cx="609600" cy="304800"/>
              </a:xfrm>
              <a:prstGeom prst="rightArrow">
                <a:avLst>
                  <a:gd name="adj1" fmla="val 50000"/>
                  <a:gd name="adj2" fmla="val 50000"/>
                </a:avLst>
              </a:prstGeom>
              <a:solidFill>
                <a:srgbClr val="6585CF"/>
              </a:solidFill>
              <a:ln w="9525">
                <a:solidFill>
                  <a:schemeClr val="tx1"/>
                </a:solidFill>
                <a:miter lim="800000"/>
                <a:headEnd/>
                <a:tailEnd/>
              </a:ln>
              <a:effectLst/>
            </p:spPr>
            <p:txBody>
              <a:bodyPr wrap="none" anchor="ctr">
                <a:prstTxWarp prst="textNoShape">
                  <a:avLst/>
                </a:prstTxWarp>
              </a:bodyPr>
              <a:lstStyle/>
              <a:p>
                <a:endParaRPr lang="en-US"/>
              </a:p>
            </p:txBody>
          </p:sp>
          <p:sp>
            <p:nvSpPr>
              <p:cNvPr id="9" name="AutoShape 11"/>
              <p:cNvSpPr>
                <a:spLocks noChangeArrowheads="1"/>
              </p:cNvSpPr>
              <p:nvPr/>
            </p:nvSpPr>
            <p:spPr bwMode="auto">
              <a:xfrm>
                <a:off x="2971800" y="3027363"/>
                <a:ext cx="2819400" cy="304800"/>
              </a:xfrm>
              <a:prstGeom prst="rightArrow">
                <a:avLst>
                  <a:gd name="adj1" fmla="val 50000"/>
                  <a:gd name="adj2" fmla="val 231250"/>
                </a:avLst>
              </a:prstGeom>
              <a:solidFill>
                <a:srgbClr val="6585CF"/>
              </a:solidFill>
              <a:ln w="9525">
                <a:solidFill>
                  <a:schemeClr val="tx1"/>
                </a:solidFill>
                <a:miter lim="800000"/>
                <a:headEnd/>
                <a:tailEnd/>
              </a:ln>
              <a:effectLst/>
            </p:spPr>
            <p:txBody>
              <a:bodyPr wrap="none" anchor="ctr">
                <a:prstTxWarp prst="textNoShape">
                  <a:avLst/>
                </a:prstTxWarp>
              </a:bodyPr>
              <a:lstStyle/>
              <a:p>
                <a:endParaRPr lang="en-US"/>
              </a:p>
            </p:txBody>
          </p:sp>
          <p:sp>
            <p:nvSpPr>
              <p:cNvPr id="11" name="Freeform 17"/>
              <p:cNvSpPr>
                <a:spLocks/>
              </p:cNvSpPr>
              <p:nvPr/>
            </p:nvSpPr>
            <p:spPr bwMode="auto">
              <a:xfrm>
                <a:off x="2929467" y="2130425"/>
                <a:ext cx="2861733" cy="536575"/>
              </a:xfrm>
              <a:custGeom>
                <a:avLst/>
                <a:gdLst/>
                <a:ahLst/>
                <a:cxnLst>
                  <a:cxn ang="0">
                    <a:pos x="0" y="291"/>
                  </a:cxn>
                  <a:cxn ang="0">
                    <a:pos x="398" y="291"/>
                  </a:cxn>
                  <a:cxn ang="0">
                    <a:pos x="398" y="0"/>
                  </a:cxn>
                  <a:cxn ang="0">
                    <a:pos x="1323" y="2"/>
                  </a:cxn>
                  <a:cxn ang="0">
                    <a:pos x="1323" y="338"/>
                  </a:cxn>
                  <a:cxn ang="0">
                    <a:pos x="1803" y="338"/>
                  </a:cxn>
                </a:cxnLst>
                <a:rect l="0" t="0" r="r" b="b"/>
                <a:pathLst>
                  <a:path w="1803" h="338">
                    <a:moveTo>
                      <a:pt x="0" y="291"/>
                    </a:moveTo>
                    <a:lnTo>
                      <a:pt x="398" y="291"/>
                    </a:lnTo>
                    <a:lnTo>
                      <a:pt x="398" y="0"/>
                    </a:lnTo>
                    <a:lnTo>
                      <a:pt x="1323" y="2"/>
                    </a:lnTo>
                    <a:lnTo>
                      <a:pt x="1323" y="338"/>
                    </a:lnTo>
                    <a:lnTo>
                      <a:pt x="1803" y="338"/>
                    </a:lnTo>
                  </a:path>
                </a:pathLst>
              </a:custGeom>
              <a:noFill/>
              <a:ln w="28575" cap="flat" cmpd="sng">
                <a:solidFill>
                  <a:schemeClr val="tx1"/>
                </a:solidFill>
                <a:prstDash val="solid"/>
                <a:miter lim="800000"/>
                <a:headEnd type="none" w="med" len="med"/>
                <a:tailEnd type="triangle" w="med" len="med"/>
              </a:ln>
              <a:effectLst/>
            </p:spPr>
            <p:txBody>
              <a:bodyPr wrap="none">
                <a:prstTxWarp prst="textNoShape">
                  <a:avLst/>
                </a:prstTxWarp>
              </a:bodyPr>
              <a:lstStyle/>
              <a:p>
                <a:endParaRPr lang="en-US"/>
              </a:p>
            </p:txBody>
          </p:sp>
          <p:sp>
            <p:nvSpPr>
              <p:cNvPr id="10" name="Text Box 12"/>
              <p:cNvSpPr txBox="1">
                <a:spLocks noChangeArrowheads="1"/>
              </p:cNvSpPr>
              <p:nvPr/>
            </p:nvSpPr>
            <p:spPr bwMode="auto">
              <a:xfrm>
                <a:off x="3911600" y="2133600"/>
                <a:ext cx="738754" cy="369332"/>
              </a:xfrm>
              <a:prstGeom prst="rect">
                <a:avLst/>
              </a:prstGeom>
              <a:noFill/>
              <a:ln w="9525">
                <a:noFill/>
                <a:miter lim="800000"/>
                <a:headEnd/>
                <a:tailEnd/>
              </a:ln>
              <a:effectLst/>
            </p:spPr>
            <p:txBody>
              <a:bodyPr wrap="none">
                <a:prstTxWarp prst="textNoShape">
                  <a:avLst/>
                </a:prstTxWarp>
                <a:spAutoFit/>
              </a:bodyPr>
              <a:lstStyle/>
              <a:p>
                <a:pPr algn="ctr"/>
                <a:r>
                  <a:rPr lang="en-GB" b="1" dirty="0">
                    <a:latin typeface="Courier New" charset="0"/>
                  </a:rPr>
                  <a:t>Char</a:t>
                </a:r>
              </a:p>
            </p:txBody>
          </p:sp>
          <p:sp>
            <p:nvSpPr>
              <p:cNvPr id="7" name="Rectangle 8"/>
              <p:cNvSpPr>
                <a:spLocks noChangeArrowheads="1"/>
              </p:cNvSpPr>
              <p:nvPr/>
            </p:nvSpPr>
            <p:spPr bwMode="auto">
              <a:xfrm>
                <a:off x="1219200" y="2265363"/>
                <a:ext cx="1752600" cy="1163637"/>
              </a:xfrm>
              <a:prstGeom prst="rect">
                <a:avLst/>
              </a:prstGeom>
              <a:solidFill>
                <a:schemeClr val="accent1"/>
              </a:solidFill>
              <a:ln w="28575">
                <a:solidFill>
                  <a:schemeClr val="tx1"/>
                </a:solidFill>
                <a:miter lim="800000"/>
                <a:headEnd/>
                <a:tailEnd/>
              </a:ln>
              <a:effectLst/>
            </p:spPr>
            <p:txBody>
              <a:bodyPr wrap="none" anchor="ctr">
                <a:prstTxWarp prst="textNoShape">
                  <a:avLst/>
                </a:prstTxWarp>
              </a:bodyPr>
              <a:lstStyle/>
              <a:p>
                <a:pPr algn="ctr"/>
                <a:r>
                  <a:rPr lang="en-GB" sz="2800" b="1" dirty="0" err="1">
                    <a:solidFill>
                      <a:srgbClr val="000000"/>
                    </a:solidFill>
                    <a:latin typeface="Courier New" charset="0"/>
                  </a:rPr>
                  <a:t>getChar</a:t>
                </a:r>
                <a:endParaRPr lang="en-GB" sz="2800" b="1" dirty="0">
                  <a:solidFill>
                    <a:srgbClr val="000000"/>
                  </a:solidFill>
                  <a:latin typeface="Courier New" charset="0"/>
                </a:endParaRPr>
              </a:p>
            </p:txBody>
          </p:sp>
        </p:grpSp>
      </p:grpSp>
      <p:sp>
        <p:nvSpPr>
          <p:cNvPr id="14" name="TextBox 13"/>
          <p:cNvSpPr txBox="1"/>
          <p:nvPr/>
        </p:nvSpPr>
        <p:spPr>
          <a:xfrm>
            <a:off x="1709227" y="1238243"/>
            <a:ext cx="5725546" cy="400110"/>
          </a:xfrm>
          <a:prstGeom prst="rect">
            <a:avLst/>
          </a:prstGeom>
          <a:solidFill>
            <a:srgbClr val="FFFF00"/>
          </a:solidFill>
        </p:spPr>
        <p:txBody>
          <a:bodyPr wrap="none" rtlCol="0">
            <a:spAutoFit/>
          </a:bodyPr>
          <a:lstStyle/>
          <a:p>
            <a:pPr algn="ctr">
              <a:spcBef>
                <a:spcPct val="60000"/>
              </a:spcBef>
              <a:buClr>
                <a:srgbClr val="FF3300"/>
              </a:buClr>
            </a:pPr>
            <a:r>
              <a:rPr lang="en-GB" sz="2000" b="1" dirty="0" smtClean="0">
                <a:solidFill>
                  <a:schemeClr val="bg1"/>
                </a:solidFill>
                <a:latin typeface="Courier New" charset="0"/>
              </a:rPr>
              <a:t>(&gt;&gt;=) :: IO a -&gt; (a -&gt; IO </a:t>
            </a:r>
            <a:r>
              <a:rPr lang="en-GB" sz="2000" b="1" dirty="0" err="1" smtClean="0">
                <a:solidFill>
                  <a:schemeClr val="bg1"/>
                </a:solidFill>
                <a:latin typeface="Courier New" charset="0"/>
              </a:rPr>
              <a:t>b</a:t>
            </a:r>
            <a:r>
              <a:rPr lang="en-GB" sz="2000" b="1" dirty="0" smtClean="0">
                <a:solidFill>
                  <a:schemeClr val="bg1"/>
                </a:solidFill>
                <a:latin typeface="Courier New" charset="0"/>
              </a:rPr>
              <a:t>) -&gt; IO </a:t>
            </a:r>
            <a:r>
              <a:rPr lang="en-GB" sz="2000" b="1" dirty="0" err="1" smtClean="0">
                <a:solidFill>
                  <a:schemeClr val="bg1"/>
                </a:solidFill>
                <a:latin typeface="Courier New" charset="0"/>
              </a:rPr>
              <a:t>b</a:t>
            </a:r>
            <a:endParaRPr lang="en-GB" sz="2000" b="1" dirty="0">
              <a:solidFill>
                <a:schemeClr val="bg1"/>
              </a:solidFill>
              <a:latin typeface="Courier New" charset="0"/>
            </a:endParaRPr>
          </a:p>
        </p:txBody>
      </p:sp>
      <p:sp>
        <p:nvSpPr>
          <p:cNvPr id="18" name="TextBox 17"/>
          <p:cNvSpPr txBox="1"/>
          <p:nvPr/>
        </p:nvSpPr>
        <p:spPr>
          <a:xfrm>
            <a:off x="2478794" y="5365743"/>
            <a:ext cx="4186413" cy="733534"/>
          </a:xfrm>
          <a:prstGeom prst="rect">
            <a:avLst/>
          </a:prstGeom>
          <a:solidFill>
            <a:srgbClr val="FFFF00"/>
          </a:solidFill>
        </p:spPr>
        <p:txBody>
          <a:bodyPr wrap="none" rtlCol="0">
            <a:spAutoFit/>
          </a:bodyPr>
          <a:lstStyle/>
          <a:p>
            <a:pPr>
              <a:spcBef>
                <a:spcPts val="240"/>
              </a:spcBef>
              <a:buClr>
                <a:srgbClr val="FF3300"/>
              </a:buClr>
            </a:pPr>
            <a:r>
              <a:rPr lang="en-GB" sz="2000" b="1" dirty="0" smtClean="0">
                <a:solidFill>
                  <a:schemeClr val="bg1"/>
                </a:solidFill>
                <a:latin typeface="Courier New" charset="0"/>
              </a:rPr>
              <a:t>echo :: IO ()</a:t>
            </a:r>
          </a:p>
          <a:p>
            <a:pPr>
              <a:spcBef>
                <a:spcPts val="240"/>
              </a:spcBef>
              <a:buClr>
                <a:srgbClr val="FF3300"/>
              </a:buClr>
            </a:pPr>
            <a:r>
              <a:rPr lang="en-GB" sz="2000" b="1" dirty="0" smtClean="0">
                <a:solidFill>
                  <a:schemeClr val="bg1"/>
                </a:solidFill>
                <a:latin typeface="Courier New" charset="0"/>
              </a:rPr>
              <a:t>echo = </a:t>
            </a:r>
            <a:r>
              <a:rPr lang="en-GB" sz="2000" b="1" dirty="0" err="1" smtClean="0">
                <a:solidFill>
                  <a:schemeClr val="bg1"/>
                </a:solidFill>
                <a:latin typeface="Courier New" charset="0"/>
              </a:rPr>
              <a:t>getChar</a:t>
            </a:r>
            <a:r>
              <a:rPr lang="en-GB" sz="2000" b="1" dirty="0" smtClean="0">
                <a:solidFill>
                  <a:schemeClr val="bg1"/>
                </a:solidFill>
                <a:latin typeface="Courier New" charset="0"/>
              </a:rPr>
              <a:t> &gt;&gt;= </a:t>
            </a:r>
            <a:r>
              <a:rPr lang="en-GB" sz="2000" b="1" dirty="0" err="1" smtClean="0">
                <a:solidFill>
                  <a:schemeClr val="bg1"/>
                </a:solidFill>
                <a:latin typeface="Courier New" charset="0"/>
              </a:rPr>
              <a:t>putChar</a:t>
            </a:r>
            <a:endParaRPr lang="en-GB" sz="2000" b="1" dirty="0">
              <a:solidFill>
                <a:schemeClr val="bg1"/>
              </a:solidFill>
              <a:latin typeface="Courier New"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4938"/>
            <a:ext cx="8229600" cy="957262"/>
          </a:xfrm>
        </p:spPr>
        <p:txBody>
          <a:bodyPr/>
          <a:lstStyle/>
          <a:p>
            <a:r>
              <a:rPr lang="en-US" dirty="0" smtClean="0"/>
              <a:t>The (</a:t>
            </a:r>
            <a:r>
              <a:rPr lang="en-US" dirty="0" smtClean="0">
                <a:solidFill>
                  <a:srgbClr val="FFFF00"/>
                </a:solidFill>
              </a:rPr>
              <a:t>&gt;&gt;=</a:t>
            </a:r>
            <a:r>
              <a:rPr lang="en-US" dirty="0" smtClean="0"/>
              <a:t>) </a:t>
            </a:r>
            <a:r>
              <a:rPr lang="en-US" dirty="0" err="1" smtClean="0"/>
              <a:t>Combinator</a:t>
            </a:r>
            <a:endParaRPr lang="en-US" dirty="0"/>
          </a:p>
        </p:txBody>
      </p:sp>
      <p:sp>
        <p:nvSpPr>
          <p:cNvPr id="3" name="Content Placeholder 2"/>
          <p:cNvSpPr>
            <a:spLocks noGrp="1"/>
          </p:cNvSpPr>
          <p:nvPr>
            <p:ph idx="1"/>
          </p:nvPr>
        </p:nvSpPr>
        <p:spPr>
          <a:xfrm>
            <a:off x="457200" y="1155700"/>
            <a:ext cx="8229600" cy="3619500"/>
          </a:xfrm>
        </p:spPr>
        <p:txBody>
          <a:bodyPr>
            <a:normAutofit lnSpcReduction="10000"/>
          </a:bodyPr>
          <a:lstStyle/>
          <a:p>
            <a:r>
              <a:rPr lang="en-US" dirty="0" smtClean="0"/>
              <a:t>Operator is called </a:t>
            </a:r>
            <a:r>
              <a:rPr lang="en-US" dirty="0" smtClean="0">
                <a:solidFill>
                  <a:srgbClr val="FFFF00"/>
                </a:solidFill>
              </a:rPr>
              <a:t>bind </a:t>
            </a:r>
            <a:r>
              <a:rPr lang="en-US" dirty="0" smtClean="0"/>
              <a:t>because it </a:t>
            </a:r>
            <a:r>
              <a:rPr lang="en-US" i="1" dirty="0" smtClean="0"/>
              <a:t>binds </a:t>
            </a:r>
            <a:r>
              <a:rPr lang="en-US" dirty="0" smtClean="0"/>
              <a:t>the result of the left-hand action in the action on the right.</a:t>
            </a:r>
          </a:p>
          <a:p>
            <a:r>
              <a:rPr lang="en-US" dirty="0" smtClean="0"/>
              <a:t>Performing compound action </a:t>
            </a:r>
            <a:r>
              <a:rPr lang="en-US" dirty="0" smtClean="0">
                <a:solidFill>
                  <a:srgbClr val="CEB966"/>
                </a:solidFill>
              </a:rPr>
              <a:t>a &gt;&gt;= \</a:t>
            </a:r>
            <a:r>
              <a:rPr lang="en-US" dirty="0" err="1" smtClean="0">
                <a:solidFill>
                  <a:srgbClr val="CEB966"/>
                </a:solidFill>
              </a:rPr>
              <a:t>x</a:t>
            </a:r>
            <a:r>
              <a:rPr lang="en-US" dirty="0" smtClean="0">
                <a:solidFill>
                  <a:srgbClr val="CEB966"/>
                </a:solidFill>
              </a:rPr>
              <a:t>-&gt;</a:t>
            </a:r>
            <a:r>
              <a:rPr lang="en-US" dirty="0" err="1" smtClean="0">
                <a:solidFill>
                  <a:srgbClr val="CEB966"/>
                </a:solidFill>
              </a:rPr>
              <a:t>b</a:t>
            </a:r>
            <a:r>
              <a:rPr lang="en-US" dirty="0" smtClean="0"/>
              <a:t>: </a:t>
            </a:r>
          </a:p>
          <a:p>
            <a:pPr lvl="1"/>
            <a:r>
              <a:rPr lang="en-US" dirty="0" smtClean="0"/>
              <a:t>performs action </a:t>
            </a:r>
            <a:r>
              <a:rPr lang="en-US" dirty="0" smtClean="0">
                <a:solidFill>
                  <a:srgbClr val="CEB966"/>
                </a:solidFill>
              </a:rPr>
              <a:t>a</a:t>
            </a:r>
            <a:r>
              <a:rPr lang="en-US" dirty="0" smtClean="0"/>
              <a:t>, to yield value </a:t>
            </a:r>
            <a:r>
              <a:rPr lang="en-US" dirty="0" err="1" smtClean="0">
                <a:solidFill>
                  <a:schemeClr val="accent1"/>
                </a:solidFill>
              </a:rPr>
              <a:t>r</a:t>
            </a:r>
            <a:r>
              <a:rPr lang="en-US" dirty="0" smtClean="0"/>
              <a:t> </a:t>
            </a:r>
            <a:endParaRPr lang="en-US" dirty="0" smtClean="0">
              <a:solidFill>
                <a:srgbClr val="CEB966"/>
              </a:solidFill>
            </a:endParaRPr>
          </a:p>
          <a:p>
            <a:pPr lvl="1"/>
            <a:r>
              <a:rPr lang="en-US" dirty="0" smtClean="0"/>
              <a:t>applies function </a:t>
            </a:r>
            <a:r>
              <a:rPr lang="en-US" dirty="0" smtClean="0">
                <a:solidFill>
                  <a:srgbClr val="CEB966"/>
                </a:solidFill>
              </a:rPr>
              <a:t>\</a:t>
            </a:r>
            <a:r>
              <a:rPr lang="en-US" dirty="0" err="1" smtClean="0">
                <a:solidFill>
                  <a:srgbClr val="CEB966"/>
                </a:solidFill>
              </a:rPr>
              <a:t>x</a:t>
            </a:r>
            <a:r>
              <a:rPr lang="en-US" dirty="0" smtClean="0">
                <a:solidFill>
                  <a:srgbClr val="CEB966"/>
                </a:solidFill>
              </a:rPr>
              <a:t>-&gt;</a:t>
            </a:r>
            <a:r>
              <a:rPr lang="en-US" dirty="0" err="1" smtClean="0">
                <a:solidFill>
                  <a:srgbClr val="CEB966"/>
                </a:solidFill>
              </a:rPr>
              <a:t>b</a:t>
            </a:r>
            <a:r>
              <a:rPr lang="en-US" dirty="0" smtClean="0">
                <a:solidFill>
                  <a:srgbClr val="CEB966"/>
                </a:solidFill>
              </a:rPr>
              <a:t> </a:t>
            </a:r>
            <a:r>
              <a:rPr lang="en-US" dirty="0" smtClean="0"/>
              <a:t>to </a:t>
            </a:r>
            <a:r>
              <a:rPr lang="en-US" dirty="0" err="1" smtClean="0">
                <a:solidFill>
                  <a:schemeClr val="accent1"/>
                </a:solidFill>
              </a:rPr>
              <a:t>r</a:t>
            </a:r>
            <a:endParaRPr lang="en-US" dirty="0" smtClean="0">
              <a:solidFill>
                <a:srgbClr val="CEB966"/>
              </a:solidFill>
            </a:endParaRPr>
          </a:p>
          <a:p>
            <a:pPr lvl="1"/>
            <a:r>
              <a:rPr lang="en-US" dirty="0" smtClean="0"/>
              <a:t>performs the resulting action </a:t>
            </a:r>
            <a:r>
              <a:rPr lang="en-US" dirty="0" err="1" smtClean="0">
                <a:solidFill>
                  <a:srgbClr val="CEB966"/>
                </a:solidFill>
              </a:rPr>
              <a:t>b{x</a:t>
            </a:r>
            <a:r>
              <a:rPr lang="en-US" dirty="0" smtClean="0">
                <a:solidFill>
                  <a:srgbClr val="CEB966"/>
                </a:solidFill>
              </a:rPr>
              <a:t> &lt;- </a:t>
            </a:r>
            <a:r>
              <a:rPr lang="en-US" dirty="0" err="1" smtClean="0">
                <a:solidFill>
                  <a:srgbClr val="CEB966"/>
                </a:solidFill>
              </a:rPr>
              <a:t>r</a:t>
            </a:r>
            <a:r>
              <a:rPr lang="en-US" dirty="0" smtClean="0">
                <a:solidFill>
                  <a:srgbClr val="CEB966"/>
                </a:solidFill>
              </a:rPr>
              <a:t>}</a:t>
            </a:r>
          </a:p>
          <a:p>
            <a:pPr lvl="1"/>
            <a:r>
              <a:rPr lang="en-US" dirty="0" smtClean="0"/>
              <a:t>returns the resulting value </a:t>
            </a:r>
            <a:r>
              <a:rPr lang="en-US" dirty="0" err="1" smtClean="0">
                <a:solidFill>
                  <a:srgbClr val="CEB966"/>
                </a:solidFill>
              </a:rPr>
              <a:t>v</a:t>
            </a:r>
            <a:endParaRPr lang="en-US" dirty="0">
              <a:solidFill>
                <a:srgbClr val="CEB966"/>
              </a:solidFill>
            </a:endParaRPr>
          </a:p>
        </p:txBody>
      </p:sp>
      <p:grpSp>
        <p:nvGrpSpPr>
          <p:cNvPr id="18" name="Group 17"/>
          <p:cNvGrpSpPr/>
          <p:nvPr/>
        </p:nvGrpSpPr>
        <p:grpSpPr>
          <a:xfrm>
            <a:off x="1549400" y="4953000"/>
            <a:ext cx="5969000" cy="1409700"/>
            <a:chOff x="1549400" y="4953000"/>
            <a:chExt cx="5969000" cy="1409700"/>
          </a:xfrm>
        </p:grpSpPr>
        <p:sp>
          <p:nvSpPr>
            <p:cNvPr id="6" name="Rectangle 5"/>
            <p:cNvSpPr/>
            <p:nvPr/>
          </p:nvSpPr>
          <p:spPr>
            <a:xfrm>
              <a:off x="1707458" y="5009504"/>
              <a:ext cx="5206604" cy="1353196"/>
            </a:xfrm>
            <a:prstGeom prst="rect">
              <a:avLst/>
            </a:prstGeom>
            <a:noFill/>
            <a:ln w="63500"/>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latin typeface="Chalkboard"/>
              </a:endParaRPr>
            </a:p>
          </p:txBody>
        </p:sp>
        <p:grpSp>
          <p:nvGrpSpPr>
            <p:cNvPr id="7" name="Group 12"/>
            <p:cNvGrpSpPr/>
            <p:nvPr/>
          </p:nvGrpSpPr>
          <p:grpSpPr>
            <a:xfrm>
              <a:off x="1549400" y="4953000"/>
              <a:ext cx="5969000" cy="1188613"/>
              <a:chOff x="609600" y="1600200"/>
              <a:chExt cx="8153400" cy="1828800"/>
            </a:xfrm>
          </p:grpSpPr>
          <p:sp>
            <p:nvSpPr>
              <p:cNvPr id="8" name="Rectangle 3"/>
              <p:cNvSpPr>
                <a:spLocks noChangeArrowheads="1"/>
              </p:cNvSpPr>
              <p:nvPr/>
            </p:nvSpPr>
            <p:spPr bwMode="auto">
              <a:xfrm>
                <a:off x="5791200" y="2265363"/>
                <a:ext cx="1752600" cy="1163637"/>
              </a:xfrm>
              <a:prstGeom prst="rect">
                <a:avLst/>
              </a:prstGeom>
              <a:solidFill>
                <a:schemeClr val="accent1"/>
              </a:solidFill>
              <a:ln w="28575">
                <a:solidFill>
                  <a:schemeClr val="tx1"/>
                </a:solidFill>
                <a:miter lim="800000"/>
                <a:headEnd/>
                <a:tailEnd/>
              </a:ln>
              <a:effectLst/>
            </p:spPr>
            <p:txBody>
              <a:bodyPr wrap="none" anchor="ctr">
                <a:prstTxWarp prst="textNoShape">
                  <a:avLst/>
                </a:prstTxWarp>
              </a:bodyPr>
              <a:lstStyle/>
              <a:p>
                <a:pPr algn="ctr"/>
                <a:r>
                  <a:rPr lang="en-GB" sz="2800" b="1" dirty="0" err="1" smtClean="0">
                    <a:solidFill>
                      <a:srgbClr val="000000"/>
                    </a:solidFill>
                    <a:latin typeface="Courier New" charset="0"/>
                  </a:rPr>
                  <a:t>b</a:t>
                </a:r>
                <a:endParaRPr lang="en-GB" sz="2800" b="1" dirty="0">
                  <a:solidFill>
                    <a:srgbClr val="000000"/>
                  </a:solidFill>
                  <a:latin typeface="Courier New" charset="0"/>
                </a:endParaRPr>
              </a:p>
            </p:txBody>
          </p:sp>
          <p:sp>
            <p:nvSpPr>
              <p:cNvPr id="9" name="Freeform 4"/>
              <p:cNvSpPr>
                <a:spLocks/>
              </p:cNvSpPr>
              <p:nvPr/>
            </p:nvSpPr>
            <p:spPr bwMode="auto">
              <a:xfrm>
                <a:off x="7543800" y="2112963"/>
                <a:ext cx="685800" cy="498475"/>
              </a:xfrm>
              <a:custGeom>
                <a:avLst/>
                <a:gdLst/>
                <a:ahLst/>
                <a:cxnLst>
                  <a:cxn ang="0">
                    <a:pos x="0" y="240"/>
                  </a:cxn>
                  <a:cxn ang="0">
                    <a:pos x="288" y="240"/>
                  </a:cxn>
                  <a:cxn ang="0">
                    <a:pos x="288" y="0"/>
                  </a:cxn>
                </a:cxnLst>
                <a:rect l="0" t="0" r="r" b="b"/>
                <a:pathLst>
                  <a:path w="288" h="240">
                    <a:moveTo>
                      <a:pt x="0" y="240"/>
                    </a:moveTo>
                    <a:lnTo>
                      <a:pt x="288" y="240"/>
                    </a:lnTo>
                    <a:lnTo>
                      <a:pt x="288" y="0"/>
                    </a:lnTo>
                  </a:path>
                </a:pathLst>
              </a:custGeom>
              <a:noFill/>
              <a:ln w="28575" cmpd="sng">
                <a:solidFill>
                  <a:schemeClr val="tx1"/>
                </a:solidFill>
                <a:round/>
                <a:headEnd type="none" w="med" len="med"/>
                <a:tailEnd type="triangle" w="med" len="med"/>
              </a:ln>
              <a:effectLst/>
            </p:spPr>
            <p:txBody>
              <a:bodyPr>
                <a:prstTxWarp prst="textNoShape">
                  <a:avLst/>
                </a:prstTxWarp>
              </a:bodyPr>
              <a:lstStyle/>
              <a:p>
                <a:endParaRPr lang="en-US"/>
              </a:p>
            </p:txBody>
          </p:sp>
          <p:sp>
            <p:nvSpPr>
              <p:cNvPr id="10" name="AutoShape 6"/>
              <p:cNvSpPr>
                <a:spLocks noChangeArrowheads="1"/>
              </p:cNvSpPr>
              <p:nvPr/>
            </p:nvSpPr>
            <p:spPr bwMode="auto">
              <a:xfrm>
                <a:off x="7543800" y="3027363"/>
                <a:ext cx="1219200" cy="304800"/>
              </a:xfrm>
              <a:prstGeom prst="rightArrow">
                <a:avLst>
                  <a:gd name="adj1" fmla="val 50000"/>
                  <a:gd name="adj2" fmla="val 100000"/>
                </a:avLst>
              </a:prstGeom>
              <a:solidFill>
                <a:srgbClr val="6585CF"/>
              </a:solidFill>
              <a:ln w="9525">
                <a:solidFill>
                  <a:schemeClr val="tx1"/>
                </a:solidFill>
                <a:miter lim="800000"/>
                <a:headEnd/>
                <a:tailEnd/>
              </a:ln>
              <a:effectLst/>
            </p:spPr>
            <p:txBody>
              <a:bodyPr wrap="none" anchor="ctr">
                <a:prstTxWarp prst="textNoShape">
                  <a:avLst/>
                </a:prstTxWarp>
              </a:bodyPr>
              <a:lstStyle/>
              <a:p>
                <a:endParaRPr lang="en-US"/>
              </a:p>
            </p:txBody>
          </p:sp>
          <p:sp>
            <p:nvSpPr>
              <p:cNvPr id="11" name="Text Box 7"/>
              <p:cNvSpPr txBox="1">
                <a:spLocks noChangeArrowheads="1"/>
              </p:cNvSpPr>
              <p:nvPr/>
            </p:nvSpPr>
            <p:spPr bwMode="auto">
              <a:xfrm>
                <a:off x="8077201" y="1600200"/>
                <a:ext cx="441461" cy="568254"/>
              </a:xfrm>
              <a:prstGeom prst="rect">
                <a:avLst/>
              </a:prstGeom>
              <a:noFill/>
              <a:ln w="9525">
                <a:noFill/>
                <a:miter lim="800000"/>
                <a:headEnd/>
                <a:tailEnd/>
              </a:ln>
              <a:effectLst/>
            </p:spPr>
            <p:txBody>
              <a:bodyPr wrap="none">
                <a:prstTxWarp prst="textNoShape">
                  <a:avLst/>
                </a:prstTxWarp>
                <a:spAutoFit/>
              </a:bodyPr>
              <a:lstStyle/>
              <a:p>
                <a:pPr algn="l"/>
                <a:r>
                  <a:rPr lang="en-GB" b="1" dirty="0" err="1" smtClean="0">
                    <a:latin typeface="Courier New"/>
                    <a:cs typeface="Courier New"/>
                  </a:rPr>
                  <a:t>v</a:t>
                </a:r>
                <a:endParaRPr lang="en-GB" b="1" dirty="0">
                  <a:latin typeface="Courier New"/>
                  <a:cs typeface="Courier New"/>
                </a:endParaRPr>
              </a:p>
            </p:txBody>
          </p:sp>
          <p:sp>
            <p:nvSpPr>
              <p:cNvPr id="12" name="Rectangle 8"/>
              <p:cNvSpPr>
                <a:spLocks noChangeArrowheads="1"/>
              </p:cNvSpPr>
              <p:nvPr/>
            </p:nvSpPr>
            <p:spPr bwMode="auto">
              <a:xfrm>
                <a:off x="1219200" y="2265363"/>
                <a:ext cx="1752600" cy="1163637"/>
              </a:xfrm>
              <a:prstGeom prst="rect">
                <a:avLst/>
              </a:prstGeom>
              <a:solidFill>
                <a:schemeClr val="accent1"/>
              </a:solidFill>
              <a:ln w="28575">
                <a:solidFill>
                  <a:schemeClr val="tx1"/>
                </a:solidFill>
                <a:miter lim="800000"/>
                <a:headEnd/>
                <a:tailEnd/>
              </a:ln>
              <a:effectLst/>
            </p:spPr>
            <p:txBody>
              <a:bodyPr wrap="none" anchor="ctr">
                <a:prstTxWarp prst="textNoShape">
                  <a:avLst/>
                </a:prstTxWarp>
              </a:bodyPr>
              <a:lstStyle/>
              <a:p>
                <a:pPr algn="ctr"/>
                <a:r>
                  <a:rPr lang="en-GB" sz="2800" b="1" dirty="0" smtClean="0">
                    <a:solidFill>
                      <a:srgbClr val="000000"/>
                    </a:solidFill>
                    <a:latin typeface="Courier New" charset="0"/>
                  </a:rPr>
                  <a:t>a</a:t>
                </a:r>
                <a:endParaRPr lang="en-GB" sz="2800" b="1" dirty="0">
                  <a:solidFill>
                    <a:srgbClr val="000000"/>
                  </a:solidFill>
                  <a:latin typeface="Courier New" charset="0"/>
                </a:endParaRPr>
              </a:p>
            </p:txBody>
          </p:sp>
          <p:sp>
            <p:nvSpPr>
              <p:cNvPr id="13" name="AutoShape 10"/>
              <p:cNvSpPr>
                <a:spLocks noChangeArrowheads="1"/>
              </p:cNvSpPr>
              <p:nvPr/>
            </p:nvSpPr>
            <p:spPr bwMode="auto">
              <a:xfrm>
                <a:off x="609600" y="3027363"/>
                <a:ext cx="609600" cy="304800"/>
              </a:xfrm>
              <a:prstGeom prst="rightArrow">
                <a:avLst>
                  <a:gd name="adj1" fmla="val 50000"/>
                  <a:gd name="adj2" fmla="val 50000"/>
                </a:avLst>
              </a:prstGeom>
              <a:solidFill>
                <a:srgbClr val="6585CF"/>
              </a:solidFill>
              <a:ln w="9525">
                <a:solidFill>
                  <a:schemeClr val="tx1"/>
                </a:solidFill>
                <a:miter lim="800000"/>
                <a:headEnd/>
                <a:tailEnd/>
              </a:ln>
              <a:effectLst/>
            </p:spPr>
            <p:txBody>
              <a:bodyPr wrap="none" anchor="ctr">
                <a:prstTxWarp prst="textNoShape">
                  <a:avLst/>
                </a:prstTxWarp>
              </a:bodyPr>
              <a:lstStyle/>
              <a:p>
                <a:endParaRPr lang="en-US"/>
              </a:p>
            </p:txBody>
          </p:sp>
          <p:sp>
            <p:nvSpPr>
              <p:cNvPr id="14" name="AutoShape 11"/>
              <p:cNvSpPr>
                <a:spLocks noChangeArrowheads="1"/>
              </p:cNvSpPr>
              <p:nvPr/>
            </p:nvSpPr>
            <p:spPr bwMode="auto">
              <a:xfrm>
                <a:off x="2971800" y="3027363"/>
                <a:ext cx="2819400" cy="304800"/>
              </a:xfrm>
              <a:prstGeom prst="rightArrow">
                <a:avLst>
                  <a:gd name="adj1" fmla="val 50000"/>
                  <a:gd name="adj2" fmla="val 231250"/>
                </a:avLst>
              </a:prstGeom>
              <a:solidFill>
                <a:srgbClr val="6585CF"/>
              </a:solidFill>
              <a:ln w="9525">
                <a:solidFill>
                  <a:schemeClr val="tx1"/>
                </a:solidFill>
                <a:miter lim="800000"/>
                <a:headEnd/>
                <a:tailEnd/>
              </a:ln>
              <a:effectLst/>
            </p:spPr>
            <p:txBody>
              <a:bodyPr wrap="none" anchor="ctr">
                <a:prstTxWarp prst="textNoShape">
                  <a:avLst/>
                </a:prstTxWarp>
              </a:bodyPr>
              <a:lstStyle/>
              <a:p>
                <a:endParaRPr lang="en-US"/>
              </a:p>
            </p:txBody>
          </p:sp>
          <p:sp>
            <p:nvSpPr>
              <p:cNvPr id="15" name="Text Box 12"/>
              <p:cNvSpPr txBox="1">
                <a:spLocks noChangeArrowheads="1"/>
              </p:cNvSpPr>
              <p:nvPr/>
            </p:nvSpPr>
            <p:spPr bwMode="auto">
              <a:xfrm>
                <a:off x="5368803" y="2153141"/>
                <a:ext cx="479790" cy="568254"/>
              </a:xfrm>
              <a:prstGeom prst="rect">
                <a:avLst/>
              </a:prstGeom>
              <a:noFill/>
              <a:ln w="9525">
                <a:noFill/>
                <a:miter lim="800000"/>
                <a:headEnd/>
                <a:tailEnd/>
              </a:ln>
              <a:effectLst/>
            </p:spPr>
            <p:txBody>
              <a:bodyPr wrap="square">
                <a:prstTxWarp prst="textNoShape">
                  <a:avLst/>
                </a:prstTxWarp>
                <a:spAutoFit/>
              </a:bodyPr>
              <a:lstStyle/>
              <a:p>
                <a:pPr algn="ctr"/>
                <a:r>
                  <a:rPr lang="en-GB" b="1" dirty="0" err="1" smtClean="0">
                    <a:latin typeface="Courier New" charset="0"/>
                  </a:rPr>
                  <a:t>x</a:t>
                </a:r>
                <a:endParaRPr lang="en-GB" b="1" dirty="0">
                  <a:latin typeface="Courier New" charset="0"/>
                </a:endParaRPr>
              </a:p>
            </p:txBody>
          </p:sp>
          <p:sp>
            <p:nvSpPr>
              <p:cNvPr id="16" name="Freeform 17"/>
              <p:cNvSpPr>
                <a:spLocks/>
              </p:cNvSpPr>
              <p:nvPr/>
            </p:nvSpPr>
            <p:spPr bwMode="auto">
              <a:xfrm>
                <a:off x="3005138" y="2130425"/>
                <a:ext cx="2786062" cy="536575"/>
              </a:xfrm>
              <a:custGeom>
                <a:avLst/>
                <a:gdLst/>
                <a:ahLst/>
                <a:cxnLst>
                  <a:cxn ang="0">
                    <a:pos x="0" y="291"/>
                  </a:cxn>
                  <a:cxn ang="0">
                    <a:pos x="398" y="291"/>
                  </a:cxn>
                  <a:cxn ang="0">
                    <a:pos x="398" y="0"/>
                  </a:cxn>
                  <a:cxn ang="0">
                    <a:pos x="1323" y="2"/>
                  </a:cxn>
                  <a:cxn ang="0">
                    <a:pos x="1323" y="338"/>
                  </a:cxn>
                  <a:cxn ang="0">
                    <a:pos x="1803" y="338"/>
                  </a:cxn>
                </a:cxnLst>
                <a:rect l="0" t="0" r="r" b="b"/>
                <a:pathLst>
                  <a:path w="1803" h="338">
                    <a:moveTo>
                      <a:pt x="0" y="291"/>
                    </a:moveTo>
                    <a:lnTo>
                      <a:pt x="398" y="291"/>
                    </a:lnTo>
                    <a:lnTo>
                      <a:pt x="398" y="0"/>
                    </a:lnTo>
                    <a:lnTo>
                      <a:pt x="1323" y="2"/>
                    </a:lnTo>
                    <a:lnTo>
                      <a:pt x="1323" y="338"/>
                    </a:lnTo>
                    <a:lnTo>
                      <a:pt x="1803" y="338"/>
                    </a:lnTo>
                  </a:path>
                </a:pathLst>
              </a:custGeom>
              <a:noFill/>
              <a:ln w="28575" cap="flat" cmpd="sng">
                <a:solidFill>
                  <a:schemeClr val="tx1"/>
                </a:solidFill>
                <a:prstDash val="solid"/>
                <a:miter lim="800000"/>
                <a:headEnd type="none" w="med" len="med"/>
                <a:tailEnd type="triangle" w="med" len="med"/>
              </a:ln>
              <a:effectLst/>
            </p:spPr>
            <p:txBody>
              <a:bodyPr wrap="none">
                <a:prstTxWarp prst="textNoShape">
                  <a:avLst/>
                </a:prstTxWarp>
              </a:bodyPr>
              <a:lstStyle/>
              <a:p>
                <a:endParaRPr lang="en-US"/>
              </a:p>
            </p:txBody>
          </p:sp>
        </p:grpSp>
        <p:sp>
          <p:nvSpPr>
            <p:cNvPr id="17" name="Text Box 7"/>
            <p:cNvSpPr txBox="1">
              <a:spLocks noChangeArrowheads="1"/>
            </p:cNvSpPr>
            <p:nvPr/>
          </p:nvSpPr>
          <p:spPr bwMode="auto">
            <a:xfrm flipH="1">
              <a:off x="4127500" y="5232401"/>
              <a:ext cx="406400" cy="369332"/>
            </a:xfrm>
            <a:prstGeom prst="rect">
              <a:avLst/>
            </a:prstGeom>
            <a:noFill/>
            <a:ln w="9525">
              <a:noFill/>
              <a:miter lim="800000"/>
              <a:headEnd/>
              <a:tailEnd/>
            </a:ln>
            <a:effectLst/>
          </p:spPr>
          <p:txBody>
            <a:bodyPr wrap="square">
              <a:prstTxWarp prst="textNoShape">
                <a:avLst/>
              </a:prstTxWarp>
              <a:spAutoFit/>
            </a:bodyPr>
            <a:lstStyle/>
            <a:p>
              <a:pPr algn="l"/>
              <a:r>
                <a:rPr lang="en-GB" b="1" dirty="0" err="1" smtClean="0">
                  <a:latin typeface="Courier New"/>
                  <a:cs typeface="Courier New"/>
                </a:rPr>
                <a:t>r</a:t>
              </a:r>
              <a:endParaRPr lang="en-GB" b="1" dirty="0">
                <a:latin typeface="Courier New"/>
                <a:cs typeface="Courier New"/>
              </a:endParaRPr>
            </a:p>
          </p:txBody>
        </p:sp>
      </p:gr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Printing a Character Twice</a:t>
            </a:r>
            <a:endParaRPr lang="en-US" dirty="0"/>
          </a:p>
        </p:txBody>
      </p:sp>
      <p:sp>
        <p:nvSpPr>
          <p:cNvPr id="3" name="Content Placeholder 2"/>
          <p:cNvSpPr>
            <a:spLocks noGrp="1"/>
          </p:cNvSpPr>
          <p:nvPr>
            <p:ph idx="1"/>
          </p:nvPr>
        </p:nvSpPr>
        <p:spPr>
          <a:xfrm>
            <a:off x="457200" y="3733800"/>
            <a:ext cx="8229600" cy="2575560"/>
          </a:xfrm>
        </p:spPr>
        <p:txBody>
          <a:bodyPr/>
          <a:lstStyle/>
          <a:p>
            <a:r>
              <a:rPr lang="en-US" dirty="0" smtClean="0"/>
              <a:t>The parentheses are optional because lambda abstractions extend “as far to the right as possible.”</a:t>
            </a:r>
          </a:p>
          <a:p>
            <a:r>
              <a:rPr lang="en-US" dirty="0" smtClean="0"/>
              <a:t>The </a:t>
            </a:r>
            <a:r>
              <a:rPr lang="en-US" dirty="0" err="1" smtClean="0"/>
              <a:t>putChar</a:t>
            </a:r>
            <a:r>
              <a:rPr lang="en-US" dirty="0" smtClean="0"/>
              <a:t> function returns unit, so there is no interesting value to pass on.</a:t>
            </a:r>
          </a:p>
        </p:txBody>
      </p:sp>
      <p:sp>
        <p:nvSpPr>
          <p:cNvPr id="4" name="Rectangle 3"/>
          <p:cNvSpPr>
            <a:spLocks noChangeArrowheads="1"/>
          </p:cNvSpPr>
          <p:nvPr/>
        </p:nvSpPr>
        <p:spPr bwMode="auto">
          <a:xfrm>
            <a:off x="1079500" y="1612900"/>
            <a:ext cx="6985000" cy="1569660"/>
          </a:xfrm>
          <a:prstGeom prst="rect">
            <a:avLst/>
          </a:prstGeom>
          <a:solidFill>
            <a:srgbClr val="FFFF00"/>
          </a:solidFill>
          <a:ln w="19050">
            <a:solidFill>
              <a:schemeClr val="tx1"/>
            </a:solidFill>
            <a:miter lim="800000"/>
            <a:headEnd/>
            <a:tailEnd/>
          </a:ln>
          <a:effectLst/>
        </p:spPr>
        <p:txBody>
          <a:bodyPr wrap="square">
            <a:prstTxWarp prst="textNoShape">
              <a:avLst/>
            </a:prstTxWarp>
            <a:spAutoFit/>
          </a:bodyPr>
          <a:lstStyle/>
          <a:p>
            <a:pPr marL="290513" indent="-290513" algn="l">
              <a:buClr>
                <a:srgbClr val="FF3300"/>
              </a:buClr>
              <a:buFont typeface="Wingdings" charset="2"/>
              <a:buNone/>
            </a:pPr>
            <a:r>
              <a:rPr lang="en-GB" sz="2400" b="1" dirty="0" err="1">
                <a:solidFill>
                  <a:schemeClr val="bg1"/>
                </a:solidFill>
                <a:latin typeface="Courier New" charset="0"/>
              </a:rPr>
              <a:t>echoDup</a:t>
            </a:r>
            <a:r>
              <a:rPr lang="en-GB" sz="2400" b="1" dirty="0">
                <a:solidFill>
                  <a:schemeClr val="bg1"/>
                </a:solidFill>
                <a:latin typeface="Courier New" charset="0"/>
              </a:rPr>
              <a:t> :: IO ()</a:t>
            </a:r>
          </a:p>
          <a:p>
            <a:pPr marL="290513" indent="-290513" algn="l">
              <a:buClr>
                <a:srgbClr val="FF3300"/>
              </a:buClr>
              <a:buFont typeface="Wingdings" charset="2"/>
              <a:buNone/>
            </a:pPr>
            <a:r>
              <a:rPr lang="en-GB" sz="2400" b="1" dirty="0" err="1" smtClean="0">
                <a:solidFill>
                  <a:schemeClr val="bg1"/>
                </a:solidFill>
                <a:latin typeface="Courier New" charset="0"/>
              </a:rPr>
              <a:t>echoDup</a:t>
            </a:r>
            <a:r>
              <a:rPr lang="en-GB" sz="2400" b="1" dirty="0">
                <a:solidFill>
                  <a:schemeClr val="bg1"/>
                </a:solidFill>
                <a:latin typeface="Courier New" charset="0"/>
              </a:rPr>
              <a:t> </a:t>
            </a:r>
            <a:r>
              <a:rPr lang="en-GB" sz="2400" b="1" dirty="0" smtClean="0">
                <a:solidFill>
                  <a:schemeClr val="bg1"/>
                </a:solidFill>
                <a:latin typeface="Courier New" charset="0"/>
              </a:rPr>
              <a:t>= </a:t>
            </a:r>
            <a:r>
              <a:rPr lang="en-GB" sz="2400" b="1" dirty="0" err="1" smtClean="0">
                <a:solidFill>
                  <a:schemeClr val="bg1"/>
                </a:solidFill>
                <a:latin typeface="Courier New" charset="0"/>
              </a:rPr>
              <a:t>getChar</a:t>
            </a:r>
            <a:r>
              <a:rPr lang="en-GB" sz="2400" b="1" dirty="0" smtClean="0">
                <a:solidFill>
                  <a:schemeClr val="bg1"/>
                </a:solidFill>
                <a:latin typeface="Courier New" charset="0"/>
              </a:rPr>
              <a:t>	 &gt;</a:t>
            </a:r>
            <a:r>
              <a:rPr lang="en-GB" sz="2400" b="1" dirty="0">
                <a:solidFill>
                  <a:schemeClr val="bg1"/>
                </a:solidFill>
                <a:latin typeface="Courier New" charset="0"/>
              </a:rPr>
              <a:t>&gt;= </a:t>
            </a:r>
            <a:r>
              <a:rPr lang="en-GB" sz="2400" b="1" dirty="0">
                <a:solidFill>
                  <a:srgbClr val="FF0000"/>
                </a:solidFill>
                <a:latin typeface="Courier New" charset="0"/>
              </a:rPr>
              <a:t>(</a:t>
            </a:r>
            <a:r>
              <a:rPr lang="en-GB" sz="2400" b="1" dirty="0" smtClean="0">
                <a:solidFill>
                  <a:schemeClr val="bg1"/>
                </a:solidFill>
                <a:latin typeface="Courier New" charset="0"/>
              </a:rPr>
              <a:t>\</a:t>
            </a:r>
            <a:r>
              <a:rPr lang="en-GB" sz="2400" b="1" dirty="0" err="1" smtClean="0">
                <a:solidFill>
                  <a:schemeClr val="bg1"/>
                </a:solidFill>
                <a:latin typeface="Courier New" charset="0"/>
              </a:rPr>
              <a:t>c</a:t>
            </a:r>
            <a:r>
              <a:rPr lang="en-GB" sz="2400" b="1" dirty="0" smtClean="0">
                <a:solidFill>
                  <a:schemeClr val="bg1"/>
                </a:solidFill>
                <a:latin typeface="Courier New" charset="0"/>
              </a:rPr>
              <a:t>  </a:t>
            </a:r>
            <a:r>
              <a:rPr lang="en-GB" sz="2400" b="1" dirty="0">
                <a:solidFill>
                  <a:schemeClr val="bg1"/>
                </a:solidFill>
                <a:latin typeface="Courier New" charset="0"/>
              </a:rPr>
              <a:t>-&gt;</a:t>
            </a:r>
            <a:endParaRPr lang="en-GB" sz="2400" b="1" dirty="0" smtClean="0">
              <a:solidFill>
                <a:schemeClr val="bg1"/>
              </a:solidFill>
              <a:latin typeface="Courier New" charset="0"/>
            </a:endParaRPr>
          </a:p>
          <a:p>
            <a:pPr marL="290513" indent="-290513" algn="l">
              <a:buClr>
                <a:srgbClr val="FF3300"/>
              </a:buClr>
              <a:buFont typeface="Wingdings" charset="2"/>
              <a:buNone/>
            </a:pPr>
            <a:r>
              <a:rPr lang="en-GB" sz="2400" b="1" dirty="0" smtClean="0">
                <a:solidFill>
                  <a:schemeClr val="bg1"/>
                </a:solidFill>
                <a:latin typeface="Courier New" charset="0"/>
              </a:rPr>
              <a:t>          </a:t>
            </a:r>
            <a:r>
              <a:rPr lang="en-GB" sz="2400" b="1" dirty="0" err="1" smtClean="0">
                <a:solidFill>
                  <a:schemeClr val="bg1"/>
                </a:solidFill>
                <a:latin typeface="Courier New" charset="0"/>
              </a:rPr>
              <a:t>putChar</a:t>
            </a:r>
            <a:r>
              <a:rPr lang="en-GB" sz="2400" b="1" dirty="0" smtClean="0">
                <a:solidFill>
                  <a:schemeClr val="bg1"/>
                </a:solidFill>
                <a:latin typeface="Courier New" charset="0"/>
              </a:rPr>
              <a:t> </a:t>
            </a:r>
            <a:r>
              <a:rPr lang="en-GB" sz="2400" b="1" dirty="0" err="1" smtClean="0">
                <a:solidFill>
                  <a:schemeClr val="bg1"/>
                </a:solidFill>
                <a:latin typeface="Courier New" charset="0"/>
              </a:rPr>
              <a:t>c</a:t>
            </a:r>
            <a:r>
              <a:rPr lang="en-GB" sz="2400" b="1" dirty="0" smtClean="0">
                <a:solidFill>
                  <a:schemeClr val="bg1"/>
                </a:solidFill>
                <a:latin typeface="Courier New" charset="0"/>
              </a:rPr>
              <a:t>  &gt;</a:t>
            </a:r>
            <a:r>
              <a:rPr lang="en-GB" sz="2400" b="1" dirty="0">
                <a:solidFill>
                  <a:schemeClr val="bg1"/>
                </a:solidFill>
                <a:latin typeface="Courier New" charset="0"/>
              </a:rPr>
              <a:t>&gt;= </a:t>
            </a:r>
            <a:r>
              <a:rPr lang="en-GB" sz="2400" b="1" dirty="0">
                <a:solidFill>
                  <a:srgbClr val="FF0000"/>
                </a:solidFill>
                <a:latin typeface="Courier New" charset="0"/>
              </a:rPr>
              <a:t>(</a:t>
            </a:r>
            <a:r>
              <a:rPr lang="en-GB" sz="2400" b="1" dirty="0">
                <a:solidFill>
                  <a:schemeClr val="bg1"/>
                </a:solidFill>
                <a:latin typeface="Courier New" charset="0"/>
              </a:rPr>
              <a:t>\() -</a:t>
            </a:r>
            <a:r>
              <a:rPr lang="en-GB" sz="2400" b="1" dirty="0" smtClean="0">
                <a:solidFill>
                  <a:schemeClr val="bg1"/>
                </a:solidFill>
                <a:latin typeface="Courier New" charset="0"/>
              </a:rPr>
              <a:t>&gt;</a:t>
            </a:r>
          </a:p>
          <a:p>
            <a:pPr marL="290513" indent="-290513" algn="l">
              <a:buClr>
                <a:srgbClr val="FF3300"/>
              </a:buClr>
              <a:buFont typeface="Wingdings" charset="2"/>
              <a:buNone/>
            </a:pPr>
            <a:r>
              <a:rPr lang="en-GB" sz="2400" b="1" dirty="0" smtClean="0">
                <a:solidFill>
                  <a:schemeClr val="bg1"/>
                </a:solidFill>
                <a:latin typeface="Courier New" charset="0"/>
              </a:rPr>
              <a:t>          </a:t>
            </a:r>
            <a:r>
              <a:rPr lang="en-GB" sz="2400" b="1" dirty="0" err="1" smtClean="0">
                <a:solidFill>
                  <a:schemeClr val="bg1"/>
                </a:solidFill>
                <a:latin typeface="Courier New" charset="0"/>
              </a:rPr>
              <a:t>putChar</a:t>
            </a:r>
            <a:r>
              <a:rPr lang="en-GB" sz="2400" b="1" dirty="0" smtClean="0">
                <a:solidFill>
                  <a:schemeClr val="bg1"/>
                </a:solidFill>
                <a:latin typeface="Courier New" charset="0"/>
              </a:rPr>
              <a:t> </a:t>
            </a:r>
            <a:r>
              <a:rPr lang="en-GB" sz="2400" b="1" dirty="0" err="1" smtClean="0">
                <a:solidFill>
                  <a:schemeClr val="bg1"/>
                </a:solidFill>
                <a:latin typeface="Courier New" charset="0"/>
              </a:rPr>
              <a:t>c</a:t>
            </a:r>
            <a:r>
              <a:rPr lang="en-GB" sz="2400" b="1" dirty="0" smtClean="0">
                <a:solidFill>
                  <a:schemeClr val="bg1"/>
                </a:solidFill>
                <a:latin typeface="Courier New" charset="0"/>
              </a:rPr>
              <a:t>  </a:t>
            </a:r>
            <a:r>
              <a:rPr lang="en-GB" sz="2400" b="1" dirty="0" smtClean="0">
                <a:solidFill>
                  <a:srgbClr val="FF0000"/>
                </a:solidFill>
                <a:latin typeface="Courier New" charset="0"/>
              </a:rPr>
              <a:t>)</a:t>
            </a:r>
            <a:r>
              <a:rPr lang="en-GB" sz="2400" b="1" dirty="0">
                <a:solidFill>
                  <a:srgbClr val="FF0000"/>
                </a:solidFill>
                <a:latin typeface="Courier New" charset="0"/>
              </a:rPr>
              <a:t>)</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a:t>
            </a:r>
            <a:r>
              <a:rPr lang="en-US" dirty="0" smtClean="0">
                <a:solidFill>
                  <a:srgbClr val="FFFF00"/>
                </a:solidFill>
              </a:rPr>
              <a:t>&gt;&gt;</a:t>
            </a:r>
            <a:r>
              <a:rPr lang="en-US" dirty="0" smtClean="0"/>
              <a:t>) </a:t>
            </a:r>
            <a:r>
              <a:rPr lang="en-US" dirty="0" err="1" smtClean="0"/>
              <a:t>Combinator</a:t>
            </a:r>
            <a:endParaRPr lang="en-US" dirty="0"/>
          </a:p>
        </p:txBody>
      </p:sp>
      <p:sp>
        <p:nvSpPr>
          <p:cNvPr id="3" name="Content Placeholder 2"/>
          <p:cNvSpPr>
            <a:spLocks noGrp="1"/>
          </p:cNvSpPr>
          <p:nvPr>
            <p:ph idx="1"/>
          </p:nvPr>
        </p:nvSpPr>
        <p:spPr/>
        <p:txBody>
          <a:bodyPr/>
          <a:lstStyle/>
          <a:p>
            <a:r>
              <a:rPr lang="en-US" dirty="0" smtClean="0"/>
              <a:t>The “</a:t>
            </a:r>
            <a:r>
              <a:rPr lang="en-US" dirty="0" smtClean="0">
                <a:solidFill>
                  <a:srgbClr val="FFFF00"/>
                </a:solidFill>
              </a:rPr>
              <a:t>then</a:t>
            </a:r>
            <a:r>
              <a:rPr lang="en-US" dirty="0" smtClean="0"/>
              <a:t>” </a:t>
            </a:r>
            <a:r>
              <a:rPr lang="en-US" dirty="0" err="1" smtClean="0"/>
              <a:t>combinator</a:t>
            </a:r>
            <a:r>
              <a:rPr lang="en-US" dirty="0" smtClean="0"/>
              <a:t> (</a:t>
            </a:r>
            <a:r>
              <a:rPr lang="en-US" dirty="0" smtClean="0">
                <a:solidFill>
                  <a:schemeClr val="accent1"/>
                </a:solidFill>
              </a:rPr>
              <a:t>&gt;&gt;</a:t>
            </a:r>
            <a:r>
              <a:rPr lang="en-US" dirty="0" smtClean="0"/>
              <a:t>) does sequencing when there is no value to pass:</a:t>
            </a:r>
            <a:endParaRPr lang="en-US" dirty="0"/>
          </a:p>
        </p:txBody>
      </p:sp>
      <p:sp>
        <p:nvSpPr>
          <p:cNvPr id="4" name="Rectangle 4"/>
          <p:cNvSpPr>
            <a:spLocks noChangeArrowheads="1"/>
          </p:cNvSpPr>
          <p:nvPr/>
        </p:nvSpPr>
        <p:spPr bwMode="auto">
          <a:xfrm>
            <a:off x="990600" y="2819400"/>
            <a:ext cx="7239000" cy="895117"/>
          </a:xfrm>
          <a:prstGeom prst="rect">
            <a:avLst/>
          </a:prstGeom>
          <a:solidFill>
            <a:srgbClr val="FFFF00"/>
          </a:solidFill>
          <a:ln w="9525">
            <a:noFill/>
            <a:miter lim="800000"/>
            <a:headEnd/>
            <a:tailEnd/>
          </a:ln>
          <a:effectLst/>
        </p:spPr>
        <p:txBody>
          <a:bodyPr>
            <a:prstTxWarp prst="textNoShape">
              <a:avLst/>
            </a:prstTxWarp>
            <a:spAutoFit/>
          </a:bodyPr>
          <a:lstStyle/>
          <a:p>
            <a:pPr marL="290513" indent="-290513" algn="l">
              <a:spcBef>
                <a:spcPts val="528"/>
              </a:spcBef>
              <a:buClr>
                <a:srgbClr val="FF3300"/>
              </a:buClr>
              <a:buFont typeface="Wingdings" charset="2"/>
              <a:buNone/>
            </a:pPr>
            <a:r>
              <a:rPr lang="en-GB" sz="2400" b="1" dirty="0">
                <a:solidFill>
                  <a:schemeClr val="bg1"/>
                </a:solidFill>
                <a:latin typeface="Courier New" charset="0"/>
              </a:rPr>
              <a:t>(&gt;&gt;) :: IO a -&gt; IO </a:t>
            </a:r>
            <a:r>
              <a:rPr lang="en-GB" sz="2400" b="1" dirty="0" err="1">
                <a:solidFill>
                  <a:schemeClr val="bg1"/>
                </a:solidFill>
                <a:latin typeface="Courier New" charset="0"/>
              </a:rPr>
              <a:t>b</a:t>
            </a:r>
            <a:r>
              <a:rPr lang="en-GB" sz="2400" b="1" dirty="0">
                <a:solidFill>
                  <a:schemeClr val="bg1"/>
                </a:solidFill>
                <a:latin typeface="Courier New" charset="0"/>
              </a:rPr>
              <a:t> -&gt; IO </a:t>
            </a:r>
            <a:r>
              <a:rPr lang="en-GB" sz="2400" b="1" dirty="0" err="1">
                <a:solidFill>
                  <a:schemeClr val="bg1"/>
                </a:solidFill>
                <a:latin typeface="Courier New" charset="0"/>
              </a:rPr>
              <a:t>b</a:t>
            </a:r>
            <a:endParaRPr lang="en-GB" sz="2400" b="1" dirty="0">
              <a:solidFill>
                <a:schemeClr val="bg1"/>
              </a:solidFill>
              <a:latin typeface="Courier New" charset="0"/>
            </a:endParaRPr>
          </a:p>
          <a:p>
            <a:pPr marL="290513" indent="-290513" algn="l">
              <a:spcBef>
                <a:spcPts val="528"/>
              </a:spcBef>
              <a:buClr>
                <a:srgbClr val="FF3300"/>
              </a:buClr>
              <a:buFont typeface="Wingdings" charset="2"/>
              <a:buNone/>
            </a:pPr>
            <a:r>
              <a:rPr lang="en-GB" sz="2400" b="1" dirty="0" err="1">
                <a:solidFill>
                  <a:schemeClr val="bg1"/>
                </a:solidFill>
                <a:latin typeface="Courier New" charset="0"/>
              </a:rPr>
              <a:t>m</a:t>
            </a:r>
            <a:r>
              <a:rPr lang="en-GB" sz="2400" b="1" dirty="0">
                <a:solidFill>
                  <a:schemeClr val="bg1"/>
                </a:solidFill>
                <a:latin typeface="Courier New" charset="0"/>
              </a:rPr>
              <a:t> &gt;&gt; </a:t>
            </a:r>
            <a:r>
              <a:rPr lang="en-GB" sz="2400" b="1" dirty="0" err="1">
                <a:solidFill>
                  <a:schemeClr val="bg1"/>
                </a:solidFill>
                <a:latin typeface="Courier New" charset="0"/>
              </a:rPr>
              <a:t>n</a:t>
            </a:r>
            <a:r>
              <a:rPr lang="en-GB" sz="2400" b="1" dirty="0">
                <a:solidFill>
                  <a:schemeClr val="bg1"/>
                </a:solidFill>
                <a:latin typeface="Courier New" charset="0"/>
              </a:rPr>
              <a:t>  =  </a:t>
            </a:r>
            <a:r>
              <a:rPr lang="en-GB" sz="2400" b="1" dirty="0" err="1">
                <a:solidFill>
                  <a:schemeClr val="bg1"/>
                </a:solidFill>
                <a:latin typeface="Courier New" charset="0"/>
              </a:rPr>
              <a:t>m</a:t>
            </a:r>
            <a:r>
              <a:rPr lang="en-GB" sz="2400" b="1" dirty="0">
                <a:solidFill>
                  <a:schemeClr val="bg1"/>
                </a:solidFill>
                <a:latin typeface="Courier New" charset="0"/>
              </a:rPr>
              <a:t> &gt;&gt;= (</a:t>
            </a:r>
            <a:r>
              <a:rPr lang="en-GB" sz="2400" b="1" dirty="0" smtClean="0">
                <a:solidFill>
                  <a:schemeClr val="bg1"/>
                </a:solidFill>
                <a:latin typeface="Courier New" charset="0"/>
              </a:rPr>
              <a:t>\</a:t>
            </a:r>
            <a:r>
              <a:rPr lang="en-GB" sz="2400" b="1" dirty="0">
                <a:solidFill>
                  <a:schemeClr val="bg1"/>
                </a:solidFill>
                <a:latin typeface="Courier New" charset="0"/>
              </a:rPr>
              <a:t>_</a:t>
            </a:r>
            <a:r>
              <a:rPr lang="en-GB" sz="2400" b="1" dirty="0" smtClean="0">
                <a:solidFill>
                  <a:schemeClr val="bg1"/>
                </a:solidFill>
                <a:latin typeface="Courier New" charset="0"/>
              </a:rPr>
              <a:t> </a:t>
            </a:r>
            <a:r>
              <a:rPr lang="en-GB" sz="2400" b="1" dirty="0">
                <a:solidFill>
                  <a:schemeClr val="bg1"/>
                </a:solidFill>
                <a:latin typeface="Courier New" charset="0"/>
              </a:rPr>
              <a:t>-&gt; </a:t>
            </a:r>
            <a:r>
              <a:rPr lang="en-GB" sz="2400" b="1" dirty="0" err="1">
                <a:solidFill>
                  <a:schemeClr val="bg1"/>
                </a:solidFill>
                <a:latin typeface="Courier New" charset="0"/>
              </a:rPr>
              <a:t>n</a:t>
            </a:r>
            <a:r>
              <a:rPr lang="en-GB" sz="2400" b="1" dirty="0">
                <a:solidFill>
                  <a:schemeClr val="bg1"/>
                </a:solidFill>
                <a:latin typeface="Courier New" charset="0"/>
              </a:rPr>
              <a:t>)</a:t>
            </a:r>
          </a:p>
        </p:txBody>
      </p:sp>
      <p:sp>
        <p:nvSpPr>
          <p:cNvPr id="5" name="Rectangle 4"/>
          <p:cNvSpPr>
            <a:spLocks noChangeArrowheads="1"/>
          </p:cNvSpPr>
          <p:nvPr/>
        </p:nvSpPr>
        <p:spPr bwMode="auto">
          <a:xfrm>
            <a:off x="990600" y="4025900"/>
            <a:ext cx="6985000" cy="1569660"/>
          </a:xfrm>
          <a:prstGeom prst="rect">
            <a:avLst/>
          </a:prstGeom>
          <a:solidFill>
            <a:srgbClr val="FFFF00"/>
          </a:solidFill>
          <a:ln w="19050">
            <a:solidFill>
              <a:schemeClr val="tx1"/>
            </a:solidFill>
            <a:miter lim="800000"/>
            <a:headEnd/>
            <a:tailEnd/>
          </a:ln>
          <a:effectLst/>
        </p:spPr>
        <p:txBody>
          <a:bodyPr wrap="square">
            <a:prstTxWarp prst="textNoShape">
              <a:avLst/>
            </a:prstTxWarp>
            <a:spAutoFit/>
          </a:bodyPr>
          <a:lstStyle/>
          <a:p>
            <a:pPr marL="290513" indent="-290513" algn="l">
              <a:buClr>
                <a:srgbClr val="FF3300"/>
              </a:buClr>
              <a:buFont typeface="Wingdings" charset="2"/>
              <a:buNone/>
            </a:pPr>
            <a:r>
              <a:rPr lang="en-GB" sz="2400" b="1" dirty="0" err="1">
                <a:solidFill>
                  <a:schemeClr val="bg1"/>
                </a:solidFill>
                <a:latin typeface="Courier New" charset="0"/>
              </a:rPr>
              <a:t>echoDup</a:t>
            </a:r>
            <a:r>
              <a:rPr lang="en-GB" sz="2400" b="1" dirty="0">
                <a:solidFill>
                  <a:schemeClr val="bg1"/>
                </a:solidFill>
                <a:latin typeface="Courier New" charset="0"/>
              </a:rPr>
              <a:t> :: IO ()</a:t>
            </a:r>
          </a:p>
          <a:p>
            <a:pPr marL="290513" indent="-290513" algn="l">
              <a:buClr>
                <a:srgbClr val="FF3300"/>
              </a:buClr>
              <a:buFont typeface="Wingdings" charset="2"/>
              <a:buNone/>
            </a:pPr>
            <a:r>
              <a:rPr lang="en-GB" sz="2400" b="1" dirty="0" err="1" smtClean="0">
                <a:solidFill>
                  <a:schemeClr val="bg1"/>
                </a:solidFill>
                <a:latin typeface="Courier New" charset="0"/>
              </a:rPr>
              <a:t>echoDup</a:t>
            </a:r>
            <a:r>
              <a:rPr lang="en-GB" sz="2400" b="1" dirty="0">
                <a:solidFill>
                  <a:schemeClr val="bg1"/>
                </a:solidFill>
                <a:latin typeface="Courier New" charset="0"/>
              </a:rPr>
              <a:t> </a:t>
            </a:r>
            <a:r>
              <a:rPr lang="en-GB" sz="2400" b="1" dirty="0" smtClean="0">
                <a:solidFill>
                  <a:schemeClr val="bg1"/>
                </a:solidFill>
                <a:latin typeface="Courier New" charset="0"/>
              </a:rPr>
              <a:t>= </a:t>
            </a:r>
            <a:r>
              <a:rPr lang="en-GB" sz="2400" b="1" dirty="0" err="1" smtClean="0">
                <a:solidFill>
                  <a:schemeClr val="bg1"/>
                </a:solidFill>
                <a:latin typeface="Courier New" charset="0"/>
              </a:rPr>
              <a:t>getChar</a:t>
            </a:r>
            <a:r>
              <a:rPr lang="en-GB" sz="2400" b="1" dirty="0" smtClean="0">
                <a:solidFill>
                  <a:schemeClr val="bg1"/>
                </a:solidFill>
                <a:latin typeface="Courier New" charset="0"/>
              </a:rPr>
              <a:t>	 &gt;</a:t>
            </a:r>
            <a:r>
              <a:rPr lang="en-GB" sz="2400" b="1" dirty="0">
                <a:solidFill>
                  <a:schemeClr val="bg1"/>
                </a:solidFill>
                <a:latin typeface="Courier New" charset="0"/>
              </a:rPr>
              <a:t>&gt;=</a:t>
            </a:r>
            <a:r>
              <a:rPr lang="en-GB" sz="2400" b="1" dirty="0" smtClean="0">
                <a:solidFill>
                  <a:schemeClr val="bg1"/>
                </a:solidFill>
                <a:latin typeface="Courier New" charset="0"/>
              </a:rPr>
              <a:t> \</a:t>
            </a:r>
            <a:r>
              <a:rPr lang="en-GB" sz="2400" b="1" dirty="0" err="1" smtClean="0">
                <a:solidFill>
                  <a:schemeClr val="bg1"/>
                </a:solidFill>
                <a:latin typeface="Courier New" charset="0"/>
              </a:rPr>
              <a:t>c</a:t>
            </a:r>
            <a:r>
              <a:rPr lang="en-GB" sz="2400" b="1" dirty="0" smtClean="0">
                <a:solidFill>
                  <a:schemeClr val="bg1"/>
                </a:solidFill>
                <a:latin typeface="Courier New" charset="0"/>
              </a:rPr>
              <a:t>  </a:t>
            </a:r>
            <a:r>
              <a:rPr lang="en-GB" sz="2400" b="1" dirty="0">
                <a:solidFill>
                  <a:schemeClr val="bg1"/>
                </a:solidFill>
                <a:latin typeface="Courier New" charset="0"/>
              </a:rPr>
              <a:t>-&gt;</a:t>
            </a:r>
            <a:endParaRPr lang="en-GB" sz="2400" b="1" dirty="0" smtClean="0">
              <a:solidFill>
                <a:schemeClr val="bg1"/>
              </a:solidFill>
              <a:latin typeface="Courier New" charset="0"/>
            </a:endParaRPr>
          </a:p>
          <a:p>
            <a:pPr marL="290513" indent="-290513" algn="l">
              <a:buClr>
                <a:srgbClr val="FF3300"/>
              </a:buClr>
              <a:buFont typeface="Wingdings" charset="2"/>
              <a:buNone/>
            </a:pPr>
            <a:r>
              <a:rPr lang="en-GB" sz="2400" b="1" dirty="0" smtClean="0">
                <a:solidFill>
                  <a:schemeClr val="bg1"/>
                </a:solidFill>
                <a:latin typeface="Courier New" charset="0"/>
              </a:rPr>
              <a:t>          </a:t>
            </a:r>
            <a:r>
              <a:rPr lang="en-GB" sz="2400" b="1" dirty="0" err="1" smtClean="0">
                <a:solidFill>
                  <a:schemeClr val="bg1"/>
                </a:solidFill>
                <a:latin typeface="Courier New" charset="0"/>
              </a:rPr>
              <a:t>putChar</a:t>
            </a:r>
            <a:r>
              <a:rPr lang="en-GB" sz="2400" b="1" dirty="0" smtClean="0">
                <a:solidFill>
                  <a:schemeClr val="bg1"/>
                </a:solidFill>
                <a:latin typeface="Courier New" charset="0"/>
              </a:rPr>
              <a:t> </a:t>
            </a:r>
            <a:r>
              <a:rPr lang="en-GB" sz="2400" b="1" dirty="0" err="1" smtClean="0">
                <a:solidFill>
                  <a:schemeClr val="bg1"/>
                </a:solidFill>
                <a:latin typeface="Courier New" charset="0"/>
              </a:rPr>
              <a:t>c</a:t>
            </a:r>
            <a:r>
              <a:rPr lang="en-GB" sz="2400" b="1" dirty="0" smtClean="0">
                <a:solidFill>
                  <a:schemeClr val="bg1"/>
                </a:solidFill>
                <a:latin typeface="Courier New" charset="0"/>
              </a:rPr>
              <a:t>  &gt;&gt;</a:t>
            </a:r>
          </a:p>
          <a:p>
            <a:pPr marL="290513" indent="-290513" algn="l">
              <a:buClr>
                <a:srgbClr val="FF3300"/>
              </a:buClr>
              <a:buFont typeface="Wingdings" charset="2"/>
              <a:buNone/>
            </a:pPr>
            <a:r>
              <a:rPr lang="en-GB" sz="2400" b="1" dirty="0" smtClean="0">
                <a:solidFill>
                  <a:schemeClr val="bg1"/>
                </a:solidFill>
                <a:latin typeface="Courier New" charset="0"/>
              </a:rPr>
              <a:t>          </a:t>
            </a:r>
            <a:r>
              <a:rPr lang="en-GB" sz="2400" b="1" dirty="0" err="1" smtClean="0">
                <a:solidFill>
                  <a:schemeClr val="bg1"/>
                </a:solidFill>
                <a:latin typeface="Courier New" charset="0"/>
              </a:rPr>
              <a:t>putChar</a:t>
            </a:r>
            <a:r>
              <a:rPr lang="en-GB" sz="2400" b="1" dirty="0" smtClean="0">
                <a:solidFill>
                  <a:schemeClr val="bg1"/>
                </a:solidFill>
                <a:latin typeface="Courier New" charset="0"/>
              </a:rPr>
              <a:t> </a:t>
            </a:r>
            <a:r>
              <a:rPr lang="en-GB" sz="2400" b="1" dirty="0" err="1" smtClean="0">
                <a:solidFill>
                  <a:schemeClr val="bg1"/>
                </a:solidFill>
                <a:latin typeface="Courier New" charset="0"/>
              </a:rPr>
              <a:t>c</a:t>
            </a:r>
            <a:r>
              <a:rPr lang="en-GB" sz="2400" b="1" dirty="0" smtClean="0">
                <a:solidFill>
                  <a:schemeClr val="bg1"/>
                </a:solidFill>
                <a:latin typeface="Courier New" charset="0"/>
              </a:rPr>
              <a:t>  </a:t>
            </a:r>
            <a:endParaRPr lang="en-GB" sz="2400" b="1" dirty="0">
              <a:solidFill>
                <a:srgbClr val="FF0000"/>
              </a:solidFill>
              <a:latin typeface="Courier New" charset="0"/>
            </a:endParaRPr>
          </a:p>
        </p:txBody>
      </p:sp>
      <p:sp>
        <p:nvSpPr>
          <p:cNvPr id="6" name="Rectangle 5"/>
          <p:cNvSpPr>
            <a:spLocks noChangeArrowheads="1"/>
          </p:cNvSpPr>
          <p:nvPr/>
        </p:nvSpPr>
        <p:spPr bwMode="auto">
          <a:xfrm>
            <a:off x="990600" y="5854700"/>
            <a:ext cx="6985000" cy="830997"/>
          </a:xfrm>
          <a:prstGeom prst="rect">
            <a:avLst/>
          </a:prstGeom>
          <a:solidFill>
            <a:srgbClr val="FFFF00"/>
          </a:solidFill>
          <a:ln w="19050">
            <a:solidFill>
              <a:schemeClr val="tx1"/>
            </a:solidFill>
            <a:miter lim="800000"/>
            <a:headEnd/>
            <a:tailEnd/>
          </a:ln>
          <a:effectLst/>
        </p:spPr>
        <p:txBody>
          <a:bodyPr wrap="square">
            <a:prstTxWarp prst="textNoShape">
              <a:avLst/>
            </a:prstTxWarp>
            <a:spAutoFit/>
          </a:bodyPr>
          <a:lstStyle/>
          <a:p>
            <a:pPr marL="290513" indent="-290513" algn="l">
              <a:buClr>
                <a:srgbClr val="FF3300"/>
              </a:buClr>
              <a:buFont typeface="Wingdings" charset="2"/>
              <a:buNone/>
            </a:pPr>
            <a:r>
              <a:rPr lang="en-GB" sz="2400" b="1" dirty="0" err="1" smtClean="0">
                <a:solidFill>
                  <a:schemeClr val="bg1"/>
                </a:solidFill>
                <a:latin typeface="Courier New" charset="0"/>
              </a:rPr>
              <a:t>echoTwice</a:t>
            </a:r>
            <a:r>
              <a:rPr lang="en-GB" sz="2400" b="1" dirty="0" smtClean="0">
                <a:solidFill>
                  <a:schemeClr val="bg1"/>
                </a:solidFill>
                <a:latin typeface="Courier New" charset="0"/>
              </a:rPr>
              <a:t> </a:t>
            </a:r>
            <a:r>
              <a:rPr lang="en-GB" sz="2400" b="1" dirty="0">
                <a:solidFill>
                  <a:schemeClr val="bg1"/>
                </a:solidFill>
                <a:latin typeface="Courier New" charset="0"/>
              </a:rPr>
              <a:t>:: IO ()</a:t>
            </a:r>
          </a:p>
          <a:p>
            <a:pPr marL="290513" indent="-290513" algn="l">
              <a:buClr>
                <a:srgbClr val="FF3300"/>
              </a:buClr>
              <a:buFont typeface="Wingdings" charset="2"/>
              <a:buNone/>
            </a:pPr>
            <a:r>
              <a:rPr lang="en-GB" sz="2400" b="1" dirty="0" err="1" smtClean="0">
                <a:solidFill>
                  <a:schemeClr val="bg1"/>
                </a:solidFill>
                <a:latin typeface="Courier New" charset="0"/>
              </a:rPr>
              <a:t>echoTwice</a:t>
            </a:r>
            <a:r>
              <a:rPr lang="en-GB" sz="2400" b="1" dirty="0" smtClean="0">
                <a:solidFill>
                  <a:schemeClr val="bg1"/>
                </a:solidFill>
                <a:latin typeface="Courier New" charset="0"/>
              </a:rPr>
              <a:t> = echo &gt;&gt; echo</a:t>
            </a:r>
            <a:endParaRPr lang="en-GB" sz="2400" b="1" dirty="0">
              <a:solidFill>
                <a:srgbClr val="FF0000"/>
              </a:solidFill>
              <a:latin typeface="Courier New"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Getting Two Characters</a:t>
            </a:r>
            <a:endParaRPr lang="en-US" dirty="0"/>
          </a:p>
        </p:txBody>
      </p:sp>
      <p:sp>
        <p:nvSpPr>
          <p:cNvPr id="3" name="Content Placeholder 2"/>
          <p:cNvSpPr>
            <a:spLocks noGrp="1"/>
          </p:cNvSpPr>
          <p:nvPr>
            <p:ph idx="1"/>
          </p:nvPr>
        </p:nvSpPr>
        <p:spPr>
          <a:xfrm>
            <a:off x="457200" y="3517900"/>
            <a:ext cx="8229600" cy="2677160"/>
          </a:xfrm>
        </p:spPr>
        <p:txBody>
          <a:bodyPr>
            <a:normAutofit lnSpcReduction="10000"/>
          </a:bodyPr>
          <a:lstStyle/>
          <a:p>
            <a:r>
              <a:rPr lang="en-US" dirty="0" smtClean="0"/>
              <a:t>We want to return </a:t>
            </a:r>
            <a:r>
              <a:rPr lang="en-US" b="1" dirty="0" smtClean="0">
                <a:solidFill>
                  <a:srgbClr val="CEB966"/>
                </a:solidFill>
                <a:latin typeface="Courier New"/>
                <a:cs typeface="Courier New"/>
              </a:rPr>
              <a:t>(c1,c2)</a:t>
            </a:r>
            <a:r>
              <a:rPr lang="en-US" dirty="0" smtClean="0"/>
              <a:t>.</a:t>
            </a:r>
          </a:p>
          <a:p>
            <a:pPr lvl="1"/>
            <a:r>
              <a:rPr lang="en-US" dirty="0" smtClean="0"/>
              <a:t>But, </a:t>
            </a:r>
            <a:r>
              <a:rPr lang="en-US" b="1" dirty="0" smtClean="0">
                <a:solidFill>
                  <a:schemeClr val="accent1"/>
                </a:solidFill>
                <a:latin typeface="Courier New"/>
                <a:cs typeface="Courier New"/>
              </a:rPr>
              <a:t>(c1,c2) :: (Char, Char)</a:t>
            </a:r>
          </a:p>
          <a:p>
            <a:pPr lvl="1"/>
            <a:r>
              <a:rPr lang="en-US" dirty="0" smtClean="0"/>
              <a:t>And we need to return something of type    </a:t>
            </a:r>
            <a:r>
              <a:rPr lang="en-US" b="1" dirty="0" err="1" smtClean="0">
                <a:solidFill>
                  <a:srgbClr val="CEB966"/>
                </a:solidFill>
                <a:latin typeface="Courier New"/>
                <a:cs typeface="Courier New"/>
              </a:rPr>
              <a:t>IO(Char</a:t>
            </a:r>
            <a:r>
              <a:rPr lang="en-US" b="1" dirty="0" smtClean="0">
                <a:solidFill>
                  <a:srgbClr val="CEB966"/>
                </a:solidFill>
                <a:latin typeface="Courier New"/>
                <a:cs typeface="Courier New"/>
              </a:rPr>
              <a:t>, Char)</a:t>
            </a:r>
          </a:p>
          <a:p>
            <a:r>
              <a:rPr lang="en-US" dirty="0" smtClean="0"/>
              <a:t>We need to have some way to convert values of “plain” type into the I/O Monad.</a:t>
            </a:r>
            <a:endParaRPr lang="en-US" dirty="0"/>
          </a:p>
        </p:txBody>
      </p:sp>
      <p:sp>
        <p:nvSpPr>
          <p:cNvPr id="4" name="Rectangle 3"/>
          <p:cNvSpPr>
            <a:spLocks noChangeArrowheads="1"/>
          </p:cNvSpPr>
          <p:nvPr/>
        </p:nvSpPr>
        <p:spPr bwMode="auto">
          <a:xfrm>
            <a:off x="1231900" y="1701800"/>
            <a:ext cx="6629400" cy="1415772"/>
          </a:xfrm>
          <a:prstGeom prst="rect">
            <a:avLst/>
          </a:prstGeom>
          <a:solidFill>
            <a:srgbClr val="FFFF00"/>
          </a:solidFill>
          <a:ln w="19050">
            <a:solidFill>
              <a:schemeClr val="tx1"/>
            </a:solidFill>
            <a:miter lim="800000"/>
            <a:headEnd/>
            <a:tailEnd/>
          </a:ln>
          <a:effectLst/>
        </p:spPr>
        <p:txBody>
          <a:bodyPr>
            <a:prstTxWarp prst="textNoShape">
              <a:avLst/>
            </a:prstTxWarp>
            <a:spAutoFit/>
          </a:bodyPr>
          <a:lstStyle/>
          <a:p>
            <a:pPr marL="290513" indent="-290513" algn="l">
              <a:buClr>
                <a:srgbClr val="FF3300"/>
              </a:buClr>
              <a:buFont typeface="Wingdings" charset="2"/>
              <a:buNone/>
              <a:tabLst>
                <a:tab pos="2476500" algn="l"/>
              </a:tabLst>
            </a:pPr>
            <a:r>
              <a:rPr lang="en-GB" b="1" dirty="0" err="1">
                <a:solidFill>
                  <a:srgbClr val="000000"/>
                </a:solidFill>
                <a:latin typeface="Courier New" charset="0"/>
              </a:rPr>
              <a:t>getTwoChars</a:t>
            </a:r>
            <a:r>
              <a:rPr lang="en-GB" b="1" dirty="0">
                <a:solidFill>
                  <a:srgbClr val="000000"/>
                </a:solidFill>
                <a:latin typeface="Courier New" charset="0"/>
              </a:rPr>
              <a:t> :: IO (</a:t>
            </a:r>
            <a:r>
              <a:rPr lang="en-GB" b="1" dirty="0" err="1">
                <a:solidFill>
                  <a:srgbClr val="000000"/>
                </a:solidFill>
                <a:latin typeface="Courier New" charset="0"/>
              </a:rPr>
              <a:t>Char,Char</a:t>
            </a:r>
            <a:r>
              <a:rPr lang="en-GB" b="1" dirty="0">
                <a:solidFill>
                  <a:srgbClr val="000000"/>
                </a:solidFill>
                <a:latin typeface="Courier New" charset="0"/>
              </a:rPr>
              <a:t>)</a:t>
            </a:r>
          </a:p>
          <a:p>
            <a:pPr marL="290513" indent="-290513" algn="l">
              <a:buClr>
                <a:srgbClr val="FF3300"/>
              </a:buClr>
              <a:buFont typeface="Wingdings" charset="2"/>
              <a:buNone/>
              <a:tabLst>
                <a:tab pos="2476500" algn="l"/>
              </a:tabLst>
            </a:pPr>
            <a:r>
              <a:rPr lang="en-GB" b="1" dirty="0" err="1" smtClean="0">
                <a:solidFill>
                  <a:srgbClr val="000000"/>
                </a:solidFill>
                <a:latin typeface="Courier New" charset="0"/>
              </a:rPr>
              <a:t>getTwoChars</a:t>
            </a:r>
            <a:r>
              <a:rPr lang="en-GB" b="1" dirty="0" smtClean="0">
                <a:solidFill>
                  <a:srgbClr val="000000"/>
                </a:solidFill>
                <a:latin typeface="Courier New" charset="0"/>
              </a:rPr>
              <a:t> = </a:t>
            </a:r>
            <a:r>
              <a:rPr lang="en-GB" b="1" dirty="0" err="1" smtClean="0">
                <a:solidFill>
                  <a:srgbClr val="000000"/>
                </a:solidFill>
                <a:latin typeface="Courier New" charset="0"/>
              </a:rPr>
              <a:t>getChar</a:t>
            </a:r>
            <a:r>
              <a:rPr lang="en-GB" b="1" dirty="0">
                <a:solidFill>
                  <a:srgbClr val="000000"/>
                </a:solidFill>
                <a:latin typeface="Courier New" charset="0"/>
              </a:rPr>
              <a:t>	&gt;&gt;= \c1 -&gt;</a:t>
            </a:r>
            <a:endParaRPr lang="en-GB" b="1" dirty="0" smtClean="0">
              <a:solidFill>
                <a:srgbClr val="000000"/>
              </a:solidFill>
              <a:latin typeface="Courier New" charset="0"/>
            </a:endParaRPr>
          </a:p>
          <a:p>
            <a:pPr marL="290513" indent="-290513" algn="l">
              <a:buClr>
                <a:srgbClr val="FF3300"/>
              </a:buClr>
              <a:buFont typeface="Wingdings" charset="2"/>
              <a:buNone/>
              <a:tabLst>
                <a:tab pos="2476500" algn="l"/>
              </a:tabLst>
            </a:pPr>
            <a:r>
              <a:rPr lang="en-GB" b="1" dirty="0" smtClean="0">
                <a:solidFill>
                  <a:srgbClr val="000000"/>
                </a:solidFill>
                <a:latin typeface="Courier New" charset="0"/>
              </a:rPr>
              <a:t>              </a:t>
            </a:r>
            <a:r>
              <a:rPr lang="en-GB" b="1" dirty="0" err="1" smtClean="0">
                <a:solidFill>
                  <a:srgbClr val="000000"/>
                </a:solidFill>
                <a:latin typeface="Courier New" charset="0"/>
              </a:rPr>
              <a:t>getChar</a:t>
            </a:r>
            <a:r>
              <a:rPr lang="en-GB" b="1" dirty="0">
                <a:solidFill>
                  <a:srgbClr val="000000"/>
                </a:solidFill>
                <a:latin typeface="Courier New" charset="0"/>
              </a:rPr>
              <a:t>	&gt;&gt;= \c2 -&gt;</a:t>
            </a:r>
            <a:endParaRPr lang="en-GB" b="1" dirty="0" smtClean="0">
              <a:solidFill>
                <a:srgbClr val="000000"/>
              </a:solidFill>
              <a:latin typeface="Courier New" charset="0"/>
            </a:endParaRPr>
          </a:p>
          <a:p>
            <a:pPr marL="290513" indent="-290513" algn="l">
              <a:buClr>
                <a:srgbClr val="FF3300"/>
              </a:buClr>
              <a:buFont typeface="Wingdings" charset="2"/>
              <a:buNone/>
              <a:tabLst>
                <a:tab pos="2476500" algn="l"/>
              </a:tabLst>
            </a:pPr>
            <a:r>
              <a:rPr lang="en-GB" b="1" dirty="0" smtClean="0">
                <a:solidFill>
                  <a:srgbClr val="000000"/>
                </a:solidFill>
                <a:latin typeface="Courier New" charset="0"/>
              </a:rPr>
              <a:t>              </a:t>
            </a:r>
            <a:r>
              <a:rPr lang="en-GB" sz="3200" b="1" dirty="0" smtClean="0">
                <a:solidFill>
                  <a:srgbClr val="000000"/>
                </a:solidFill>
                <a:latin typeface="Courier New" charset="0"/>
              </a:rPr>
              <a:t>?</a:t>
            </a:r>
            <a:r>
              <a:rPr lang="en-GB" sz="3200" b="1" dirty="0">
                <a:solidFill>
                  <a:srgbClr val="000000"/>
                </a:solidFill>
                <a:latin typeface="Courier New" charset="0"/>
              </a:rPr>
              <a:t>???</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a:t>
            </a:r>
            <a:r>
              <a:rPr lang="en-US" dirty="0" smtClean="0">
                <a:solidFill>
                  <a:srgbClr val="FFFF00"/>
                </a:solidFill>
                <a:latin typeface="Courier New"/>
                <a:cs typeface="Courier New"/>
              </a:rPr>
              <a:t>return</a:t>
            </a:r>
            <a:r>
              <a:rPr lang="en-US" dirty="0" smtClean="0">
                <a:solidFill>
                  <a:srgbClr val="FFFF00"/>
                </a:solidFill>
              </a:rPr>
              <a:t> </a:t>
            </a:r>
            <a:r>
              <a:rPr lang="en-US" dirty="0" err="1" smtClean="0"/>
              <a:t>Combinator</a:t>
            </a:r>
            <a:endParaRPr lang="en-US" dirty="0"/>
          </a:p>
        </p:txBody>
      </p:sp>
      <p:sp>
        <p:nvSpPr>
          <p:cNvPr id="3" name="Content Placeholder 2"/>
          <p:cNvSpPr>
            <a:spLocks noGrp="1"/>
          </p:cNvSpPr>
          <p:nvPr>
            <p:ph idx="1"/>
          </p:nvPr>
        </p:nvSpPr>
        <p:spPr/>
        <p:txBody>
          <a:bodyPr/>
          <a:lstStyle/>
          <a:p>
            <a:r>
              <a:rPr lang="en-US" dirty="0" smtClean="0"/>
              <a:t>The action (</a:t>
            </a:r>
            <a:r>
              <a:rPr lang="en-US" b="1" dirty="0" smtClean="0">
                <a:solidFill>
                  <a:schemeClr val="accent1"/>
                </a:solidFill>
                <a:latin typeface="Courier New"/>
                <a:cs typeface="Courier New"/>
              </a:rPr>
              <a:t>return </a:t>
            </a:r>
            <a:r>
              <a:rPr lang="en-US" b="1" dirty="0" err="1" smtClean="0">
                <a:solidFill>
                  <a:schemeClr val="accent1"/>
                </a:solidFill>
                <a:latin typeface="Courier New"/>
                <a:cs typeface="Courier New"/>
              </a:rPr>
              <a:t>v</a:t>
            </a:r>
            <a:r>
              <a:rPr lang="en-US" dirty="0" smtClean="0"/>
              <a:t>) does no IO and immediately returns </a:t>
            </a:r>
            <a:r>
              <a:rPr lang="en-US" b="1" dirty="0" err="1" smtClean="0">
                <a:solidFill>
                  <a:schemeClr val="accent1"/>
                </a:solidFill>
                <a:latin typeface="Courier New"/>
                <a:cs typeface="Courier New"/>
              </a:rPr>
              <a:t>v</a:t>
            </a:r>
            <a:r>
              <a:rPr lang="en-US" dirty="0" smtClean="0"/>
              <a:t>:</a:t>
            </a:r>
            <a:endParaRPr lang="en-US" dirty="0"/>
          </a:p>
        </p:txBody>
      </p:sp>
      <p:sp>
        <p:nvSpPr>
          <p:cNvPr id="4" name="TextBox 3"/>
          <p:cNvSpPr txBox="1"/>
          <p:nvPr/>
        </p:nvSpPr>
        <p:spPr>
          <a:xfrm>
            <a:off x="3017491" y="2660643"/>
            <a:ext cx="3109019" cy="400110"/>
          </a:xfrm>
          <a:prstGeom prst="rect">
            <a:avLst/>
          </a:prstGeom>
          <a:solidFill>
            <a:srgbClr val="FFFF00"/>
          </a:solidFill>
        </p:spPr>
        <p:txBody>
          <a:bodyPr wrap="none" rtlCol="0">
            <a:spAutoFit/>
          </a:bodyPr>
          <a:lstStyle/>
          <a:p>
            <a:pPr algn="ctr">
              <a:spcBef>
                <a:spcPct val="60000"/>
              </a:spcBef>
              <a:buClr>
                <a:srgbClr val="FF3300"/>
              </a:buClr>
            </a:pPr>
            <a:r>
              <a:rPr lang="en-GB" sz="2000" b="1" dirty="0" smtClean="0">
                <a:solidFill>
                  <a:schemeClr val="bg1"/>
                </a:solidFill>
                <a:latin typeface="Courier New" charset="0"/>
              </a:rPr>
              <a:t>return :: a -&gt; IO a</a:t>
            </a:r>
            <a:endParaRPr lang="en-GB" sz="2000" b="1" dirty="0">
              <a:solidFill>
                <a:schemeClr val="bg1"/>
              </a:solidFill>
              <a:latin typeface="Courier New" charset="0"/>
            </a:endParaRPr>
          </a:p>
        </p:txBody>
      </p:sp>
      <p:grpSp>
        <p:nvGrpSpPr>
          <p:cNvPr id="8" name="Group 7"/>
          <p:cNvGrpSpPr/>
          <p:nvPr/>
        </p:nvGrpSpPr>
        <p:grpSpPr>
          <a:xfrm>
            <a:off x="3073400" y="3365500"/>
            <a:ext cx="3657600" cy="1354138"/>
            <a:chOff x="2667000" y="5143500"/>
            <a:chExt cx="3657600" cy="1354138"/>
          </a:xfrm>
        </p:grpSpPr>
        <p:sp>
          <p:nvSpPr>
            <p:cNvPr id="5" name="Rectangle 5"/>
            <p:cNvSpPr>
              <a:spLocks noChangeArrowheads="1"/>
            </p:cNvSpPr>
            <p:nvPr/>
          </p:nvSpPr>
          <p:spPr bwMode="auto">
            <a:xfrm>
              <a:off x="3352800" y="5334000"/>
              <a:ext cx="1752600" cy="1163638"/>
            </a:xfrm>
            <a:prstGeom prst="rect">
              <a:avLst/>
            </a:prstGeom>
            <a:solidFill>
              <a:schemeClr val="accent1"/>
            </a:solidFill>
            <a:ln w="28575">
              <a:solidFill>
                <a:schemeClr val="tx1"/>
              </a:solidFill>
              <a:miter lim="800000"/>
              <a:headEnd/>
              <a:tailEnd/>
            </a:ln>
            <a:effectLst/>
          </p:spPr>
          <p:txBody>
            <a:bodyPr wrap="none" anchor="ctr">
              <a:prstTxWarp prst="textNoShape">
                <a:avLst/>
              </a:prstTxWarp>
            </a:bodyPr>
            <a:lstStyle/>
            <a:p>
              <a:pPr algn="ctr"/>
              <a:r>
                <a:rPr lang="en-GB" sz="2800" b="1" dirty="0">
                  <a:solidFill>
                    <a:schemeClr val="bg1"/>
                  </a:solidFill>
                  <a:latin typeface="Courier New" charset="0"/>
                </a:rPr>
                <a:t>return</a:t>
              </a:r>
            </a:p>
          </p:txBody>
        </p:sp>
        <p:sp>
          <p:nvSpPr>
            <p:cNvPr id="6" name="AutoShape 7"/>
            <p:cNvSpPr>
              <a:spLocks noChangeArrowheads="1"/>
            </p:cNvSpPr>
            <p:nvPr/>
          </p:nvSpPr>
          <p:spPr bwMode="auto">
            <a:xfrm>
              <a:off x="2743200" y="6096000"/>
              <a:ext cx="3581400" cy="304800"/>
            </a:xfrm>
            <a:prstGeom prst="rightArrow">
              <a:avLst>
                <a:gd name="adj1" fmla="val 50000"/>
                <a:gd name="adj2" fmla="val 293750"/>
              </a:avLst>
            </a:prstGeom>
            <a:solidFill>
              <a:srgbClr val="0070C0"/>
            </a:solidFill>
            <a:ln w="9525">
              <a:solidFill>
                <a:schemeClr val="tx1"/>
              </a:solidFill>
              <a:miter lim="800000"/>
              <a:headEnd/>
              <a:tailEnd/>
            </a:ln>
            <a:effectLst/>
          </p:spPr>
          <p:txBody>
            <a:bodyPr wrap="none" anchor="ctr">
              <a:prstTxWarp prst="textNoShape">
                <a:avLst/>
              </a:prstTxWarp>
            </a:bodyPr>
            <a:lstStyle/>
            <a:p>
              <a:endParaRPr lang="en-US"/>
            </a:p>
          </p:txBody>
        </p:sp>
        <p:sp>
          <p:nvSpPr>
            <p:cNvPr id="7" name="Freeform 9"/>
            <p:cNvSpPr>
              <a:spLocks/>
            </p:cNvSpPr>
            <p:nvPr/>
          </p:nvSpPr>
          <p:spPr bwMode="auto">
            <a:xfrm>
              <a:off x="2667000" y="5143500"/>
              <a:ext cx="3048000" cy="495300"/>
            </a:xfrm>
            <a:custGeom>
              <a:avLst/>
              <a:gdLst/>
              <a:ahLst/>
              <a:cxnLst>
                <a:cxn ang="0">
                  <a:pos x="0" y="0"/>
                </a:cxn>
                <a:cxn ang="0">
                  <a:pos x="0" y="336"/>
                </a:cxn>
                <a:cxn ang="0">
                  <a:pos x="1920" y="336"/>
                </a:cxn>
                <a:cxn ang="0">
                  <a:pos x="1920" y="0"/>
                </a:cxn>
              </a:cxnLst>
              <a:rect l="0" t="0" r="r" b="b"/>
              <a:pathLst>
                <a:path w="1920" h="336">
                  <a:moveTo>
                    <a:pt x="0" y="0"/>
                  </a:moveTo>
                  <a:lnTo>
                    <a:pt x="0" y="336"/>
                  </a:lnTo>
                  <a:lnTo>
                    <a:pt x="1920" y="336"/>
                  </a:lnTo>
                  <a:lnTo>
                    <a:pt x="1920" y="0"/>
                  </a:lnTo>
                </a:path>
              </a:pathLst>
            </a:custGeom>
            <a:noFill/>
            <a:ln w="28575" cap="flat" cmpd="sng">
              <a:solidFill>
                <a:schemeClr val="tx1"/>
              </a:solidFill>
              <a:prstDash val="solid"/>
              <a:miter lim="800000"/>
              <a:headEnd type="none" w="med" len="med"/>
              <a:tailEnd type="triangle" w="med" len="med"/>
            </a:ln>
            <a:effectLst/>
          </p:spPr>
          <p:txBody>
            <a:bodyPr wrap="none">
              <a:prstTxWarp prst="textNoShape">
                <a:avLst/>
              </a:prstTxWarp>
            </a:bodyPr>
            <a:lstStyle/>
            <a:p>
              <a:endParaRPr lang="en-US"/>
            </a:p>
          </p:txBody>
        </p:sp>
      </p:grpSp>
      <p:sp>
        <p:nvSpPr>
          <p:cNvPr id="9" name="Rectangle 8"/>
          <p:cNvSpPr>
            <a:spLocks noChangeArrowheads="1"/>
          </p:cNvSpPr>
          <p:nvPr/>
        </p:nvSpPr>
        <p:spPr bwMode="auto">
          <a:xfrm>
            <a:off x="1257300" y="5245100"/>
            <a:ext cx="6629400" cy="1200329"/>
          </a:xfrm>
          <a:prstGeom prst="rect">
            <a:avLst/>
          </a:prstGeom>
          <a:solidFill>
            <a:srgbClr val="FFFF00"/>
          </a:solidFill>
          <a:ln w="19050">
            <a:solidFill>
              <a:schemeClr val="tx1"/>
            </a:solidFill>
            <a:miter lim="800000"/>
            <a:headEnd/>
            <a:tailEnd/>
          </a:ln>
          <a:effectLst/>
        </p:spPr>
        <p:txBody>
          <a:bodyPr>
            <a:prstTxWarp prst="textNoShape">
              <a:avLst/>
            </a:prstTxWarp>
            <a:spAutoFit/>
          </a:bodyPr>
          <a:lstStyle/>
          <a:p>
            <a:pPr marL="290513" indent="-290513" algn="l">
              <a:buClr>
                <a:srgbClr val="FF3300"/>
              </a:buClr>
              <a:buFont typeface="Wingdings" charset="2"/>
              <a:buNone/>
              <a:tabLst>
                <a:tab pos="2476500" algn="l"/>
              </a:tabLst>
            </a:pPr>
            <a:r>
              <a:rPr lang="en-GB" b="1" dirty="0" err="1">
                <a:solidFill>
                  <a:srgbClr val="000000"/>
                </a:solidFill>
                <a:latin typeface="Courier New" charset="0"/>
              </a:rPr>
              <a:t>getTwoChars</a:t>
            </a:r>
            <a:r>
              <a:rPr lang="en-GB" b="1" dirty="0">
                <a:solidFill>
                  <a:srgbClr val="000000"/>
                </a:solidFill>
                <a:latin typeface="Courier New" charset="0"/>
              </a:rPr>
              <a:t> :: IO (</a:t>
            </a:r>
            <a:r>
              <a:rPr lang="en-GB" b="1" dirty="0" err="1">
                <a:solidFill>
                  <a:srgbClr val="000000"/>
                </a:solidFill>
                <a:latin typeface="Courier New" charset="0"/>
              </a:rPr>
              <a:t>Char,Char</a:t>
            </a:r>
            <a:r>
              <a:rPr lang="en-GB" b="1" dirty="0">
                <a:solidFill>
                  <a:srgbClr val="000000"/>
                </a:solidFill>
                <a:latin typeface="Courier New" charset="0"/>
              </a:rPr>
              <a:t>)</a:t>
            </a:r>
          </a:p>
          <a:p>
            <a:pPr marL="290513" indent="-290513" algn="l">
              <a:buClr>
                <a:srgbClr val="FF3300"/>
              </a:buClr>
              <a:buFont typeface="Wingdings" charset="2"/>
              <a:buNone/>
              <a:tabLst>
                <a:tab pos="2476500" algn="l"/>
              </a:tabLst>
            </a:pPr>
            <a:r>
              <a:rPr lang="en-GB" b="1" dirty="0" err="1" smtClean="0">
                <a:solidFill>
                  <a:srgbClr val="000000"/>
                </a:solidFill>
                <a:latin typeface="Courier New" charset="0"/>
              </a:rPr>
              <a:t>getTwoChars</a:t>
            </a:r>
            <a:r>
              <a:rPr lang="en-GB" b="1" dirty="0" smtClean="0">
                <a:solidFill>
                  <a:srgbClr val="000000"/>
                </a:solidFill>
                <a:latin typeface="Courier New" charset="0"/>
              </a:rPr>
              <a:t> = </a:t>
            </a:r>
            <a:r>
              <a:rPr lang="en-GB" b="1" dirty="0" err="1" smtClean="0">
                <a:solidFill>
                  <a:srgbClr val="000000"/>
                </a:solidFill>
                <a:latin typeface="Courier New" charset="0"/>
              </a:rPr>
              <a:t>getChar</a:t>
            </a:r>
            <a:r>
              <a:rPr lang="en-GB" b="1" dirty="0">
                <a:solidFill>
                  <a:srgbClr val="000000"/>
                </a:solidFill>
                <a:latin typeface="Courier New" charset="0"/>
              </a:rPr>
              <a:t>	&gt;&gt;= \c1 -&gt;</a:t>
            </a:r>
            <a:endParaRPr lang="en-GB" b="1" dirty="0" smtClean="0">
              <a:solidFill>
                <a:srgbClr val="000000"/>
              </a:solidFill>
              <a:latin typeface="Courier New" charset="0"/>
            </a:endParaRPr>
          </a:p>
          <a:p>
            <a:pPr marL="290513" indent="-290513" algn="l">
              <a:buClr>
                <a:srgbClr val="FF3300"/>
              </a:buClr>
              <a:buFont typeface="Wingdings" charset="2"/>
              <a:buNone/>
              <a:tabLst>
                <a:tab pos="2476500" algn="l"/>
              </a:tabLst>
            </a:pPr>
            <a:r>
              <a:rPr lang="en-GB" b="1" dirty="0" smtClean="0">
                <a:solidFill>
                  <a:srgbClr val="000000"/>
                </a:solidFill>
                <a:latin typeface="Courier New" charset="0"/>
              </a:rPr>
              <a:t>              </a:t>
            </a:r>
            <a:r>
              <a:rPr lang="en-GB" b="1" dirty="0" err="1" smtClean="0">
                <a:solidFill>
                  <a:srgbClr val="000000"/>
                </a:solidFill>
                <a:latin typeface="Courier New" charset="0"/>
              </a:rPr>
              <a:t>getChar</a:t>
            </a:r>
            <a:r>
              <a:rPr lang="en-GB" b="1" dirty="0">
                <a:solidFill>
                  <a:srgbClr val="000000"/>
                </a:solidFill>
                <a:latin typeface="Courier New" charset="0"/>
              </a:rPr>
              <a:t>	&gt;&gt;= \c2 -&gt;</a:t>
            </a:r>
            <a:endParaRPr lang="en-GB" b="1" dirty="0" smtClean="0">
              <a:solidFill>
                <a:srgbClr val="000000"/>
              </a:solidFill>
              <a:latin typeface="Courier New" charset="0"/>
            </a:endParaRPr>
          </a:p>
          <a:p>
            <a:pPr marL="290513" indent="-290513" algn="l">
              <a:buClr>
                <a:srgbClr val="FF3300"/>
              </a:buClr>
              <a:buFont typeface="Wingdings" charset="2"/>
              <a:buNone/>
              <a:tabLst>
                <a:tab pos="2476500" algn="l"/>
              </a:tabLst>
            </a:pPr>
            <a:r>
              <a:rPr lang="en-GB" b="1" dirty="0" smtClean="0">
                <a:solidFill>
                  <a:srgbClr val="000000"/>
                </a:solidFill>
                <a:latin typeface="Courier New" charset="0"/>
              </a:rPr>
              <a:t>              </a:t>
            </a:r>
            <a:r>
              <a:rPr lang="en-GB" b="1" dirty="0" smtClean="0">
                <a:solidFill>
                  <a:srgbClr val="FF0000"/>
                </a:solidFill>
                <a:latin typeface="Courier New" charset="0"/>
              </a:rPr>
              <a:t>return (c1,c2)</a:t>
            </a:r>
            <a:endParaRPr lang="en-GB" sz="3200" b="1" dirty="0">
              <a:solidFill>
                <a:srgbClr val="FF0000"/>
              </a:solidFill>
              <a:latin typeface="Courier New" charset="0"/>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“do” Notation</a:t>
            </a:r>
            <a:endParaRPr lang="en-US" dirty="0"/>
          </a:p>
        </p:txBody>
      </p:sp>
      <p:sp>
        <p:nvSpPr>
          <p:cNvPr id="3" name="Content Placeholder 2"/>
          <p:cNvSpPr>
            <a:spLocks noGrp="1"/>
          </p:cNvSpPr>
          <p:nvPr>
            <p:ph idx="1"/>
          </p:nvPr>
        </p:nvSpPr>
        <p:spPr>
          <a:xfrm>
            <a:off x="457200" y="1320800"/>
            <a:ext cx="8229600" cy="5372100"/>
          </a:xfrm>
        </p:spPr>
        <p:txBody>
          <a:bodyPr>
            <a:normAutofit lnSpcReduction="10000"/>
          </a:bodyPr>
          <a:lstStyle/>
          <a:p>
            <a:r>
              <a:rPr lang="en-US" dirty="0" smtClean="0"/>
              <a:t>The “do” notation adds syntactic sugar to make monadic code easier to read.</a:t>
            </a:r>
          </a:p>
          <a:p>
            <a:endParaRPr lang="en-US" dirty="0" smtClean="0"/>
          </a:p>
          <a:p>
            <a:endParaRPr lang="en-US" dirty="0" smtClean="0"/>
          </a:p>
          <a:p>
            <a:endParaRPr lang="en-US" dirty="0" smtClean="0"/>
          </a:p>
          <a:p>
            <a:endParaRPr lang="en-US" dirty="0" smtClean="0"/>
          </a:p>
          <a:p>
            <a:endParaRPr lang="en-US" dirty="0" smtClean="0"/>
          </a:p>
          <a:p>
            <a:endParaRPr lang="en-US" dirty="0" smtClean="0"/>
          </a:p>
          <a:p>
            <a:r>
              <a:rPr lang="en-US" dirty="0" smtClean="0"/>
              <a:t>Do syntax designed to look imperative.</a:t>
            </a:r>
            <a:endParaRPr lang="en-US" dirty="0"/>
          </a:p>
        </p:txBody>
      </p:sp>
      <p:sp>
        <p:nvSpPr>
          <p:cNvPr id="4" name="Rectangle 3"/>
          <p:cNvSpPr>
            <a:spLocks noChangeArrowheads="1"/>
          </p:cNvSpPr>
          <p:nvPr/>
        </p:nvSpPr>
        <p:spPr bwMode="auto">
          <a:xfrm>
            <a:off x="1143000" y="4203700"/>
            <a:ext cx="6629400" cy="1631216"/>
          </a:xfrm>
          <a:prstGeom prst="rect">
            <a:avLst/>
          </a:prstGeom>
          <a:solidFill>
            <a:srgbClr val="FFFF00"/>
          </a:solidFill>
          <a:ln w="19050">
            <a:solidFill>
              <a:schemeClr val="tx1"/>
            </a:solidFill>
            <a:miter lim="800000"/>
            <a:headEnd/>
            <a:tailEnd/>
          </a:ln>
          <a:effectLst/>
        </p:spPr>
        <p:txBody>
          <a:bodyPr>
            <a:prstTxWarp prst="textNoShape">
              <a:avLst/>
            </a:prstTxWarp>
            <a:spAutoFit/>
          </a:bodyPr>
          <a:lstStyle/>
          <a:p>
            <a:pPr marL="290513" indent="-290513">
              <a:buClr>
                <a:srgbClr val="FF3300"/>
              </a:buClr>
              <a:tabLst>
                <a:tab pos="2476500" algn="l"/>
              </a:tabLst>
            </a:pPr>
            <a:r>
              <a:rPr lang="en-US" sz="2000" b="1" dirty="0" smtClean="0">
                <a:solidFill>
                  <a:srgbClr val="FF0000"/>
                </a:solidFill>
                <a:latin typeface="Courier New" charset="0"/>
              </a:rPr>
              <a:t>-- Do Notation</a:t>
            </a:r>
          </a:p>
          <a:p>
            <a:pPr marL="290513" indent="-290513">
              <a:buClr>
                <a:srgbClr val="FF3300"/>
              </a:buClr>
              <a:tabLst>
                <a:tab pos="2476500" algn="l"/>
              </a:tabLst>
            </a:pPr>
            <a:r>
              <a:rPr lang="en-US" sz="2000" b="1" dirty="0" err="1" smtClean="0">
                <a:solidFill>
                  <a:srgbClr val="000000"/>
                </a:solidFill>
                <a:latin typeface="Courier New" charset="0"/>
              </a:rPr>
              <a:t>getTwoCharsDo</a:t>
            </a:r>
            <a:r>
              <a:rPr lang="en-US" sz="2000" b="1" dirty="0" smtClean="0">
                <a:solidFill>
                  <a:srgbClr val="000000"/>
                </a:solidFill>
                <a:latin typeface="Courier New" charset="0"/>
              </a:rPr>
              <a:t> :: </a:t>
            </a:r>
            <a:r>
              <a:rPr lang="en-US" sz="2000" b="1" dirty="0" err="1" smtClean="0">
                <a:solidFill>
                  <a:srgbClr val="000000"/>
                </a:solidFill>
                <a:latin typeface="Courier New" charset="0"/>
              </a:rPr>
              <a:t>IO(Char,Char</a:t>
            </a:r>
            <a:r>
              <a:rPr lang="en-US" sz="2000" b="1" dirty="0" smtClean="0">
                <a:solidFill>
                  <a:srgbClr val="000000"/>
                </a:solidFill>
                <a:latin typeface="Courier New" charset="0"/>
              </a:rPr>
              <a:t>)</a:t>
            </a:r>
          </a:p>
          <a:p>
            <a:pPr marL="290513" indent="-290513">
              <a:buClr>
                <a:srgbClr val="FF3300"/>
              </a:buClr>
              <a:tabLst>
                <a:tab pos="2476500" algn="l"/>
              </a:tabLst>
            </a:pPr>
            <a:r>
              <a:rPr lang="en-US" sz="2000" b="1" dirty="0" err="1" smtClean="0">
                <a:solidFill>
                  <a:srgbClr val="000000"/>
                </a:solidFill>
                <a:latin typeface="Courier New" charset="0"/>
              </a:rPr>
              <a:t>getTwoCharsDo</a:t>
            </a:r>
            <a:r>
              <a:rPr lang="en-US" sz="2000" b="1" dirty="0" smtClean="0">
                <a:solidFill>
                  <a:srgbClr val="000000"/>
                </a:solidFill>
                <a:latin typeface="Courier New" charset="0"/>
              </a:rPr>
              <a:t> = </a:t>
            </a:r>
            <a:r>
              <a:rPr lang="en-US" sz="2000" b="1" dirty="0" smtClean="0">
                <a:solidFill>
                  <a:srgbClr val="FF0000"/>
                </a:solidFill>
                <a:latin typeface="Courier New" charset="0"/>
              </a:rPr>
              <a:t>do { </a:t>
            </a:r>
            <a:r>
              <a:rPr lang="en-US" sz="2000" b="1" dirty="0" smtClean="0">
                <a:solidFill>
                  <a:srgbClr val="000000"/>
                </a:solidFill>
                <a:latin typeface="Courier New" charset="0"/>
              </a:rPr>
              <a:t>c1 </a:t>
            </a:r>
            <a:r>
              <a:rPr lang="en-US" sz="2000" b="1" dirty="0" smtClean="0">
                <a:solidFill>
                  <a:srgbClr val="FF0000"/>
                </a:solidFill>
                <a:latin typeface="Courier New" charset="0"/>
              </a:rPr>
              <a:t>&lt;-</a:t>
            </a:r>
            <a:r>
              <a:rPr lang="en-US" sz="2000" b="1" dirty="0" smtClean="0">
                <a:solidFill>
                  <a:srgbClr val="000000"/>
                </a:solidFill>
                <a:latin typeface="Courier New" charset="0"/>
              </a:rPr>
              <a:t> </a:t>
            </a:r>
            <a:r>
              <a:rPr lang="en-US" sz="2000" b="1" dirty="0" err="1" smtClean="0">
                <a:solidFill>
                  <a:srgbClr val="000000"/>
                </a:solidFill>
                <a:latin typeface="Courier New" charset="0"/>
              </a:rPr>
              <a:t>getChar</a:t>
            </a:r>
            <a:r>
              <a:rPr lang="en-US" sz="2000" b="1" dirty="0" smtClean="0">
                <a:solidFill>
                  <a:srgbClr val="000000"/>
                </a:solidFill>
                <a:latin typeface="Courier New" charset="0"/>
              </a:rPr>
              <a:t> </a:t>
            </a:r>
            <a:r>
              <a:rPr lang="en-US" sz="2000" b="1" dirty="0" smtClean="0">
                <a:solidFill>
                  <a:srgbClr val="FF0000"/>
                </a:solidFill>
                <a:latin typeface="Courier New" charset="0"/>
              </a:rPr>
              <a:t>;</a:t>
            </a:r>
          </a:p>
          <a:p>
            <a:pPr marL="290513" indent="-290513">
              <a:buClr>
                <a:srgbClr val="FF3300"/>
              </a:buClr>
              <a:tabLst>
                <a:tab pos="2476500" algn="l"/>
              </a:tabLst>
            </a:pPr>
            <a:r>
              <a:rPr lang="en-US" sz="2000" b="1" dirty="0" smtClean="0">
                <a:solidFill>
                  <a:srgbClr val="000000"/>
                </a:solidFill>
                <a:latin typeface="Courier New" charset="0"/>
              </a:rPr>
              <a:t>                     c2 </a:t>
            </a:r>
            <a:r>
              <a:rPr lang="en-US" sz="2000" b="1" dirty="0" smtClean="0">
                <a:solidFill>
                  <a:srgbClr val="FF0000"/>
                </a:solidFill>
                <a:latin typeface="Courier New" charset="0"/>
              </a:rPr>
              <a:t>&lt;-</a:t>
            </a:r>
            <a:r>
              <a:rPr lang="en-US" sz="2000" b="1" dirty="0" smtClean="0">
                <a:solidFill>
                  <a:srgbClr val="000000"/>
                </a:solidFill>
                <a:latin typeface="Courier New" charset="0"/>
              </a:rPr>
              <a:t> </a:t>
            </a:r>
            <a:r>
              <a:rPr lang="en-US" sz="2000" b="1" dirty="0" err="1" smtClean="0">
                <a:solidFill>
                  <a:srgbClr val="000000"/>
                </a:solidFill>
                <a:latin typeface="Courier New" charset="0"/>
              </a:rPr>
              <a:t>getChar</a:t>
            </a:r>
            <a:r>
              <a:rPr lang="en-US" sz="2000" b="1" dirty="0" smtClean="0">
                <a:solidFill>
                  <a:srgbClr val="000000"/>
                </a:solidFill>
                <a:latin typeface="Courier New" charset="0"/>
              </a:rPr>
              <a:t> </a:t>
            </a:r>
            <a:r>
              <a:rPr lang="en-US" sz="2000" b="1" dirty="0" smtClean="0">
                <a:solidFill>
                  <a:srgbClr val="FF0000"/>
                </a:solidFill>
                <a:latin typeface="Courier New" charset="0"/>
              </a:rPr>
              <a:t>;</a:t>
            </a:r>
          </a:p>
          <a:p>
            <a:pPr marL="290513" indent="-290513">
              <a:buClr>
                <a:srgbClr val="FF3300"/>
              </a:buClr>
              <a:tabLst>
                <a:tab pos="2476500" algn="l"/>
              </a:tabLst>
            </a:pPr>
            <a:r>
              <a:rPr lang="en-US" sz="2000" b="1" dirty="0" smtClean="0">
                <a:solidFill>
                  <a:srgbClr val="000000"/>
                </a:solidFill>
                <a:latin typeface="Courier New" charset="0"/>
              </a:rPr>
              <a:t>                     return (c1,c2) </a:t>
            </a:r>
            <a:r>
              <a:rPr lang="en-US" sz="2000" b="1" dirty="0" smtClean="0">
                <a:solidFill>
                  <a:srgbClr val="FF0000"/>
                </a:solidFill>
                <a:latin typeface="Courier New" charset="0"/>
              </a:rPr>
              <a:t>}</a:t>
            </a:r>
            <a:endParaRPr lang="en-US" sz="2000" b="1" dirty="0">
              <a:solidFill>
                <a:srgbClr val="FF0000"/>
              </a:solidFill>
              <a:latin typeface="Courier New" charset="0"/>
            </a:endParaRPr>
          </a:p>
        </p:txBody>
      </p:sp>
      <p:sp>
        <p:nvSpPr>
          <p:cNvPr id="5" name="Rectangle 4"/>
          <p:cNvSpPr>
            <a:spLocks noChangeArrowheads="1"/>
          </p:cNvSpPr>
          <p:nvPr/>
        </p:nvSpPr>
        <p:spPr bwMode="auto">
          <a:xfrm>
            <a:off x="1155700" y="2438400"/>
            <a:ext cx="6629400" cy="1477328"/>
          </a:xfrm>
          <a:prstGeom prst="rect">
            <a:avLst/>
          </a:prstGeom>
          <a:solidFill>
            <a:srgbClr val="FFFF00"/>
          </a:solidFill>
          <a:ln w="19050">
            <a:solidFill>
              <a:schemeClr val="tx1"/>
            </a:solidFill>
            <a:miter lim="800000"/>
            <a:headEnd/>
            <a:tailEnd/>
          </a:ln>
          <a:effectLst/>
        </p:spPr>
        <p:txBody>
          <a:bodyPr>
            <a:prstTxWarp prst="textNoShape">
              <a:avLst/>
            </a:prstTxWarp>
            <a:spAutoFit/>
          </a:bodyPr>
          <a:lstStyle/>
          <a:p>
            <a:pPr marL="290513" indent="-290513" algn="l">
              <a:buClr>
                <a:srgbClr val="FF3300"/>
              </a:buClr>
              <a:buFont typeface="Wingdings" charset="2"/>
              <a:buNone/>
              <a:tabLst>
                <a:tab pos="2476500" algn="l"/>
              </a:tabLst>
            </a:pPr>
            <a:r>
              <a:rPr lang="en-GB" b="1" dirty="0" smtClean="0">
                <a:solidFill>
                  <a:srgbClr val="FF0000"/>
                </a:solidFill>
                <a:latin typeface="Courier New" charset="0"/>
              </a:rPr>
              <a:t>-- Plain Syntax</a:t>
            </a:r>
          </a:p>
          <a:p>
            <a:pPr marL="290513" indent="-290513" algn="l">
              <a:buClr>
                <a:srgbClr val="FF3300"/>
              </a:buClr>
              <a:buFont typeface="Wingdings" charset="2"/>
              <a:buNone/>
              <a:tabLst>
                <a:tab pos="2476500" algn="l"/>
              </a:tabLst>
            </a:pPr>
            <a:r>
              <a:rPr lang="en-GB" b="1" dirty="0" err="1" smtClean="0">
                <a:solidFill>
                  <a:srgbClr val="000000"/>
                </a:solidFill>
                <a:latin typeface="Courier New" charset="0"/>
              </a:rPr>
              <a:t>getTwoChars</a:t>
            </a:r>
            <a:r>
              <a:rPr lang="en-GB" b="1" dirty="0" smtClean="0">
                <a:solidFill>
                  <a:srgbClr val="000000"/>
                </a:solidFill>
                <a:latin typeface="Courier New" charset="0"/>
              </a:rPr>
              <a:t> </a:t>
            </a:r>
            <a:r>
              <a:rPr lang="en-GB" b="1" dirty="0">
                <a:solidFill>
                  <a:srgbClr val="000000"/>
                </a:solidFill>
                <a:latin typeface="Courier New" charset="0"/>
              </a:rPr>
              <a:t>:: IO (</a:t>
            </a:r>
            <a:r>
              <a:rPr lang="en-GB" b="1" dirty="0" err="1">
                <a:solidFill>
                  <a:srgbClr val="000000"/>
                </a:solidFill>
                <a:latin typeface="Courier New" charset="0"/>
              </a:rPr>
              <a:t>Char,Char</a:t>
            </a:r>
            <a:r>
              <a:rPr lang="en-GB" b="1" dirty="0">
                <a:solidFill>
                  <a:srgbClr val="000000"/>
                </a:solidFill>
                <a:latin typeface="Courier New" charset="0"/>
              </a:rPr>
              <a:t>)</a:t>
            </a:r>
          </a:p>
          <a:p>
            <a:pPr marL="290513" indent="-290513" algn="l">
              <a:buClr>
                <a:srgbClr val="FF3300"/>
              </a:buClr>
              <a:buFont typeface="Wingdings" charset="2"/>
              <a:buNone/>
              <a:tabLst>
                <a:tab pos="2476500" algn="l"/>
              </a:tabLst>
            </a:pPr>
            <a:r>
              <a:rPr lang="en-GB" b="1" dirty="0" err="1" smtClean="0">
                <a:solidFill>
                  <a:srgbClr val="000000"/>
                </a:solidFill>
                <a:latin typeface="Courier New" charset="0"/>
              </a:rPr>
              <a:t>getTwoChars</a:t>
            </a:r>
            <a:r>
              <a:rPr lang="en-GB" b="1" dirty="0" smtClean="0">
                <a:solidFill>
                  <a:srgbClr val="000000"/>
                </a:solidFill>
                <a:latin typeface="Courier New" charset="0"/>
              </a:rPr>
              <a:t> = </a:t>
            </a:r>
            <a:r>
              <a:rPr lang="en-GB" b="1" dirty="0" err="1" smtClean="0">
                <a:solidFill>
                  <a:srgbClr val="000000"/>
                </a:solidFill>
                <a:latin typeface="Courier New" charset="0"/>
              </a:rPr>
              <a:t>getChar</a:t>
            </a:r>
            <a:r>
              <a:rPr lang="en-GB" b="1" dirty="0">
                <a:solidFill>
                  <a:srgbClr val="000000"/>
                </a:solidFill>
                <a:latin typeface="Courier New" charset="0"/>
              </a:rPr>
              <a:t>	&gt;&gt;= \c1 -&gt;</a:t>
            </a:r>
            <a:endParaRPr lang="en-GB" b="1" dirty="0" smtClean="0">
              <a:solidFill>
                <a:srgbClr val="000000"/>
              </a:solidFill>
              <a:latin typeface="Courier New" charset="0"/>
            </a:endParaRPr>
          </a:p>
          <a:p>
            <a:pPr marL="290513" indent="-290513" algn="l">
              <a:buClr>
                <a:srgbClr val="FF3300"/>
              </a:buClr>
              <a:buFont typeface="Wingdings" charset="2"/>
              <a:buNone/>
              <a:tabLst>
                <a:tab pos="2476500" algn="l"/>
              </a:tabLst>
            </a:pPr>
            <a:r>
              <a:rPr lang="en-GB" b="1" dirty="0" smtClean="0">
                <a:solidFill>
                  <a:srgbClr val="000000"/>
                </a:solidFill>
                <a:latin typeface="Courier New" charset="0"/>
              </a:rPr>
              <a:t>              </a:t>
            </a:r>
            <a:r>
              <a:rPr lang="en-GB" b="1" dirty="0" err="1" smtClean="0">
                <a:solidFill>
                  <a:srgbClr val="000000"/>
                </a:solidFill>
                <a:latin typeface="Courier New" charset="0"/>
              </a:rPr>
              <a:t>getChar</a:t>
            </a:r>
            <a:r>
              <a:rPr lang="en-GB" b="1" dirty="0">
                <a:solidFill>
                  <a:srgbClr val="000000"/>
                </a:solidFill>
                <a:latin typeface="Courier New" charset="0"/>
              </a:rPr>
              <a:t>	&gt;&gt;= \c2 -&gt;</a:t>
            </a:r>
            <a:endParaRPr lang="en-GB" b="1" dirty="0" smtClean="0">
              <a:solidFill>
                <a:srgbClr val="000000"/>
              </a:solidFill>
              <a:latin typeface="Courier New" charset="0"/>
            </a:endParaRPr>
          </a:p>
          <a:p>
            <a:pPr marL="290513" indent="-290513" algn="l">
              <a:buClr>
                <a:srgbClr val="FF3300"/>
              </a:buClr>
              <a:buFont typeface="Wingdings" charset="2"/>
              <a:buNone/>
              <a:tabLst>
                <a:tab pos="2476500" algn="l"/>
              </a:tabLst>
            </a:pPr>
            <a:r>
              <a:rPr lang="en-GB" b="1" dirty="0" smtClean="0">
                <a:solidFill>
                  <a:srgbClr val="000000"/>
                </a:solidFill>
                <a:latin typeface="Courier New" charset="0"/>
              </a:rPr>
              <a:t>              </a:t>
            </a:r>
            <a:r>
              <a:rPr lang="en-GB" b="1" dirty="0" smtClean="0">
                <a:solidFill>
                  <a:schemeClr val="bg1"/>
                </a:solidFill>
                <a:latin typeface="Courier New" charset="0"/>
              </a:rPr>
              <a:t>return (c1,c2)</a:t>
            </a:r>
            <a:endParaRPr lang="en-GB" sz="3200" b="1" dirty="0">
              <a:solidFill>
                <a:schemeClr val="bg1"/>
              </a:solidFill>
              <a:latin typeface="Courier New" charset="0"/>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Desugaring</a:t>
            </a:r>
            <a:r>
              <a:rPr lang="en-US" dirty="0" smtClean="0"/>
              <a:t> “do” Notation</a:t>
            </a:r>
            <a:endParaRPr lang="en-US" dirty="0"/>
          </a:p>
        </p:txBody>
      </p:sp>
      <p:sp>
        <p:nvSpPr>
          <p:cNvPr id="3" name="Content Placeholder 2"/>
          <p:cNvSpPr>
            <a:spLocks noGrp="1"/>
          </p:cNvSpPr>
          <p:nvPr>
            <p:ph idx="1"/>
          </p:nvPr>
        </p:nvSpPr>
        <p:spPr/>
        <p:txBody>
          <a:bodyPr/>
          <a:lstStyle/>
          <a:p>
            <a:r>
              <a:rPr lang="en-US" dirty="0" smtClean="0"/>
              <a:t>The “do” notation </a:t>
            </a:r>
            <a:r>
              <a:rPr lang="en-US" i="1" dirty="0" smtClean="0"/>
              <a:t>only </a:t>
            </a:r>
            <a:r>
              <a:rPr lang="en-US" dirty="0" smtClean="0"/>
              <a:t>adds syntactic sugar:</a:t>
            </a:r>
            <a:endParaRPr lang="en-US" dirty="0"/>
          </a:p>
        </p:txBody>
      </p:sp>
      <p:sp>
        <p:nvSpPr>
          <p:cNvPr id="4" name="Rectangle 4"/>
          <p:cNvSpPr>
            <a:spLocks noChangeArrowheads="1"/>
          </p:cNvSpPr>
          <p:nvPr/>
        </p:nvSpPr>
        <p:spPr bwMode="auto">
          <a:xfrm>
            <a:off x="939800" y="2286000"/>
            <a:ext cx="7467600" cy="2234458"/>
          </a:xfrm>
          <a:prstGeom prst="rect">
            <a:avLst/>
          </a:prstGeom>
          <a:solidFill>
            <a:srgbClr val="5F84D2"/>
          </a:solidFill>
          <a:ln w="9525">
            <a:noFill/>
            <a:miter lim="800000"/>
            <a:headEnd/>
            <a:tailEnd/>
          </a:ln>
          <a:effectLst/>
        </p:spPr>
        <p:txBody>
          <a:bodyPr wrap="square">
            <a:prstTxWarp prst="textNoShape">
              <a:avLst/>
            </a:prstTxWarp>
            <a:spAutoFit/>
          </a:bodyPr>
          <a:lstStyle/>
          <a:p>
            <a:pPr marL="290513" indent="-290513" algn="l">
              <a:spcBef>
                <a:spcPct val="60000"/>
              </a:spcBef>
              <a:buClr>
                <a:srgbClr val="FF3300"/>
              </a:buClr>
              <a:buFont typeface="Wingdings" charset="2"/>
              <a:buNone/>
              <a:tabLst>
                <a:tab pos="2857500" algn="l"/>
                <a:tab pos="3529013" algn="l"/>
              </a:tabLst>
            </a:pPr>
            <a:r>
              <a:rPr lang="en-GB" sz="2400" dirty="0">
                <a:solidFill>
                  <a:schemeClr val="bg1"/>
                </a:solidFill>
                <a:latin typeface="Chalkboard"/>
                <a:cs typeface="Chalkboard"/>
              </a:rPr>
              <a:t>do { </a:t>
            </a:r>
            <a:r>
              <a:rPr lang="en-GB" sz="2400" dirty="0" err="1">
                <a:solidFill>
                  <a:schemeClr val="bg1"/>
                </a:solidFill>
                <a:latin typeface="Chalkboard"/>
                <a:cs typeface="Chalkboard"/>
              </a:rPr>
              <a:t>x</a:t>
            </a:r>
            <a:r>
              <a:rPr lang="en-GB" sz="2400" dirty="0">
                <a:solidFill>
                  <a:schemeClr val="bg1"/>
                </a:solidFill>
                <a:latin typeface="Chalkboard"/>
                <a:cs typeface="Chalkboard"/>
              </a:rPr>
              <a:t>&lt;-</a:t>
            </a:r>
            <a:r>
              <a:rPr lang="en-GB" sz="2400" dirty="0" err="1">
                <a:solidFill>
                  <a:schemeClr val="bg1"/>
                </a:solidFill>
                <a:latin typeface="Chalkboard"/>
                <a:cs typeface="Chalkboard"/>
              </a:rPr>
              <a:t>e</a:t>
            </a:r>
            <a:r>
              <a:rPr lang="en-GB" sz="2400" dirty="0">
                <a:solidFill>
                  <a:schemeClr val="bg1"/>
                </a:solidFill>
                <a:latin typeface="Chalkboard"/>
                <a:cs typeface="Chalkboard"/>
              </a:rPr>
              <a:t>;</a:t>
            </a:r>
            <a:r>
              <a:rPr lang="en-GB" sz="2400" dirty="0" smtClean="0">
                <a:solidFill>
                  <a:schemeClr val="bg1"/>
                </a:solidFill>
                <a:latin typeface="Chalkboard"/>
                <a:cs typeface="Chalkboard"/>
              </a:rPr>
              <a:t> </a:t>
            </a:r>
            <a:r>
              <a:rPr lang="en-GB" sz="2400" dirty="0" err="1" smtClean="0">
                <a:solidFill>
                  <a:schemeClr val="bg1"/>
                </a:solidFill>
                <a:latin typeface="Chalkboard"/>
                <a:cs typeface="Chalkboard"/>
              </a:rPr>
              <a:t>es</a:t>
            </a:r>
            <a:r>
              <a:rPr lang="en-GB" sz="2400" dirty="0" smtClean="0">
                <a:solidFill>
                  <a:schemeClr val="bg1"/>
                </a:solidFill>
                <a:latin typeface="Chalkboard"/>
                <a:cs typeface="Chalkboard"/>
              </a:rPr>
              <a:t> </a:t>
            </a:r>
            <a:r>
              <a:rPr lang="en-GB" sz="2400" dirty="0">
                <a:solidFill>
                  <a:schemeClr val="bg1"/>
                </a:solidFill>
                <a:latin typeface="Chalkboard"/>
                <a:cs typeface="Chalkboard"/>
              </a:rPr>
              <a:t>} 	= 	</a:t>
            </a:r>
            <a:r>
              <a:rPr lang="en-GB" sz="2400" dirty="0" err="1">
                <a:solidFill>
                  <a:schemeClr val="bg1"/>
                </a:solidFill>
                <a:latin typeface="Chalkboard"/>
                <a:cs typeface="Chalkboard"/>
              </a:rPr>
              <a:t>e</a:t>
            </a:r>
            <a:r>
              <a:rPr lang="en-GB" sz="2400" dirty="0">
                <a:solidFill>
                  <a:schemeClr val="bg1"/>
                </a:solidFill>
                <a:latin typeface="Chalkboard"/>
                <a:cs typeface="Chalkboard"/>
              </a:rPr>
              <a:t> &gt;&gt;= \</a:t>
            </a:r>
            <a:r>
              <a:rPr lang="en-GB" sz="2400" dirty="0" err="1">
                <a:solidFill>
                  <a:schemeClr val="bg1"/>
                </a:solidFill>
                <a:latin typeface="Chalkboard"/>
                <a:cs typeface="Chalkboard"/>
              </a:rPr>
              <a:t>x</a:t>
            </a:r>
            <a:r>
              <a:rPr lang="en-GB" sz="2400" dirty="0">
                <a:solidFill>
                  <a:schemeClr val="bg1"/>
                </a:solidFill>
                <a:latin typeface="Chalkboard"/>
                <a:cs typeface="Chalkboard"/>
              </a:rPr>
              <a:t> -&gt; do {</a:t>
            </a:r>
            <a:r>
              <a:rPr lang="en-GB" sz="2400" dirty="0" smtClean="0">
                <a:solidFill>
                  <a:schemeClr val="bg1"/>
                </a:solidFill>
                <a:latin typeface="Chalkboard"/>
                <a:cs typeface="Chalkboard"/>
              </a:rPr>
              <a:t> </a:t>
            </a:r>
            <a:r>
              <a:rPr lang="en-GB" sz="2400" dirty="0" err="1" smtClean="0">
                <a:solidFill>
                  <a:schemeClr val="bg1"/>
                </a:solidFill>
                <a:latin typeface="Chalkboard"/>
                <a:cs typeface="Chalkboard"/>
              </a:rPr>
              <a:t>es</a:t>
            </a:r>
            <a:r>
              <a:rPr lang="en-GB" sz="2400" dirty="0" smtClean="0">
                <a:solidFill>
                  <a:schemeClr val="bg1"/>
                </a:solidFill>
                <a:latin typeface="Chalkboard"/>
                <a:cs typeface="Chalkboard"/>
              </a:rPr>
              <a:t> </a:t>
            </a:r>
            <a:r>
              <a:rPr lang="en-GB" sz="2400" dirty="0">
                <a:solidFill>
                  <a:schemeClr val="bg1"/>
                </a:solidFill>
                <a:latin typeface="Chalkboard"/>
                <a:cs typeface="Chalkboard"/>
              </a:rPr>
              <a:t>}</a:t>
            </a:r>
          </a:p>
          <a:p>
            <a:pPr marL="290513" indent="-290513" algn="l">
              <a:spcBef>
                <a:spcPct val="60000"/>
              </a:spcBef>
              <a:buClr>
                <a:srgbClr val="FF3300"/>
              </a:buClr>
              <a:buFont typeface="Wingdings" charset="2"/>
              <a:buNone/>
              <a:tabLst>
                <a:tab pos="2857500" algn="l"/>
                <a:tab pos="3529013" algn="l"/>
              </a:tabLst>
            </a:pPr>
            <a:r>
              <a:rPr lang="en-GB" sz="2400" dirty="0">
                <a:solidFill>
                  <a:schemeClr val="bg1"/>
                </a:solidFill>
                <a:latin typeface="Chalkboard"/>
                <a:cs typeface="Chalkboard"/>
              </a:rPr>
              <a:t>do { </a:t>
            </a:r>
            <a:r>
              <a:rPr lang="en-GB" sz="2400" dirty="0" err="1">
                <a:solidFill>
                  <a:schemeClr val="bg1"/>
                </a:solidFill>
                <a:latin typeface="Chalkboard"/>
                <a:cs typeface="Chalkboard"/>
              </a:rPr>
              <a:t>e</a:t>
            </a:r>
            <a:r>
              <a:rPr lang="en-GB" sz="2400" dirty="0">
                <a:solidFill>
                  <a:schemeClr val="bg1"/>
                </a:solidFill>
                <a:latin typeface="Chalkboard"/>
                <a:cs typeface="Chalkboard"/>
              </a:rPr>
              <a:t>;</a:t>
            </a:r>
            <a:r>
              <a:rPr lang="en-GB" sz="2400" dirty="0" smtClean="0">
                <a:solidFill>
                  <a:schemeClr val="bg1"/>
                </a:solidFill>
                <a:latin typeface="Chalkboard"/>
                <a:cs typeface="Chalkboard"/>
              </a:rPr>
              <a:t> </a:t>
            </a:r>
            <a:r>
              <a:rPr lang="en-GB" sz="2400" dirty="0" err="1" smtClean="0">
                <a:solidFill>
                  <a:schemeClr val="bg1"/>
                </a:solidFill>
                <a:latin typeface="Chalkboard"/>
                <a:cs typeface="Chalkboard"/>
              </a:rPr>
              <a:t>es</a:t>
            </a:r>
            <a:r>
              <a:rPr lang="en-GB" sz="2400" dirty="0" smtClean="0">
                <a:solidFill>
                  <a:schemeClr val="bg1"/>
                </a:solidFill>
                <a:latin typeface="Chalkboard"/>
                <a:cs typeface="Chalkboard"/>
              </a:rPr>
              <a:t> </a:t>
            </a:r>
            <a:r>
              <a:rPr lang="en-GB" sz="2400" dirty="0">
                <a:solidFill>
                  <a:schemeClr val="bg1"/>
                </a:solidFill>
                <a:latin typeface="Chalkboard"/>
                <a:cs typeface="Chalkboard"/>
              </a:rPr>
              <a:t>}	=	</a:t>
            </a:r>
            <a:r>
              <a:rPr lang="en-GB" sz="2400" dirty="0" err="1">
                <a:solidFill>
                  <a:schemeClr val="bg1"/>
                </a:solidFill>
                <a:latin typeface="Chalkboard"/>
                <a:cs typeface="Chalkboard"/>
              </a:rPr>
              <a:t>e</a:t>
            </a:r>
            <a:r>
              <a:rPr lang="en-GB" sz="2400" dirty="0">
                <a:solidFill>
                  <a:schemeClr val="bg1"/>
                </a:solidFill>
                <a:latin typeface="Chalkboard"/>
                <a:cs typeface="Chalkboard"/>
              </a:rPr>
              <a:t> &gt;&gt; do {</a:t>
            </a:r>
            <a:r>
              <a:rPr lang="en-GB" sz="2400" dirty="0" smtClean="0">
                <a:solidFill>
                  <a:schemeClr val="bg1"/>
                </a:solidFill>
                <a:latin typeface="Chalkboard"/>
                <a:cs typeface="Chalkboard"/>
              </a:rPr>
              <a:t> </a:t>
            </a:r>
            <a:r>
              <a:rPr lang="en-GB" sz="2400" dirty="0" err="1" smtClean="0">
                <a:solidFill>
                  <a:schemeClr val="bg1"/>
                </a:solidFill>
                <a:latin typeface="Chalkboard"/>
                <a:cs typeface="Chalkboard"/>
              </a:rPr>
              <a:t>es</a:t>
            </a:r>
            <a:r>
              <a:rPr lang="en-GB" sz="2400" dirty="0" smtClean="0">
                <a:solidFill>
                  <a:schemeClr val="bg1"/>
                </a:solidFill>
                <a:latin typeface="Chalkboard"/>
                <a:cs typeface="Chalkboard"/>
              </a:rPr>
              <a:t> </a:t>
            </a:r>
            <a:r>
              <a:rPr lang="en-GB" sz="2400" dirty="0">
                <a:solidFill>
                  <a:schemeClr val="bg1"/>
                </a:solidFill>
                <a:latin typeface="Chalkboard"/>
                <a:cs typeface="Chalkboard"/>
              </a:rPr>
              <a:t>}</a:t>
            </a:r>
          </a:p>
          <a:p>
            <a:pPr marL="290513" indent="-290513" algn="l">
              <a:spcBef>
                <a:spcPct val="60000"/>
              </a:spcBef>
              <a:buClr>
                <a:srgbClr val="FF3300"/>
              </a:buClr>
              <a:buFont typeface="Wingdings" charset="2"/>
              <a:buNone/>
              <a:tabLst>
                <a:tab pos="2857500" algn="l"/>
                <a:tab pos="3529013" algn="l"/>
              </a:tabLst>
            </a:pPr>
            <a:r>
              <a:rPr lang="en-GB" sz="2400" dirty="0">
                <a:solidFill>
                  <a:schemeClr val="bg1"/>
                </a:solidFill>
                <a:latin typeface="Chalkboard"/>
                <a:cs typeface="Chalkboard"/>
              </a:rPr>
              <a:t>do { </a:t>
            </a:r>
            <a:r>
              <a:rPr lang="en-GB" sz="2400" dirty="0" err="1">
                <a:solidFill>
                  <a:schemeClr val="bg1"/>
                </a:solidFill>
                <a:latin typeface="Chalkboard"/>
                <a:cs typeface="Chalkboard"/>
              </a:rPr>
              <a:t>e</a:t>
            </a:r>
            <a:r>
              <a:rPr lang="en-GB" sz="2400" dirty="0">
                <a:solidFill>
                  <a:schemeClr val="bg1"/>
                </a:solidFill>
                <a:latin typeface="Chalkboard"/>
                <a:cs typeface="Chalkboard"/>
              </a:rPr>
              <a:t> }	=	</a:t>
            </a:r>
            <a:r>
              <a:rPr lang="en-GB" sz="2400" dirty="0" err="1" smtClean="0">
                <a:solidFill>
                  <a:schemeClr val="bg1"/>
                </a:solidFill>
                <a:latin typeface="Chalkboard"/>
                <a:cs typeface="Chalkboard"/>
              </a:rPr>
              <a:t>e</a:t>
            </a:r>
            <a:endParaRPr lang="en-GB" sz="2400" dirty="0" smtClean="0">
              <a:solidFill>
                <a:schemeClr val="bg1"/>
              </a:solidFill>
              <a:latin typeface="Chalkboard"/>
              <a:cs typeface="Chalkboard"/>
            </a:endParaRPr>
          </a:p>
          <a:p>
            <a:pPr marL="290513" indent="-290513" algn="l">
              <a:spcBef>
                <a:spcPct val="60000"/>
              </a:spcBef>
              <a:buClr>
                <a:srgbClr val="FF3300"/>
              </a:buClr>
              <a:buFont typeface="Wingdings" charset="2"/>
              <a:buNone/>
              <a:tabLst>
                <a:tab pos="2857500" algn="l"/>
                <a:tab pos="3529013" algn="l"/>
              </a:tabLst>
            </a:pPr>
            <a:r>
              <a:rPr lang="en-GB" sz="2400" b="1" dirty="0" smtClean="0">
                <a:solidFill>
                  <a:schemeClr val="bg1"/>
                </a:solidFill>
                <a:latin typeface="Chalkboard"/>
                <a:cs typeface="Chalkboard"/>
              </a:rPr>
              <a:t>do {let </a:t>
            </a:r>
            <a:r>
              <a:rPr lang="en-GB" sz="2400" b="1" dirty="0" err="1" smtClean="0">
                <a:solidFill>
                  <a:schemeClr val="bg1"/>
                </a:solidFill>
                <a:latin typeface="Chalkboard"/>
                <a:cs typeface="Chalkboard"/>
              </a:rPr>
              <a:t>ds</a:t>
            </a:r>
            <a:r>
              <a:rPr lang="en-GB" sz="2400" b="1" dirty="0" smtClean="0">
                <a:solidFill>
                  <a:schemeClr val="bg1"/>
                </a:solidFill>
                <a:latin typeface="Chalkboard"/>
                <a:cs typeface="Chalkboard"/>
              </a:rPr>
              <a:t>; </a:t>
            </a:r>
            <a:r>
              <a:rPr lang="en-GB" sz="2400" b="1" dirty="0" err="1" smtClean="0">
                <a:solidFill>
                  <a:schemeClr val="bg1"/>
                </a:solidFill>
                <a:latin typeface="Chalkboard"/>
                <a:cs typeface="Chalkboard"/>
              </a:rPr>
              <a:t>es</a:t>
            </a:r>
            <a:r>
              <a:rPr lang="en-GB" sz="2400" b="1" dirty="0" smtClean="0">
                <a:solidFill>
                  <a:schemeClr val="bg1"/>
                </a:solidFill>
                <a:latin typeface="Chalkboard"/>
                <a:cs typeface="Chalkboard"/>
              </a:rPr>
              <a:t>}        =     let </a:t>
            </a:r>
            <a:r>
              <a:rPr lang="en-GB" sz="2400" b="1" dirty="0" err="1" smtClean="0">
                <a:solidFill>
                  <a:schemeClr val="bg1"/>
                </a:solidFill>
                <a:latin typeface="Chalkboard"/>
                <a:cs typeface="Chalkboard"/>
              </a:rPr>
              <a:t>ds</a:t>
            </a:r>
            <a:r>
              <a:rPr lang="en-GB" sz="2400" b="1" dirty="0" smtClean="0">
                <a:solidFill>
                  <a:schemeClr val="bg1"/>
                </a:solidFill>
                <a:latin typeface="Chalkboard"/>
                <a:cs typeface="Chalkboard"/>
              </a:rPr>
              <a:t> in do {</a:t>
            </a:r>
            <a:r>
              <a:rPr lang="en-GB" sz="2400" b="1" dirty="0" err="1" smtClean="0">
                <a:solidFill>
                  <a:schemeClr val="bg1"/>
                </a:solidFill>
                <a:latin typeface="Chalkboard"/>
                <a:cs typeface="Chalkboard"/>
              </a:rPr>
              <a:t>es</a:t>
            </a:r>
            <a:r>
              <a:rPr lang="en-GB" sz="2400" b="1" dirty="0" smtClean="0">
                <a:solidFill>
                  <a:schemeClr val="bg1"/>
                </a:solidFill>
                <a:latin typeface="Chalkboard"/>
                <a:cs typeface="Chalkboard"/>
              </a:rPr>
              <a:t>} </a:t>
            </a:r>
            <a:endParaRPr lang="en-GB" sz="2400" b="1" dirty="0">
              <a:solidFill>
                <a:schemeClr val="bg1"/>
              </a:solidFill>
              <a:latin typeface="Chalkboard"/>
              <a:cs typeface="Chalkboard"/>
            </a:endParaRPr>
          </a:p>
        </p:txBody>
      </p:sp>
      <p:sp>
        <p:nvSpPr>
          <p:cNvPr id="5" name="Rounded Rectangular Callout 4"/>
          <p:cNvSpPr/>
          <p:nvPr/>
        </p:nvSpPr>
        <p:spPr>
          <a:xfrm>
            <a:off x="1003301" y="4876800"/>
            <a:ext cx="7226300" cy="783193"/>
          </a:xfrm>
          <a:prstGeom prst="wedgeRoundRectCallout">
            <a:avLst>
              <a:gd name="adj1" fmla="val -23745"/>
              <a:gd name="adj2" fmla="val 49693"/>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algn="ctr"/>
            <a:r>
              <a:rPr lang="en-GB" sz="2000" dirty="0" smtClean="0">
                <a:solidFill>
                  <a:schemeClr val="bg1"/>
                </a:solidFill>
                <a:latin typeface="Chalkboard"/>
              </a:rPr>
              <a:t>The scope of variables bound in a generator is the rest of the “do” expression.</a:t>
            </a:r>
            <a:endParaRPr lang="en-GB" sz="2000" dirty="0">
              <a:solidFill>
                <a:schemeClr val="bg1"/>
              </a:solidFill>
              <a:latin typeface="Chalkboard"/>
            </a:endParaRPr>
          </a:p>
        </p:txBody>
      </p:sp>
      <p:sp>
        <p:nvSpPr>
          <p:cNvPr id="6" name="Rounded Rectangular Callout 5"/>
          <p:cNvSpPr/>
          <p:nvPr/>
        </p:nvSpPr>
        <p:spPr>
          <a:xfrm>
            <a:off x="977901" y="5833507"/>
            <a:ext cx="7226300" cy="442674"/>
          </a:xfrm>
          <a:prstGeom prst="wedgeRoundRectCallout">
            <a:avLst>
              <a:gd name="adj1" fmla="val -23745"/>
              <a:gd name="adj2" fmla="val 49693"/>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algn="ctr"/>
            <a:r>
              <a:rPr lang="en-GB" sz="2000" dirty="0" smtClean="0">
                <a:solidFill>
                  <a:schemeClr val="bg1"/>
                </a:solidFill>
                <a:latin typeface="Chalkboard"/>
              </a:rPr>
              <a:t>The last item in a “do” expression must be an expression.</a:t>
            </a:r>
            <a:endParaRPr lang="en-GB" sz="2000" dirty="0">
              <a:solidFill>
                <a:schemeClr val="bg1"/>
              </a:solidFill>
              <a:latin typeface="Chalkboard"/>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457200" y="147638"/>
            <a:ext cx="8229600" cy="728662"/>
          </a:xfrm>
        </p:spPr>
        <p:txBody>
          <a:bodyPr/>
          <a:lstStyle/>
          <a:p>
            <a:pPr eaLnBrk="1" hangingPunct="1">
              <a:defRPr/>
            </a:pPr>
            <a:r>
              <a:rPr lang="en-US" dirty="0" smtClean="0"/>
              <a:t>Beauty...</a:t>
            </a:r>
            <a:endParaRPr lang="en-US" dirty="0"/>
          </a:p>
        </p:txBody>
      </p:sp>
      <p:sp>
        <p:nvSpPr>
          <p:cNvPr id="47107" name="Rectangle 3"/>
          <p:cNvSpPr>
            <a:spLocks noGrp="1" noChangeArrowheads="1"/>
          </p:cNvSpPr>
          <p:nvPr>
            <p:ph type="body" idx="1"/>
          </p:nvPr>
        </p:nvSpPr>
        <p:spPr>
          <a:xfrm>
            <a:off x="457200" y="914400"/>
            <a:ext cx="8382000" cy="5257800"/>
          </a:xfrm>
        </p:spPr>
        <p:txBody>
          <a:bodyPr>
            <a:normAutofit/>
          </a:bodyPr>
          <a:lstStyle/>
          <a:p>
            <a:pPr eaLnBrk="1" hangingPunct="1">
              <a:spcAft>
                <a:spcPct val="0"/>
              </a:spcAft>
              <a:buNone/>
            </a:pPr>
            <a:r>
              <a:rPr lang="en-US" dirty="0" smtClean="0">
                <a:solidFill>
                  <a:srgbClr val="FFFF00"/>
                </a:solidFill>
              </a:rPr>
              <a:t>Functional programming is beautiful:</a:t>
            </a:r>
          </a:p>
          <a:p>
            <a:pPr lvl="1" eaLnBrk="1" hangingPunct="1"/>
            <a:r>
              <a:rPr lang="en-US" dirty="0" smtClean="0"/>
              <a:t>Concise and powerful abstractions</a:t>
            </a:r>
          </a:p>
          <a:p>
            <a:pPr lvl="2"/>
            <a:r>
              <a:rPr lang="en-US" dirty="0" smtClean="0"/>
              <a:t>higher-order functions, algebraic data types, parametric polymorphism, principled overloading, ...</a:t>
            </a:r>
          </a:p>
          <a:p>
            <a:pPr lvl="1"/>
            <a:r>
              <a:rPr lang="en-US" dirty="0" smtClean="0"/>
              <a:t>Close correspondence with mathematics</a:t>
            </a:r>
          </a:p>
          <a:p>
            <a:pPr lvl="2"/>
            <a:r>
              <a:rPr lang="en-US" dirty="0" smtClean="0"/>
              <a:t>Semantics of a code function </a:t>
            </a:r>
            <a:r>
              <a:rPr lang="en-US" i="1" dirty="0" smtClean="0">
                <a:solidFill>
                  <a:srgbClr val="FFFF00"/>
                </a:solidFill>
              </a:rPr>
              <a:t>is </a:t>
            </a:r>
            <a:r>
              <a:rPr lang="en-US" dirty="0" smtClean="0"/>
              <a:t>the math function</a:t>
            </a:r>
          </a:p>
          <a:p>
            <a:pPr lvl="2"/>
            <a:r>
              <a:rPr lang="en-US" dirty="0" err="1" smtClean="0"/>
              <a:t>Equational</a:t>
            </a:r>
            <a:r>
              <a:rPr lang="en-US" dirty="0" smtClean="0"/>
              <a:t> reasoning: if </a:t>
            </a:r>
            <a:r>
              <a:rPr lang="en-US" dirty="0" err="1" smtClean="0"/>
              <a:t>x</a:t>
            </a:r>
            <a:r>
              <a:rPr lang="en-US" dirty="0" smtClean="0"/>
              <a:t> = </a:t>
            </a:r>
            <a:r>
              <a:rPr lang="en-US" dirty="0" err="1" smtClean="0"/>
              <a:t>y</a:t>
            </a:r>
            <a:r>
              <a:rPr lang="en-US" dirty="0" smtClean="0"/>
              <a:t>, then </a:t>
            </a:r>
            <a:r>
              <a:rPr lang="en-US" dirty="0" err="1" smtClean="0"/>
              <a:t>f</a:t>
            </a:r>
            <a:r>
              <a:rPr lang="en-US" dirty="0" smtClean="0"/>
              <a:t> </a:t>
            </a:r>
            <a:r>
              <a:rPr lang="en-US" dirty="0" err="1" smtClean="0"/>
              <a:t>x</a:t>
            </a:r>
            <a:r>
              <a:rPr lang="en-US" dirty="0" smtClean="0"/>
              <a:t> = </a:t>
            </a:r>
            <a:r>
              <a:rPr lang="en-US" dirty="0" err="1" smtClean="0"/>
              <a:t>f</a:t>
            </a:r>
            <a:r>
              <a:rPr lang="en-US" dirty="0" smtClean="0"/>
              <a:t> </a:t>
            </a:r>
            <a:r>
              <a:rPr lang="en-US" dirty="0" err="1" smtClean="0"/>
              <a:t>y</a:t>
            </a:r>
            <a:endParaRPr lang="en-US" dirty="0" smtClean="0"/>
          </a:p>
          <a:p>
            <a:pPr lvl="2"/>
            <a:r>
              <a:rPr lang="en-US" dirty="0" smtClean="0"/>
              <a:t>Independence of order-of-evaluation (Church-Rosser)</a:t>
            </a:r>
          </a:p>
        </p:txBody>
      </p:sp>
      <p:grpSp>
        <p:nvGrpSpPr>
          <p:cNvPr id="24" name="Group 23"/>
          <p:cNvGrpSpPr/>
          <p:nvPr/>
        </p:nvGrpSpPr>
        <p:grpSpPr>
          <a:xfrm>
            <a:off x="1123931" y="4286243"/>
            <a:ext cx="3638473" cy="2406657"/>
            <a:chOff x="2736831" y="4286243"/>
            <a:chExt cx="3638473" cy="2406657"/>
          </a:xfrm>
        </p:grpSpPr>
        <p:sp>
          <p:nvSpPr>
            <p:cNvPr id="6" name="TextBox 5"/>
            <p:cNvSpPr txBox="1"/>
            <p:nvPr/>
          </p:nvSpPr>
          <p:spPr>
            <a:xfrm>
              <a:off x="3940971" y="4286243"/>
              <a:ext cx="1262059" cy="400110"/>
            </a:xfrm>
            <a:prstGeom prst="rect">
              <a:avLst/>
            </a:prstGeom>
            <a:solidFill>
              <a:srgbClr val="FFFF00"/>
            </a:solidFill>
          </p:spPr>
          <p:txBody>
            <a:bodyPr wrap="none" rtlCol="0">
              <a:spAutoFit/>
            </a:bodyPr>
            <a:lstStyle/>
            <a:p>
              <a:r>
                <a:rPr lang="en-GB" sz="2000" b="1" dirty="0" smtClean="0">
                  <a:solidFill>
                    <a:schemeClr val="bg1"/>
                  </a:solidFill>
                  <a:latin typeface="Courier New" pitchFamily="49" charset="0"/>
                  <a:cs typeface="Courier New" pitchFamily="49" charset="0"/>
                </a:rPr>
                <a:t>e1 * e2</a:t>
              </a:r>
            </a:p>
          </p:txBody>
        </p:sp>
        <p:sp>
          <p:nvSpPr>
            <p:cNvPr id="7" name="TextBox 6"/>
            <p:cNvSpPr txBox="1"/>
            <p:nvPr/>
          </p:nvSpPr>
          <p:spPr>
            <a:xfrm>
              <a:off x="2736831" y="5276843"/>
              <a:ext cx="1415973" cy="400110"/>
            </a:xfrm>
            <a:prstGeom prst="rect">
              <a:avLst/>
            </a:prstGeom>
            <a:solidFill>
              <a:srgbClr val="FFFF00"/>
            </a:solidFill>
          </p:spPr>
          <p:txBody>
            <a:bodyPr wrap="none" rtlCol="0">
              <a:spAutoFit/>
            </a:bodyPr>
            <a:lstStyle/>
            <a:p>
              <a:r>
                <a:rPr lang="en-GB" sz="2000" b="1" dirty="0" smtClean="0">
                  <a:solidFill>
                    <a:schemeClr val="bg1"/>
                  </a:solidFill>
                  <a:latin typeface="Courier New" pitchFamily="49" charset="0"/>
                  <a:cs typeface="Courier New" pitchFamily="49" charset="0"/>
                </a:rPr>
                <a:t>e1’ * e2</a:t>
              </a:r>
            </a:p>
          </p:txBody>
        </p:sp>
        <p:sp>
          <p:nvSpPr>
            <p:cNvPr id="8" name="TextBox 7"/>
            <p:cNvSpPr txBox="1"/>
            <p:nvPr/>
          </p:nvSpPr>
          <p:spPr>
            <a:xfrm>
              <a:off x="4959331" y="5276843"/>
              <a:ext cx="1415973" cy="400110"/>
            </a:xfrm>
            <a:prstGeom prst="rect">
              <a:avLst/>
            </a:prstGeom>
            <a:solidFill>
              <a:srgbClr val="FFFF00"/>
            </a:solidFill>
          </p:spPr>
          <p:txBody>
            <a:bodyPr wrap="none" rtlCol="0">
              <a:spAutoFit/>
            </a:bodyPr>
            <a:lstStyle/>
            <a:p>
              <a:r>
                <a:rPr lang="en-GB" sz="2000" b="1" dirty="0" smtClean="0">
                  <a:solidFill>
                    <a:schemeClr val="bg1"/>
                  </a:solidFill>
                  <a:latin typeface="Courier New" pitchFamily="49" charset="0"/>
                  <a:cs typeface="Courier New" pitchFamily="49" charset="0"/>
                </a:rPr>
                <a:t>e1 * e2’</a:t>
              </a:r>
            </a:p>
          </p:txBody>
        </p:sp>
        <p:sp>
          <p:nvSpPr>
            <p:cNvPr id="9" name="TextBox 8"/>
            <p:cNvSpPr txBox="1"/>
            <p:nvPr/>
          </p:nvSpPr>
          <p:spPr>
            <a:xfrm>
              <a:off x="4017927" y="6292790"/>
              <a:ext cx="1108146" cy="400110"/>
            </a:xfrm>
            <a:prstGeom prst="rect">
              <a:avLst/>
            </a:prstGeom>
            <a:solidFill>
              <a:srgbClr val="FFFF00"/>
            </a:solidFill>
          </p:spPr>
          <p:txBody>
            <a:bodyPr wrap="none" rtlCol="0">
              <a:spAutoFit/>
            </a:bodyPr>
            <a:lstStyle/>
            <a:p>
              <a:r>
                <a:rPr lang="en-GB" sz="2000" b="1" dirty="0" smtClean="0">
                  <a:solidFill>
                    <a:schemeClr val="bg1"/>
                  </a:solidFill>
                  <a:latin typeface="Courier New" pitchFamily="49" charset="0"/>
                  <a:cs typeface="Courier New" pitchFamily="49" charset="0"/>
                </a:rPr>
                <a:t>result</a:t>
              </a:r>
            </a:p>
          </p:txBody>
        </p:sp>
        <p:cxnSp>
          <p:nvCxnSpPr>
            <p:cNvPr id="11" name="Straight Arrow Connector 10"/>
            <p:cNvCxnSpPr>
              <a:stCxn id="6" idx="2"/>
              <a:endCxn id="7" idx="0"/>
            </p:cNvCxnSpPr>
            <p:nvPr/>
          </p:nvCxnSpPr>
          <p:spPr>
            <a:xfrm rot="5400000">
              <a:off x="3713165" y="4418007"/>
              <a:ext cx="590490" cy="1127183"/>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5" name="Straight Arrow Connector 14"/>
            <p:cNvCxnSpPr>
              <a:stCxn id="6" idx="2"/>
              <a:endCxn id="8" idx="0"/>
            </p:cNvCxnSpPr>
            <p:nvPr/>
          </p:nvCxnSpPr>
          <p:spPr>
            <a:xfrm rot="16200000" flipH="1">
              <a:off x="4824414" y="4433939"/>
              <a:ext cx="590490" cy="1095317"/>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8" name="Straight Arrow Connector 17"/>
            <p:cNvCxnSpPr>
              <a:stCxn id="7" idx="2"/>
              <a:endCxn id="9" idx="0"/>
            </p:cNvCxnSpPr>
            <p:nvPr/>
          </p:nvCxnSpPr>
          <p:spPr>
            <a:xfrm rot="16200000" flipH="1">
              <a:off x="3700491" y="5421280"/>
              <a:ext cx="615837" cy="1127182"/>
            </a:xfrm>
            <a:prstGeom prst="straightConnector1">
              <a:avLst/>
            </a:prstGeom>
            <a:ln w="38100" cap="flat" cmpd="dbl" algn="ctr">
              <a:solidFill>
                <a:schemeClr val="accent1"/>
              </a:solidFill>
              <a:prstDash val="solid"/>
              <a:round/>
              <a:headEnd type="none" w="med" len="med"/>
              <a:tailEnd type="arrow" w="med" len="med"/>
            </a:ln>
          </p:spPr>
          <p:style>
            <a:lnRef idx="2">
              <a:schemeClr val="accent1"/>
            </a:lnRef>
            <a:fillRef idx="0">
              <a:schemeClr val="accent1"/>
            </a:fillRef>
            <a:effectRef idx="1">
              <a:schemeClr val="accent1"/>
            </a:effectRef>
            <a:fontRef idx="minor">
              <a:schemeClr val="tx1"/>
            </a:fontRef>
          </p:style>
        </p:cxnSp>
        <p:cxnSp>
          <p:nvCxnSpPr>
            <p:cNvPr id="21" name="Straight Arrow Connector 20"/>
            <p:cNvCxnSpPr>
              <a:stCxn id="8" idx="2"/>
              <a:endCxn id="9" idx="0"/>
            </p:cNvCxnSpPr>
            <p:nvPr/>
          </p:nvCxnSpPr>
          <p:spPr>
            <a:xfrm rot="5400000">
              <a:off x="4811741" y="5437212"/>
              <a:ext cx="615837" cy="1095318"/>
            </a:xfrm>
            <a:prstGeom prst="straightConnector1">
              <a:avLst/>
            </a:prstGeom>
            <a:ln w="38100" cap="flat" cmpd="dbl" algn="ctr">
              <a:solidFill>
                <a:schemeClr val="accent1"/>
              </a:solidFill>
              <a:prstDash val="solid"/>
              <a:round/>
              <a:headEnd type="none" w="med" len="med"/>
              <a:tailEnd type="arrow" w="med" len="med"/>
            </a:ln>
          </p:spPr>
          <p:style>
            <a:lnRef idx="2">
              <a:schemeClr val="accent1"/>
            </a:lnRef>
            <a:fillRef idx="0">
              <a:schemeClr val="accent1"/>
            </a:fillRef>
            <a:effectRef idx="1">
              <a:schemeClr val="accent1"/>
            </a:effectRef>
            <a:fontRef idx="minor">
              <a:schemeClr val="tx1"/>
            </a:fontRef>
          </p:style>
        </p:cxnSp>
      </p:grpSp>
      <p:sp>
        <p:nvSpPr>
          <p:cNvPr id="25" name="Rounded Rectangular Callout 24"/>
          <p:cNvSpPr/>
          <p:nvPr/>
        </p:nvSpPr>
        <p:spPr>
          <a:xfrm>
            <a:off x="5449857" y="4533900"/>
            <a:ext cx="2767043" cy="2145268"/>
          </a:xfrm>
          <a:prstGeom prst="wedgeRoundRectCallout">
            <a:avLst>
              <a:gd name="adj1" fmla="val -23745"/>
              <a:gd name="adj2" fmla="val 49693"/>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algn="ctr"/>
            <a:r>
              <a:rPr lang="en-GB" sz="2000" dirty="0" smtClean="0">
                <a:solidFill>
                  <a:schemeClr val="bg1"/>
                </a:solidFill>
                <a:latin typeface="Chalkboard"/>
              </a:rPr>
              <a:t>The compiler can choose the best order in which to do evaluation, including skipping a term if it is not needed.</a:t>
            </a:r>
            <a:endParaRPr lang="en-GB" sz="2000" dirty="0">
              <a:solidFill>
                <a:schemeClr val="bg1"/>
              </a:solidFill>
              <a:latin typeface="Chalkboard"/>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4710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7107">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47107">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7107">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47107">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47107">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47107">
                                            <p:txEl>
                                              <p:pRg st="6" end="6"/>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24"/>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2" presetClass="entr" presetSubtype="2" accel="50000" decel="50000" fill="hold" grpId="0" nodeType="clickEffect">
                                  <p:stCondLst>
                                    <p:cond delay="0"/>
                                  </p:stCondLst>
                                  <p:childTnLst>
                                    <p:set>
                                      <p:cBhvr>
                                        <p:cTn id="28" dur="1" fill="hold">
                                          <p:stCondLst>
                                            <p:cond delay="0"/>
                                          </p:stCondLst>
                                        </p:cTn>
                                        <p:tgtEl>
                                          <p:spTgt spid="25"/>
                                        </p:tgtEl>
                                        <p:attrNameLst>
                                          <p:attrName>style.visibility</p:attrName>
                                        </p:attrNameLst>
                                      </p:cBhvr>
                                      <p:to>
                                        <p:strVal val="visible"/>
                                      </p:to>
                                    </p:set>
                                    <p:anim calcmode="lin" valueType="num">
                                      <p:cBhvr additive="base">
                                        <p:cTn id="29" dur="500" fill="hold"/>
                                        <p:tgtEl>
                                          <p:spTgt spid="25"/>
                                        </p:tgtEl>
                                        <p:attrNameLst>
                                          <p:attrName>ppt_x</p:attrName>
                                        </p:attrNameLst>
                                      </p:cBhvr>
                                      <p:tavLst>
                                        <p:tav tm="0">
                                          <p:val>
                                            <p:strVal val="1+#ppt_w/2"/>
                                          </p:val>
                                        </p:tav>
                                        <p:tav tm="100000">
                                          <p:val>
                                            <p:strVal val="#ppt_x"/>
                                          </p:val>
                                        </p:tav>
                                      </p:tavLst>
                                    </p:anim>
                                    <p:anim calcmode="lin" valueType="num">
                                      <p:cBhvr additive="base">
                                        <p:cTn id="30" dur="500" fill="hold"/>
                                        <p:tgtEl>
                                          <p:spTgt spid="2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07" grpId="0" build="p"/>
      <p:bldP spid="25" grpId="0" animBg="1"/>
    </p:bldLst>
  </p:timing>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Syntactic Variations</a:t>
            </a:r>
            <a:endParaRPr lang="en-US" dirty="0"/>
          </a:p>
        </p:txBody>
      </p:sp>
      <p:sp>
        <p:nvSpPr>
          <p:cNvPr id="11" name="Content Placeholder 10"/>
          <p:cNvSpPr>
            <a:spLocks noGrp="1"/>
          </p:cNvSpPr>
          <p:nvPr>
            <p:ph idx="1"/>
          </p:nvPr>
        </p:nvSpPr>
        <p:spPr/>
        <p:txBody>
          <a:bodyPr/>
          <a:lstStyle/>
          <a:p>
            <a:r>
              <a:rPr lang="en-US" dirty="0" smtClean="0"/>
              <a:t>The following are equivalent:</a:t>
            </a:r>
            <a:endParaRPr lang="en-US" dirty="0"/>
          </a:p>
        </p:txBody>
      </p:sp>
      <p:sp>
        <p:nvSpPr>
          <p:cNvPr id="5" name="Rectangle 4"/>
          <p:cNvSpPr>
            <a:spLocks noChangeArrowheads="1"/>
          </p:cNvSpPr>
          <p:nvPr/>
        </p:nvSpPr>
        <p:spPr bwMode="auto">
          <a:xfrm>
            <a:off x="1130300" y="2374900"/>
            <a:ext cx="6705600" cy="461665"/>
          </a:xfrm>
          <a:prstGeom prst="rect">
            <a:avLst/>
          </a:prstGeom>
          <a:solidFill>
            <a:srgbClr val="FFFF00"/>
          </a:solidFill>
          <a:ln w="19050">
            <a:solidFill>
              <a:schemeClr val="tx1"/>
            </a:solidFill>
            <a:miter lim="800000"/>
            <a:headEnd/>
            <a:tailEnd/>
          </a:ln>
          <a:effectLst/>
        </p:spPr>
        <p:txBody>
          <a:bodyPr wrap="square">
            <a:prstTxWarp prst="textNoShape">
              <a:avLst/>
            </a:prstTxWarp>
            <a:spAutoFit/>
          </a:bodyPr>
          <a:lstStyle/>
          <a:p>
            <a:pPr marL="290513" indent="-290513">
              <a:buClr>
                <a:srgbClr val="FF3300"/>
              </a:buClr>
            </a:pPr>
            <a:r>
              <a:rPr lang="en-US" sz="2400" b="1" dirty="0" smtClean="0">
                <a:solidFill>
                  <a:schemeClr val="bg1"/>
                </a:solidFill>
                <a:latin typeface="Courier New" charset="0"/>
              </a:rPr>
              <a:t>do { x1 &lt;- p1; ...; </a:t>
            </a:r>
            <a:r>
              <a:rPr lang="en-US" sz="2400" b="1" dirty="0" err="1" smtClean="0">
                <a:solidFill>
                  <a:schemeClr val="bg1"/>
                </a:solidFill>
                <a:latin typeface="Courier New" charset="0"/>
              </a:rPr>
              <a:t>xn</a:t>
            </a:r>
            <a:r>
              <a:rPr lang="en-US" sz="2400" b="1" dirty="0" smtClean="0">
                <a:solidFill>
                  <a:schemeClr val="bg1"/>
                </a:solidFill>
                <a:latin typeface="Courier New" charset="0"/>
              </a:rPr>
              <a:t> &lt;- </a:t>
            </a:r>
            <a:r>
              <a:rPr lang="en-US" sz="2400" b="1" dirty="0" err="1" smtClean="0">
                <a:solidFill>
                  <a:schemeClr val="bg1"/>
                </a:solidFill>
                <a:latin typeface="Courier New" charset="0"/>
              </a:rPr>
              <a:t>pn</a:t>
            </a:r>
            <a:r>
              <a:rPr lang="en-US" sz="2400" b="1" dirty="0" smtClean="0">
                <a:solidFill>
                  <a:schemeClr val="bg1"/>
                </a:solidFill>
                <a:latin typeface="Courier New" charset="0"/>
              </a:rPr>
              <a:t>; </a:t>
            </a:r>
            <a:r>
              <a:rPr lang="en-US" sz="2400" b="1" dirty="0" err="1" smtClean="0">
                <a:solidFill>
                  <a:schemeClr val="bg1"/>
                </a:solidFill>
                <a:latin typeface="Courier New" charset="0"/>
              </a:rPr>
              <a:t>q</a:t>
            </a:r>
            <a:r>
              <a:rPr lang="en-US" sz="2400" b="1" dirty="0" smtClean="0">
                <a:solidFill>
                  <a:schemeClr val="bg1"/>
                </a:solidFill>
                <a:latin typeface="Courier New" charset="0"/>
              </a:rPr>
              <a:t> }</a:t>
            </a:r>
          </a:p>
        </p:txBody>
      </p:sp>
      <p:sp>
        <p:nvSpPr>
          <p:cNvPr id="8" name="Rectangle 7"/>
          <p:cNvSpPr>
            <a:spLocks noChangeArrowheads="1"/>
          </p:cNvSpPr>
          <p:nvPr/>
        </p:nvSpPr>
        <p:spPr bwMode="auto">
          <a:xfrm>
            <a:off x="1104900" y="4000500"/>
            <a:ext cx="2374900" cy="1569660"/>
          </a:xfrm>
          <a:prstGeom prst="rect">
            <a:avLst/>
          </a:prstGeom>
          <a:solidFill>
            <a:srgbClr val="FFFF00"/>
          </a:solidFill>
          <a:ln w="19050">
            <a:solidFill>
              <a:schemeClr val="tx1"/>
            </a:solidFill>
            <a:miter lim="800000"/>
            <a:headEnd/>
            <a:tailEnd/>
          </a:ln>
          <a:effectLst/>
        </p:spPr>
        <p:txBody>
          <a:bodyPr wrap="square">
            <a:prstTxWarp prst="textNoShape">
              <a:avLst/>
            </a:prstTxWarp>
            <a:spAutoFit/>
          </a:bodyPr>
          <a:lstStyle/>
          <a:p>
            <a:pPr marL="290513" indent="-290513">
              <a:buClr>
                <a:srgbClr val="FF3300"/>
              </a:buClr>
            </a:pPr>
            <a:r>
              <a:rPr lang="en-US" sz="2400" b="1" dirty="0" smtClean="0">
                <a:solidFill>
                  <a:schemeClr val="bg1"/>
                </a:solidFill>
                <a:latin typeface="Courier New" charset="0"/>
              </a:rPr>
              <a:t>do x1 &lt;- p1</a:t>
            </a:r>
          </a:p>
          <a:p>
            <a:pPr marL="290513" indent="-290513">
              <a:buClr>
                <a:srgbClr val="FF3300"/>
              </a:buClr>
            </a:pPr>
            <a:r>
              <a:rPr lang="en-US" sz="2400" b="1" dirty="0" smtClean="0">
                <a:solidFill>
                  <a:schemeClr val="bg1"/>
                </a:solidFill>
                <a:latin typeface="Courier New" charset="0"/>
              </a:rPr>
              <a:t>   ...</a:t>
            </a:r>
          </a:p>
          <a:p>
            <a:pPr marL="290513" indent="-290513">
              <a:buClr>
                <a:srgbClr val="FF3300"/>
              </a:buClr>
            </a:pPr>
            <a:r>
              <a:rPr lang="en-US" sz="2400" b="1" dirty="0" smtClean="0">
                <a:solidFill>
                  <a:schemeClr val="bg1"/>
                </a:solidFill>
                <a:latin typeface="Courier New" charset="0"/>
              </a:rPr>
              <a:t>   </a:t>
            </a:r>
            <a:r>
              <a:rPr lang="en-US" sz="2400" b="1" dirty="0" err="1" smtClean="0">
                <a:solidFill>
                  <a:schemeClr val="bg1"/>
                </a:solidFill>
                <a:latin typeface="Courier New" charset="0"/>
              </a:rPr>
              <a:t>xn</a:t>
            </a:r>
            <a:r>
              <a:rPr lang="en-US" sz="2400" b="1" dirty="0" smtClean="0">
                <a:solidFill>
                  <a:schemeClr val="bg1"/>
                </a:solidFill>
                <a:latin typeface="Courier New" charset="0"/>
              </a:rPr>
              <a:t> &lt;- </a:t>
            </a:r>
            <a:r>
              <a:rPr lang="en-US" sz="2400" b="1" dirty="0" err="1" smtClean="0">
                <a:solidFill>
                  <a:schemeClr val="bg1"/>
                </a:solidFill>
                <a:latin typeface="Courier New" charset="0"/>
              </a:rPr>
              <a:t>pn</a:t>
            </a:r>
            <a:endParaRPr lang="en-US" sz="2400" b="1" dirty="0" smtClean="0">
              <a:solidFill>
                <a:schemeClr val="bg1"/>
              </a:solidFill>
              <a:latin typeface="Courier New" charset="0"/>
            </a:endParaRPr>
          </a:p>
          <a:p>
            <a:pPr marL="290513" indent="-290513">
              <a:buClr>
                <a:srgbClr val="FF3300"/>
              </a:buClr>
            </a:pPr>
            <a:r>
              <a:rPr lang="en-US" sz="2400" b="1" dirty="0" smtClean="0">
                <a:solidFill>
                  <a:schemeClr val="bg1"/>
                </a:solidFill>
                <a:latin typeface="Courier New" charset="0"/>
              </a:rPr>
              <a:t>   </a:t>
            </a:r>
            <a:r>
              <a:rPr lang="en-US" sz="2400" b="1" dirty="0" err="1" smtClean="0">
                <a:solidFill>
                  <a:schemeClr val="bg1"/>
                </a:solidFill>
                <a:latin typeface="Courier New" charset="0"/>
              </a:rPr>
              <a:t>q</a:t>
            </a:r>
            <a:endParaRPr lang="en-US" sz="2400" b="1" dirty="0" smtClean="0">
              <a:solidFill>
                <a:schemeClr val="bg1"/>
              </a:solidFill>
              <a:latin typeface="Courier New" charset="0"/>
            </a:endParaRPr>
          </a:p>
        </p:txBody>
      </p:sp>
      <p:sp>
        <p:nvSpPr>
          <p:cNvPr id="10" name="Rectangle 9"/>
          <p:cNvSpPr>
            <a:spLocks noChangeArrowheads="1"/>
          </p:cNvSpPr>
          <p:nvPr/>
        </p:nvSpPr>
        <p:spPr bwMode="auto">
          <a:xfrm>
            <a:off x="1117600" y="3175000"/>
            <a:ext cx="6705600" cy="461665"/>
          </a:xfrm>
          <a:prstGeom prst="rect">
            <a:avLst/>
          </a:prstGeom>
          <a:solidFill>
            <a:srgbClr val="FFFF00"/>
          </a:solidFill>
          <a:ln w="19050">
            <a:solidFill>
              <a:schemeClr val="tx1"/>
            </a:solidFill>
            <a:miter lim="800000"/>
            <a:headEnd/>
            <a:tailEnd/>
          </a:ln>
          <a:effectLst/>
        </p:spPr>
        <p:txBody>
          <a:bodyPr wrap="square">
            <a:prstTxWarp prst="textNoShape">
              <a:avLst/>
            </a:prstTxWarp>
            <a:spAutoFit/>
          </a:bodyPr>
          <a:lstStyle/>
          <a:p>
            <a:pPr marL="290513" indent="-290513">
              <a:buClr>
                <a:srgbClr val="FF3300"/>
              </a:buClr>
            </a:pPr>
            <a:r>
              <a:rPr lang="en-US" sz="2400" b="1" dirty="0" smtClean="0">
                <a:solidFill>
                  <a:schemeClr val="bg1"/>
                </a:solidFill>
                <a:latin typeface="Courier New" charset="0"/>
              </a:rPr>
              <a:t>do   x1 &lt;- p1; ...; </a:t>
            </a:r>
            <a:r>
              <a:rPr lang="en-US" sz="2400" b="1" dirty="0" err="1" smtClean="0">
                <a:solidFill>
                  <a:schemeClr val="bg1"/>
                </a:solidFill>
                <a:latin typeface="Courier New" charset="0"/>
              </a:rPr>
              <a:t>xn</a:t>
            </a:r>
            <a:r>
              <a:rPr lang="en-US" sz="2400" b="1" dirty="0" smtClean="0">
                <a:solidFill>
                  <a:schemeClr val="bg1"/>
                </a:solidFill>
                <a:latin typeface="Courier New" charset="0"/>
              </a:rPr>
              <a:t> &lt;- </a:t>
            </a:r>
            <a:r>
              <a:rPr lang="en-US" sz="2400" b="1" dirty="0" err="1" smtClean="0">
                <a:solidFill>
                  <a:schemeClr val="bg1"/>
                </a:solidFill>
                <a:latin typeface="Courier New" charset="0"/>
              </a:rPr>
              <a:t>pn</a:t>
            </a:r>
            <a:r>
              <a:rPr lang="en-US" sz="2400" b="1" dirty="0" smtClean="0">
                <a:solidFill>
                  <a:schemeClr val="bg1"/>
                </a:solidFill>
                <a:latin typeface="Courier New" charset="0"/>
              </a:rPr>
              <a:t>; </a:t>
            </a:r>
            <a:r>
              <a:rPr lang="en-US" sz="2400" b="1" dirty="0" err="1" smtClean="0">
                <a:solidFill>
                  <a:schemeClr val="bg1"/>
                </a:solidFill>
                <a:latin typeface="Courier New" charset="0"/>
              </a:rPr>
              <a:t>q</a:t>
            </a:r>
            <a:endParaRPr lang="en-US" sz="2400" b="1" dirty="0" smtClean="0">
              <a:solidFill>
                <a:schemeClr val="bg1"/>
              </a:solidFill>
              <a:latin typeface="Courier New" charset="0"/>
            </a:endParaRPr>
          </a:p>
        </p:txBody>
      </p:sp>
      <p:sp>
        <p:nvSpPr>
          <p:cNvPr id="12" name="AutoShape 21"/>
          <p:cNvSpPr>
            <a:spLocks noChangeArrowheads="1"/>
          </p:cNvSpPr>
          <p:nvPr/>
        </p:nvSpPr>
        <p:spPr bwMode="auto">
          <a:xfrm>
            <a:off x="4483100" y="4216400"/>
            <a:ext cx="3314700" cy="1804749"/>
          </a:xfrm>
          <a:prstGeom prst="wedgeRoundRectCallout">
            <a:avLst>
              <a:gd name="adj1" fmla="val -78811"/>
              <a:gd name="adj2" fmla="val -39778"/>
              <a:gd name="adj3" fmla="val 16667"/>
            </a:avLst>
          </a:prstGeom>
          <a:solidFill>
            <a:srgbClr val="6585CF"/>
          </a:solidFill>
          <a:ln w="9525">
            <a:solidFill>
              <a:schemeClr val="tx1"/>
            </a:solidFill>
            <a:miter lim="800000"/>
            <a:headEnd/>
            <a:tailEnd/>
          </a:ln>
          <a:effectLst/>
        </p:spPr>
        <p:txBody>
          <a:bodyPr wrap="square">
            <a:prstTxWarp prst="textNoShape">
              <a:avLst/>
            </a:prstTxWarp>
            <a:spAutoFit/>
          </a:bodyPr>
          <a:lstStyle/>
          <a:p>
            <a:r>
              <a:rPr lang="en-GB" sz="2000" dirty="0" smtClean="0">
                <a:solidFill>
                  <a:srgbClr val="000000"/>
                </a:solidFill>
                <a:latin typeface="Chalkboard"/>
                <a:cs typeface="Chalkboard"/>
              </a:rPr>
              <a:t>If the semicolons are omitted, then the generators must line up.  The indentation replaces the punctuation.</a:t>
            </a:r>
            <a:endParaRPr lang="en-GB" sz="2000" dirty="0">
              <a:solidFill>
                <a:srgbClr val="000000"/>
              </a:solidFill>
              <a:latin typeface="Chalkboard"/>
              <a:cs typeface="Chalkboard"/>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Bigger Example</a:t>
            </a:r>
            <a:endParaRPr lang="en-US" dirty="0"/>
          </a:p>
        </p:txBody>
      </p:sp>
      <p:sp>
        <p:nvSpPr>
          <p:cNvPr id="3" name="Content Placeholder 2"/>
          <p:cNvSpPr>
            <a:spLocks noGrp="1"/>
          </p:cNvSpPr>
          <p:nvPr>
            <p:ph idx="1"/>
          </p:nvPr>
        </p:nvSpPr>
        <p:spPr/>
        <p:txBody>
          <a:bodyPr/>
          <a:lstStyle/>
          <a:p>
            <a:r>
              <a:rPr lang="en-US" dirty="0" smtClean="0"/>
              <a:t>The </a:t>
            </a:r>
            <a:r>
              <a:rPr lang="en-US" b="1" dirty="0" err="1" smtClean="0">
                <a:solidFill>
                  <a:schemeClr val="accent1"/>
                </a:solidFill>
                <a:latin typeface="Courier New"/>
                <a:cs typeface="Courier New"/>
              </a:rPr>
              <a:t>getLine</a:t>
            </a:r>
            <a:r>
              <a:rPr lang="en-US" b="1" dirty="0" smtClean="0">
                <a:solidFill>
                  <a:schemeClr val="accent1"/>
                </a:solidFill>
                <a:cs typeface="Chalkboard"/>
              </a:rPr>
              <a:t> </a:t>
            </a:r>
            <a:r>
              <a:rPr lang="en-US" dirty="0" smtClean="0"/>
              <a:t>function reads a line of input:</a:t>
            </a:r>
            <a:endParaRPr lang="en-US" dirty="0"/>
          </a:p>
        </p:txBody>
      </p:sp>
      <p:sp>
        <p:nvSpPr>
          <p:cNvPr id="4" name="Rectangle 3"/>
          <p:cNvSpPr>
            <a:spLocks noChangeArrowheads="1"/>
          </p:cNvSpPr>
          <p:nvPr/>
        </p:nvSpPr>
        <p:spPr bwMode="auto">
          <a:xfrm>
            <a:off x="977900" y="2387600"/>
            <a:ext cx="7823200" cy="2677656"/>
          </a:xfrm>
          <a:prstGeom prst="rect">
            <a:avLst/>
          </a:prstGeom>
          <a:solidFill>
            <a:srgbClr val="FFFF00"/>
          </a:solidFill>
          <a:ln w="19050">
            <a:solidFill>
              <a:schemeClr val="tx1"/>
            </a:solidFill>
            <a:miter lim="800000"/>
            <a:headEnd/>
            <a:tailEnd/>
          </a:ln>
          <a:effectLst/>
        </p:spPr>
        <p:txBody>
          <a:bodyPr wrap="square">
            <a:prstTxWarp prst="textNoShape">
              <a:avLst/>
            </a:prstTxWarp>
            <a:spAutoFit/>
          </a:bodyPr>
          <a:lstStyle/>
          <a:p>
            <a:pPr marL="290513" indent="-290513">
              <a:buClr>
                <a:srgbClr val="FF3300"/>
              </a:buClr>
            </a:pPr>
            <a:r>
              <a:rPr lang="en-US" sz="2400" b="1" dirty="0" err="1" smtClean="0">
                <a:solidFill>
                  <a:schemeClr val="bg1"/>
                </a:solidFill>
                <a:latin typeface="Courier New" charset="0"/>
              </a:rPr>
              <a:t>getLine</a:t>
            </a:r>
            <a:r>
              <a:rPr lang="en-US" sz="2400" b="1" dirty="0" smtClean="0">
                <a:solidFill>
                  <a:schemeClr val="bg1"/>
                </a:solidFill>
                <a:latin typeface="Courier New" charset="0"/>
              </a:rPr>
              <a:t> :: IO [Char]</a:t>
            </a:r>
          </a:p>
          <a:p>
            <a:pPr marL="290513" indent="-290513">
              <a:buClr>
                <a:srgbClr val="FF3300"/>
              </a:buClr>
            </a:pPr>
            <a:r>
              <a:rPr lang="en-US" sz="2400" b="1" dirty="0" err="1" smtClean="0">
                <a:solidFill>
                  <a:schemeClr val="bg1"/>
                </a:solidFill>
                <a:latin typeface="Courier New" charset="0"/>
              </a:rPr>
              <a:t>getLine</a:t>
            </a:r>
            <a:r>
              <a:rPr lang="en-US" sz="2400" b="1" dirty="0" smtClean="0">
                <a:solidFill>
                  <a:schemeClr val="bg1"/>
                </a:solidFill>
                <a:latin typeface="Courier New" charset="0"/>
              </a:rPr>
              <a:t> = do { </a:t>
            </a:r>
            <a:r>
              <a:rPr lang="en-US" sz="2400" b="1" dirty="0" err="1" smtClean="0">
                <a:solidFill>
                  <a:schemeClr val="bg1"/>
                </a:solidFill>
                <a:latin typeface="Courier New" charset="0"/>
              </a:rPr>
              <a:t>c</a:t>
            </a:r>
            <a:r>
              <a:rPr lang="en-US" sz="2400" b="1" dirty="0" smtClean="0">
                <a:solidFill>
                  <a:schemeClr val="bg1"/>
                </a:solidFill>
                <a:latin typeface="Courier New" charset="0"/>
              </a:rPr>
              <a:t> &lt;- </a:t>
            </a:r>
            <a:r>
              <a:rPr lang="en-US" sz="2400" b="1" dirty="0" err="1" smtClean="0">
                <a:solidFill>
                  <a:schemeClr val="bg1"/>
                </a:solidFill>
                <a:latin typeface="Courier New" charset="0"/>
              </a:rPr>
              <a:t>getChar</a:t>
            </a:r>
            <a:r>
              <a:rPr lang="en-US" sz="2400" b="1" dirty="0" smtClean="0">
                <a:solidFill>
                  <a:schemeClr val="bg1"/>
                </a:solidFill>
                <a:latin typeface="Courier New" charset="0"/>
              </a:rPr>
              <a:t> ;</a:t>
            </a:r>
          </a:p>
          <a:p>
            <a:pPr marL="290513" indent="-290513">
              <a:buClr>
                <a:srgbClr val="FF3300"/>
              </a:buClr>
            </a:pPr>
            <a:r>
              <a:rPr lang="en-US" sz="2400" b="1" dirty="0" smtClean="0">
                <a:solidFill>
                  <a:schemeClr val="bg1"/>
                </a:solidFill>
                <a:latin typeface="Courier New" charset="0"/>
              </a:rPr>
              <a:t>               if </a:t>
            </a:r>
            <a:r>
              <a:rPr lang="en-US" sz="2400" b="1" dirty="0" err="1" smtClean="0">
                <a:solidFill>
                  <a:schemeClr val="bg1"/>
                </a:solidFill>
                <a:latin typeface="Courier New" charset="0"/>
              </a:rPr>
              <a:t>c</a:t>
            </a:r>
            <a:r>
              <a:rPr lang="en-US" sz="2400" b="1" dirty="0" smtClean="0">
                <a:solidFill>
                  <a:schemeClr val="bg1"/>
                </a:solidFill>
                <a:latin typeface="Courier New" charset="0"/>
              </a:rPr>
              <a:t> == '\</a:t>
            </a:r>
            <a:r>
              <a:rPr lang="en-US" sz="2400" b="1" dirty="0" err="1" smtClean="0">
                <a:solidFill>
                  <a:schemeClr val="bg1"/>
                </a:solidFill>
                <a:latin typeface="Courier New" charset="0"/>
              </a:rPr>
              <a:t>n</a:t>
            </a:r>
            <a:r>
              <a:rPr lang="en-US" sz="2400" b="1" dirty="0" smtClean="0">
                <a:solidFill>
                  <a:schemeClr val="bg1"/>
                </a:solidFill>
                <a:latin typeface="Courier New" charset="0"/>
              </a:rPr>
              <a:t>' then </a:t>
            </a:r>
          </a:p>
          <a:p>
            <a:pPr marL="290513" indent="-290513">
              <a:buClr>
                <a:srgbClr val="FF3300"/>
              </a:buClr>
            </a:pPr>
            <a:r>
              <a:rPr lang="en-US" sz="2400" b="1" dirty="0" smtClean="0">
                <a:solidFill>
                  <a:schemeClr val="bg1"/>
                </a:solidFill>
                <a:latin typeface="Courier New" charset="0"/>
              </a:rPr>
              <a:t>                    return []</a:t>
            </a:r>
          </a:p>
          <a:p>
            <a:pPr marL="290513" indent="-290513">
              <a:buClr>
                <a:srgbClr val="FF3300"/>
              </a:buClr>
            </a:pPr>
            <a:r>
              <a:rPr lang="en-US" sz="2400" b="1" dirty="0" smtClean="0">
                <a:solidFill>
                  <a:schemeClr val="bg1"/>
                </a:solidFill>
                <a:latin typeface="Courier New" charset="0"/>
              </a:rPr>
              <a:t>               else </a:t>
            </a:r>
          </a:p>
          <a:p>
            <a:pPr marL="290513" indent="-290513">
              <a:buClr>
                <a:srgbClr val="FF3300"/>
              </a:buClr>
            </a:pPr>
            <a:r>
              <a:rPr lang="en-US" sz="2400" b="1" dirty="0" smtClean="0">
                <a:solidFill>
                  <a:schemeClr val="bg1"/>
                </a:solidFill>
                <a:latin typeface="Courier New" charset="0"/>
              </a:rPr>
              <a:t>                    do { </a:t>
            </a:r>
            <a:r>
              <a:rPr lang="en-US" sz="2400" b="1" dirty="0" err="1" smtClean="0">
                <a:solidFill>
                  <a:schemeClr val="bg1"/>
                </a:solidFill>
                <a:latin typeface="Courier New" charset="0"/>
              </a:rPr>
              <a:t>cs</a:t>
            </a:r>
            <a:r>
              <a:rPr lang="en-US" sz="2400" b="1" dirty="0" smtClean="0">
                <a:solidFill>
                  <a:schemeClr val="bg1"/>
                </a:solidFill>
                <a:latin typeface="Courier New" charset="0"/>
              </a:rPr>
              <a:t> &lt;- </a:t>
            </a:r>
            <a:r>
              <a:rPr lang="en-US" sz="2400" b="1" dirty="0" err="1" smtClean="0">
                <a:solidFill>
                  <a:schemeClr val="bg1"/>
                </a:solidFill>
                <a:latin typeface="Courier New" charset="0"/>
              </a:rPr>
              <a:t>getLine</a:t>
            </a:r>
            <a:r>
              <a:rPr lang="en-US" sz="2400" b="1" dirty="0" smtClean="0">
                <a:solidFill>
                  <a:schemeClr val="bg1"/>
                </a:solidFill>
                <a:latin typeface="Courier New" charset="0"/>
              </a:rPr>
              <a:t>;</a:t>
            </a:r>
          </a:p>
          <a:p>
            <a:pPr marL="290513" indent="-290513">
              <a:buClr>
                <a:srgbClr val="FF3300"/>
              </a:buClr>
            </a:pPr>
            <a:r>
              <a:rPr lang="en-US" sz="2400" b="1" dirty="0" smtClean="0">
                <a:solidFill>
                  <a:schemeClr val="bg1"/>
                </a:solidFill>
                <a:latin typeface="Courier New" charset="0"/>
              </a:rPr>
              <a:t>                         return (</a:t>
            </a:r>
            <a:r>
              <a:rPr lang="en-US" sz="2400" b="1" dirty="0" err="1" smtClean="0">
                <a:solidFill>
                  <a:schemeClr val="bg1"/>
                </a:solidFill>
                <a:latin typeface="Courier New" charset="0"/>
              </a:rPr>
              <a:t>c:cs</a:t>
            </a:r>
            <a:r>
              <a:rPr lang="en-US" sz="2400" b="1" dirty="0" smtClean="0">
                <a:solidFill>
                  <a:schemeClr val="bg1"/>
                </a:solidFill>
                <a:latin typeface="Courier New" charset="0"/>
              </a:rPr>
              <a:t>) }}</a:t>
            </a:r>
          </a:p>
        </p:txBody>
      </p:sp>
      <p:sp>
        <p:nvSpPr>
          <p:cNvPr id="6" name="Rounded Rectangular Callout 5"/>
          <p:cNvSpPr/>
          <p:nvPr/>
        </p:nvSpPr>
        <p:spPr>
          <a:xfrm>
            <a:off x="1117600" y="5588000"/>
            <a:ext cx="7454900" cy="919401"/>
          </a:xfrm>
          <a:prstGeom prst="wedgeRoundRectCallout">
            <a:avLst>
              <a:gd name="adj1" fmla="val -23745"/>
              <a:gd name="adj2" fmla="val 49693"/>
              <a:gd name="adj3" fmla="val 16667"/>
            </a:avLst>
          </a:prstGeom>
          <a:solidFill>
            <a:srgbClr val="5F84D2"/>
          </a:solidFill>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r>
              <a:rPr lang="en-US" sz="2400" dirty="0" smtClean="0">
                <a:solidFill>
                  <a:schemeClr val="bg1"/>
                </a:solidFill>
                <a:latin typeface="Chalkboard"/>
                <a:cs typeface="Chalkboard"/>
              </a:rPr>
              <a:t>Note the “regular” code mixed with the monadic operations and the nested “do” expression.</a:t>
            </a:r>
            <a:endParaRPr lang="en-US" sz="2400" dirty="0">
              <a:solidFill>
                <a:schemeClr val="bg1"/>
              </a:solidFill>
              <a:latin typeface="Chalkboard"/>
              <a:cs typeface="Chalkboard"/>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cxnSp>
        <p:nvCxnSpPr>
          <p:cNvPr id="18" name="Straight Arrow Connector 17"/>
          <p:cNvCxnSpPr/>
          <p:nvPr/>
        </p:nvCxnSpPr>
        <p:spPr>
          <a:xfrm>
            <a:off x="7740650" y="3557527"/>
            <a:ext cx="692150" cy="11352"/>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3" name="Straight Arrow Connector 12"/>
          <p:cNvCxnSpPr/>
          <p:nvPr/>
        </p:nvCxnSpPr>
        <p:spPr>
          <a:xfrm>
            <a:off x="6985000" y="3558048"/>
            <a:ext cx="800100" cy="158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4" name="Straight Arrow Connector 13"/>
          <p:cNvCxnSpPr/>
          <p:nvPr/>
        </p:nvCxnSpPr>
        <p:spPr>
          <a:xfrm>
            <a:off x="6985000" y="3490656"/>
            <a:ext cx="323850" cy="158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7" name="Straight Arrow Connector 16"/>
          <p:cNvCxnSpPr/>
          <p:nvPr/>
        </p:nvCxnSpPr>
        <p:spPr>
          <a:xfrm>
            <a:off x="7772400" y="3769852"/>
            <a:ext cx="660400" cy="10831"/>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2" name="Straight Arrow Connector 11"/>
          <p:cNvCxnSpPr/>
          <p:nvPr/>
        </p:nvCxnSpPr>
        <p:spPr>
          <a:xfrm>
            <a:off x="6985000" y="3769852"/>
            <a:ext cx="806450" cy="158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457200" y="274638"/>
            <a:ext cx="8229600" cy="893762"/>
          </a:xfrm>
        </p:spPr>
        <p:txBody>
          <a:bodyPr>
            <a:normAutofit fontScale="90000"/>
          </a:bodyPr>
          <a:lstStyle/>
          <a:p>
            <a:r>
              <a:rPr lang="en-US" dirty="0" smtClean="0"/>
              <a:t>An Analogy: Monad as Assembly Line</a:t>
            </a:r>
            <a:endParaRPr lang="en-US" dirty="0"/>
          </a:p>
        </p:txBody>
      </p:sp>
      <p:sp>
        <p:nvSpPr>
          <p:cNvPr id="3" name="Content Placeholder 2"/>
          <p:cNvSpPr>
            <a:spLocks noGrp="1"/>
          </p:cNvSpPr>
          <p:nvPr>
            <p:ph idx="1"/>
          </p:nvPr>
        </p:nvSpPr>
        <p:spPr>
          <a:xfrm>
            <a:off x="457200" y="1320800"/>
            <a:ext cx="8229600" cy="5130800"/>
          </a:xfrm>
        </p:spPr>
        <p:txBody>
          <a:bodyPr>
            <a:normAutofit fontScale="77500" lnSpcReduction="20000"/>
          </a:bodyPr>
          <a:lstStyle/>
          <a:p>
            <a:r>
              <a:rPr lang="en-US" dirty="0" smtClean="0"/>
              <a:t>Each action in the IO monad is a possible stage in an assembly line.</a:t>
            </a:r>
          </a:p>
          <a:p>
            <a:r>
              <a:rPr lang="en-US" dirty="0" smtClean="0"/>
              <a:t>For an action with type </a:t>
            </a:r>
            <a:r>
              <a:rPr lang="en-US" b="1" dirty="0" smtClean="0">
                <a:solidFill>
                  <a:schemeClr val="accent1"/>
                </a:solidFill>
                <a:latin typeface="Courier New"/>
                <a:cs typeface="Courier New"/>
              </a:rPr>
              <a:t>IO a</a:t>
            </a:r>
            <a:r>
              <a:rPr lang="en-US" dirty="0" smtClean="0"/>
              <a:t>, the type</a:t>
            </a:r>
          </a:p>
          <a:p>
            <a:pPr lvl="1"/>
            <a:r>
              <a:rPr lang="en-US" dirty="0" smtClean="0"/>
              <a:t>tags the action as suitable for the IO assembly line via the </a:t>
            </a:r>
            <a:r>
              <a:rPr lang="en-US" b="1" dirty="0" smtClean="0">
                <a:solidFill>
                  <a:schemeClr val="accent1"/>
                </a:solidFill>
                <a:latin typeface="Courier New"/>
                <a:cs typeface="Courier New"/>
              </a:rPr>
              <a:t>IO</a:t>
            </a:r>
            <a:r>
              <a:rPr lang="en-US" dirty="0" smtClean="0"/>
              <a:t> type constructor.</a:t>
            </a:r>
          </a:p>
          <a:p>
            <a:pPr lvl="1"/>
            <a:r>
              <a:rPr lang="en-US" dirty="0" smtClean="0"/>
              <a:t>indicates that the kind of thing being passed to the next stage in the assembly line has type </a:t>
            </a:r>
            <a:r>
              <a:rPr lang="en-US" b="1" dirty="0" smtClean="0">
                <a:solidFill>
                  <a:srgbClr val="CEB966"/>
                </a:solidFill>
                <a:latin typeface="Courier New"/>
                <a:cs typeface="Courier New"/>
              </a:rPr>
              <a:t>a</a:t>
            </a:r>
            <a:r>
              <a:rPr lang="en-US" dirty="0" smtClean="0"/>
              <a:t>.</a:t>
            </a:r>
          </a:p>
          <a:p>
            <a:r>
              <a:rPr lang="en-US" dirty="0" smtClean="0"/>
              <a:t>The </a:t>
            </a:r>
            <a:r>
              <a:rPr lang="en-US" dirty="0" smtClean="0">
                <a:solidFill>
                  <a:srgbClr val="FFFF00"/>
                </a:solidFill>
              </a:rPr>
              <a:t>bind </a:t>
            </a:r>
            <a:r>
              <a:rPr lang="en-US" dirty="0" smtClean="0"/>
              <a:t>operator “snaps” two stages                         s1 and s2 together to build a compound stage.  </a:t>
            </a:r>
          </a:p>
          <a:p>
            <a:r>
              <a:rPr lang="en-US" dirty="0" smtClean="0"/>
              <a:t>The </a:t>
            </a:r>
            <a:r>
              <a:rPr lang="en-US" dirty="0" smtClean="0">
                <a:solidFill>
                  <a:srgbClr val="FFFF00"/>
                </a:solidFill>
              </a:rPr>
              <a:t>return </a:t>
            </a:r>
            <a:r>
              <a:rPr lang="en-US" dirty="0" smtClean="0"/>
              <a:t>operator converts a pure value into a stage in the assembly line. </a:t>
            </a:r>
          </a:p>
          <a:p>
            <a:r>
              <a:rPr lang="en-US" dirty="0" smtClean="0"/>
              <a:t>The assembly line </a:t>
            </a:r>
            <a:r>
              <a:rPr lang="en-US" i="1" dirty="0" smtClean="0">
                <a:solidFill>
                  <a:srgbClr val="FFFF00"/>
                </a:solidFill>
              </a:rPr>
              <a:t>does nothing</a:t>
            </a:r>
            <a:r>
              <a:rPr lang="en-US" dirty="0" smtClean="0"/>
              <a:t> until it is turned on.</a:t>
            </a:r>
          </a:p>
          <a:p>
            <a:r>
              <a:rPr lang="en-US" dirty="0" smtClean="0"/>
              <a:t>The only safe way to “run” an IO assembly is to execute the program, either using </a:t>
            </a:r>
            <a:r>
              <a:rPr lang="en-US" dirty="0" err="1" smtClean="0"/>
              <a:t>ghci</a:t>
            </a:r>
            <a:r>
              <a:rPr lang="en-US" dirty="0" smtClean="0"/>
              <a:t> or running an executable. </a:t>
            </a:r>
          </a:p>
        </p:txBody>
      </p:sp>
      <p:grpSp>
        <p:nvGrpSpPr>
          <p:cNvPr id="5" name="Group 4"/>
          <p:cNvGrpSpPr/>
          <p:nvPr/>
        </p:nvGrpSpPr>
        <p:grpSpPr>
          <a:xfrm>
            <a:off x="8102600" y="1282700"/>
            <a:ext cx="660400" cy="596900"/>
            <a:chOff x="4648200" y="1828800"/>
            <a:chExt cx="965200" cy="787400"/>
          </a:xfrm>
        </p:grpSpPr>
        <p:cxnSp>
          <p:nvCxnSpPr>
            <p:cNvPr id="8" name="Straight Arrow Connector 7"/>
            <p:cNvCxnSpPr/>
            <p:nvPr/>
          </p:nvCxnSpPr>
          <p:spPr>
            <a:xfrm>
              <a:off x="4648200" y="2082800"/>
              <a:ext cx="965200" cy="1428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9" name="Straight Arrow Connector 8"/>
            <p:cNvCxnSpPr/>
            <p:nvPr/>
          </p:nvCxnSpPr>
          <p:spPr>
            <a:xfrm>
              <a:off x="4648200" y="1993900"/>
              <a:ext cx="558800" cy="2540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7" name="Straight Arrow Connector 6"/>
            <p:cNvCxnSpPr/>
            <p:nvPr/>
          </p:nvCxnSpPr>
          <p:spPr>
            <a:xfrm>
              <a:off x="4648200" y="2362200"/>
              <a:ext cx="965200" cy="1428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6" name="Snip Single Corner Rectangle 5"/>
            <p:cNvSpPr/>
            <p:nvPr/>
          </p:nvSpPr>
          <p:spPr>
            <a:xfrm>
              <a:off x="4826000" y="1828800"/>
              <a:ext cx="558800" cy="787400"/>
            </a:xfrm>
            <a:prstGeom prst="snip1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latin typeface="Comic Sans MS" pitchFamily="66" charset="0"/>
              </a:endParaRPr>
            </a:p>
          </p:txBody>
        </p:sp>
      </p:grpSp>
      <p:sp>
        <p:nvSpPr>
          <p:cNvPr id="11" name="Snip Single Corner Rectangle 10"/>
          <p:cNvSpPr/>
          <p:nvPr/>
        </p:nvSpPr>
        <p:spPr>
          <a:xfrm>
            <a:off x="7106653" y="3365500"/>
            <a:ext cx="382337" cy="596900"/>
          </a:xfrm>
          <a:prstGeom prst="snip1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r>
              <a:rPr lang="en-US" dirty="0" smtClean="0">
                <a:solidFill>
                  <a:schemeClr val="bg1"/>
                </a:solidFill>
                <a:latin typeface="Comic Sans MS" pitchFamily="66" charset="0"/>
              </a:rPr>
              <a:t>1</a:t>
            </a:r>
            <a:endParaRPr lang="en-US" dirty="0">
              <a:solidFill>
                <a:schemeClr val="bg1"/>
              </a:solidFill>
              <a:latin typeface="Comic Sans MS" pitchFamily="66" charset="0"/>
            </a:endParaRPr>
          </a:p>
        </p:txBody>
      </p:sp>
      <p:sp>
        <p:nvSpPr>
          <p:cNvPr id="16" name="Snip Single Corner Rectangle 15"/>
          <p:cNvSpPr/>
          <p:nvPr/>
        </p:nvSpPr>
        <p:spPr>
          <a:xfrm>
            <a:off x="7894053" y="3365500"/>
            <a:ext cx="382337" cy="596900"/>
          </a:xfrm>
          <a:prstGeom prst="snip1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r>
              <a:rPr lang="en-US" dirty="0" smtClean="0">
                <a:solidFill>
                  <a:srgbClr val="000000"/>
                </a:solidFill>
                <a:latin typeface="Comic Sans MS" pitchFamily="66" charset="0"/>
              </a:rPr>
              <a:t>2</a:t>
            </a:r>
            <a:endParaRPr lang="en-US" dirty="0">
              <a:solidFill>
                <a:srgbClr val="000000"/>
              </a:solidFill>
              <a:latin typeface="Comic Sans MS" pitchFamily="66" charset="0"/>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33500"/>
            <a:ext cx="8229600" cy="2413000"/>
          </a:xfrm>
        </p:spPr>
        <p:txBody>
          <a:bodyPr>
            <a:normAutofit fontScale="85000" lnSpcReduction="10000"/>
          </a:bodyPr>
          <a:lstStyle/>
          <a:p>
            <a:r>
              <a:rPr lang="en-US" dirty="0" smtClean="0"/>
              <a:t>Running the program turns on the IO assembly line.  </a:t>
            </a:r>
          </a:p>
          <a:p>
            <a:r>
              <a:rPr lang="en-US" dirty="0" smtClean="0"/>
              <a:t>The assembly line gets “the world” as its input and delivers a result and a modified world.</a:t>
            </a:r>
          </a:p>
          <a:p>
            <a:r>
              <a:rPr lang="en-US" dirty="0" smtClean="0"/>
              <a:t>The types guarantee that the world flows in a single thread through the assembly line.</a:t>
            </a:r>
            <a:endParaRPr lang="en-US" dirty="0"/>
          </a:p>
        </p:txBody>
      </p:sp>
      <p:sp>
        <p:nvSpPr>
          <p:cNvPr id="2" name="Title 1"/>
          <p:cNvSpPr>
            <a:spLocks noGrp="1"/>
          </p:cNvSpPr>
          <p:nvPr>
            <p:ph type="title"/>
          </p:nvPr>
        </p:nvSpPr>
        <p:spPr>
          <a:xfrm>
            <a:off x="457200" y="274638"/>
            <a:ext cx="8229600" cy="931862"/>
          </a:xfrm>
        </p:spPr>
        <p:txBody>
          <a:bodyPr/>
          <a:lstStyle/>
          <a:p>
            <a:r>
              <a:rPr lang="en-US" dirty="0" smtClean="0"/>
              <a:t>Powering the Assembly Line</a:t>
            </a:r>
            <a:endParaRPr lang="en-US" dirty="0"/>
          </a:p>
        </p:txBody>
      </p:sp>
      <p:grpSp>
        <p:nvGrpSpPr>
          <p:cNvPr id="65" name="Group 64"/>
          <p:cNvGrpSpPr/>
          <p:nvPr/>
        </p:nvGrpSpPr>
        <p:grpSpPr>
          <a:xfrm>
            <a:off x="1943100" y="3797300"/>
            <a:ext cx="5740400" cy="2616200"/>
            <a:chOff x="1930400" y="2679700"/>
            <a:chExt cx="5740400" cy="2616200"/>
          </a:xfrm>
        </p:grpSpPr>
        <p:grpSp>
          <p:nvGrpSpPr>
            <p:cNvPr id="62" name="Group 61"/>
            <p:cNvGrpSpPr/>
            <p:nvPr/>
          </p:nvGrpSpPr>
          <p:grpSpPr>
            <a:xfrm>
              <a:off x="1930400" y="2679700"/>
              <a:ext cx="5740400" cy="2616200"/>
              <a:chOff x="1930400" y="2679700"/>
              <a:chExt cx="5740400" cy="2616200"/>
            </a:xfrm>
          </p:grpSpPr>
          <p:sp>
            <p:nvSpPr>
              <p:cNvPr id="5" name="Rounded Rectangle 4"/>
              <p:cNvSpPr/>
              <p:nvPr/>
            </p:nvSpPr>
            <p:spPr>
              <a:xfrm>
                <a:off x="1930400" y="2679700"/>
                <a:ext cx="5740400" cy="2616200"/>
              </a:xfrm>
              <a:prstGeom prst="roundRect">
                <a:avLst/>
              </a:prstGeom>
              <a:solidFill>
                <a:srgbClr val="6585CF"/>
              </a:solidFill>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latin typeface="Chalkboard"/>
                </a:endParaRPr>
              </a:p>
            </p:txBody>
          </p:sp>
          <p:cxnSp>
            <p:nvCxnSpPr>
              <p:cNvPr id="9" name="Straight Arrow Connector 8"/>
              <p:cNvCxnSpPr/>
              <p:nvPr/>
            </p:nvCxnSpPr>
            <p:spPr>
              <a:xfrm flipV="1">
                <a:off x="3403600" y="4104067"/>
                <a:ext cx="717550" cy="1"/>
              </a:xfrm>
              <a:prstGeom prst="straightConnector1">
                <a:avLst/>
              </a:prstGeom>
              <a:ln>
                <a:tailEnd type="arrow"/>
              </a:ln>
              <a:effectLst/>
            </p:spPr>
            <p:style>
              <a:lnRef idx="2">
                <a:schemeClr val="accent1"/>
              </a:lnRef>
              <a:fillRef idx="0">
                <a:schemeClr val="accent1"/>
              </a:fillRef>
              <a:effectRef idx="1">
                <a:schemeClr val="accent1"/>
              </a:effectRef>
              <a:fontRef idx="minor">
                <a:schemeClr val="tx1"/>
              </a:fontRef>
            </p:style>
          </p:cxnSp>
        </p:grpSp>
        <p:cxnSp>
          <p:nvCxnSpPr>
            <p:cNvPr id="35" name="Straight Arrow Connector 34"/>
            <p:cNvCxnSpPr/>
            <p:nvPr/>
          </p:nvCxnSpPr>
          <p:spPr>
            <a:xfrm>
              <a:off x="4724400" y="4419600"/>
              <a:ext cx="1485900" cy="1270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36" name="Straight Arrow Connector 35"/>
            <p:cNvCxnSpPr/>
            <p:nvPr/>
          </p:nvCxnSpPr>
          <p:spPr>
            <a:xfrm>
              <a:off x="4686300" y="4152900"/>
              <a:ext cx="1130300" cy="12700"/>
            </a:xfrm>
            <a:prstGeom prst="straightConnector1">
              <a:avLst/>
            </a:prstGeom>
            <a:ln>
              <a:tailEnd type="none"/>
            </a:ln>
          </p:spPr>
          <p:style>
            <a:lnRef idx="2">
              <a:schemeClr val="accent1"/>
            </a:lnRef>
            <a:fillRef idx="0">
              <a:schemeClr val="accent1"/>
            </a:fillRef>
            <a:effectRef idx="1">
              <a:schemeClr val="accent1"/>
            </a:effectRef>
            <a:fontRef idx="minor">
              <a:schemeClr val="tx1"/>
            </a:fontRef>
          </p:style>
        </p:cxnSp>
        <p:cxnSp>
          <p:nvCxnSpPr>
            <p:cNvPr id="37" name="Straight Arrow Connector 36"/>
            <p:cNvCxnSpPr/>
            <p:nvPr/>
          </p:nvCxnSpPr>
          <p:spPr>
            <a:xfrm>
              <a:off x="4699000" y="4064000"/>
              <a:ext cx="330200" cy="2540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pic>
          <p:nvPicPr>
            <p:cNvPr id="12" name="Picture 11"/>
            <p:cNvPicPr>
              <a:picLocks noChangeAspect="1"/>
            </p:cNvPicPr>
            <p:nvPr/>
          </p:nvPicPr>
          <mc:AlternateContent>
            <mc:Choice xmlns:ma="http://schemas.microsoft.com/office/mac/drawingml/2008/main" Requires="ma">
              <p:blipFill>
                <a:blip r:embed="rId2"/>
                <a:stretch>
                  <a:fillRect/>
                </a:stretch>
              </p:blipFill>
            </mc:Choice>
            <mc:Fallback>
              <p:blipFill>
                <a:blip r:embed="rId3"/>
                <a:stretch>
                  <a:fillRect/>
                </a:stretch>
              </p:blipFill>
            </mc:Fallback>
          </mc:AlternateContent>
          <p:spPr>
            <a:xfrm>
              <a:off x="2381250" y="3435576"/>
              <a:ext cx="962907" cy="1238024"/>
            </a:xfrm>
            <a:prstGeom prst="rect">
              <a:avLst/>
            </a:prstGeom>
          </p:spPr>
        </p:pic>
        <p:grpSp>
          <p:nvGrpSpPr>
            <p:cNvPr id="64" name="Group 63"/>
            <p:cNvGrpSpPr/>
            <p:nvPr/>
          </p:nvGrpSpPr>
          <p:grpSpPr>
            <a:xfrm>
              <a:off x="3949700" y="3568700"/>
              <a:ext cx="1130300" cy="1003300"/>
              <a:chOff x="3949700" y="3568700"/>
              <a:chExt cx="1130300" cy="1003300"/>
            </a:xfrm>
          </p:grpSpPr>
          <p:sp>
            <p:nvSpPr>
              <p:cNvPr id="39" name="Snip Single Corner Rectangle 38"/>
              <p:cNvSpPr/>
              <p:nvPr/>
            </p:nvSpPr>
            <p:spPr>
              <a:xfrm>
                <a:off x="4127500" y="3568700"/>
                <a:ext cx="558800" cy="787400"/>
              </a:xfrm>
              <a:prstGeom prst="snip1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latin typeface="Comic Sans MS" pitchFamily="66" charset="0"/>
                </a:endParaRPr>
              </a:p>
            </p:txBody>
          </p:sp>
          <p:cxnSp>
            <p:nvCxnSpPr>
              <p:cNvPr id="40" name="Straight Arrow Connector 39"/>
              <p:cNvCxnSpPr/>
              <p:nvPr/>
            </p:nvCxnSpPr>
            <p:spPr>
              <a:xfrm>
                <a:off x="3949700" y="4102100"/>
                <a:ext cx="685800" cy="158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25" name="Snip Single Corner Rectangle 24"/>
              <p:cNvSpPr/>
              <p:nvPr/>
            </p:nvSpPr>
            <p:spPr>
              <a:xfrm>
                <a:off x="4241800" y="3632200"/>
                <a:ext cx="558800" cy="787400"/>
              </a:xfrm>
              <a:prstGeom prst="snip1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latin typeface="Comic Sans MS" pitchFamily="66" charset="0"/>
                </a:endParaRPr>
              </a:p>
            </p:txBody>
          </p:sp>
          <p:sp>
            <p:nvSpPr>
              <p:cNvPr id="46" name="Snip Single Corner Rectangle 45"/>
              <p:cNvSpPr/>
              <p:nvPr/>
            </p:nvSpPr>
            <p:spPr>
              <a:xfrm>
                <a:off x="4394200" y="3708400"/>
                <a:ext cx="558800" cy="787400"/>
              </a:xfrm>
              <a:prstGeom prst="snip1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latin typeface="Comic Sans MS" pitchFamily="66" charset="0"/>
                </a:endParaRPr>
              </a:p>
            </p:txBody>
          </p:sp>
          <p:sp>
            <p:nvSpPr>
              <p:cNvPr id="47" name="Snip Single Corner Rectangle 46"/>
              <p:cNvSpPr/>
              <p:nvPr/>
            </p:nvSpPr>
            <p:spPr>
              <a:xfrm>
                <a:off x="4521200" y="3784600"/>
                <a:ext cx="558800" cy="787400"/>
              </a:xfrm>
              <a:prstGeom prst="snip1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latin typeface="Comic Sans MS" pitchFamily="66" charset="0"/>
                </a:endParaRPr>
              </a:p>
            </p:txBody>
          </p:sp>
        </p:grpSp>
        <p:pic>
          <p:nvPicPr>
            <p:cNvPr id="13" name="Picture 12"/>
            <p:cNvPicPr>
              <a:picLocks noChangeAspect="1"/>
            </p:cNvPicPr>
            <p:nvPr/>
          </p:nvPicPr>
          <mc:AlternateContent>
            <mc:Choice xmlns:ma="http://schemas.microsoft.com/office/mac/drawingml/2008/main" Requires="ma">
              <p:blipFill>
                <a:blip r:embed="rId2"/>
                <a:stretch>
                  <a:fillRect/>
                </a:stretch>
              </p:blipFill>
            </mc:Choice>
            <mc:Fallback>
              <p:blipFill>
                <a:blip r:embed="rId3"/>
                <a:stretch>
                  <a:fillRect/>
                </a:stretch>
              </p:blipFill>
            </mc:Fallback>
          </mc:AlternateContent>
          <p:spPr>
            <a:xfrm>
              <a:off x="6369050" y="4045176"/>
              <a:ext cx="962907" cy="1238024"/>
            </a:xfrm>
            <a:prstGeom prst="rect">
              <a:avLst/>
            </a:prstGeom>
          </p:spPr>
        </p:pic>
        <p:cxnSp>
          <p:nvCxnSpPr>
            <p:cNvPr id="53" name="Elbow Connector 52"/>
            <p:cNvCxnSpPr/>
            <p:nvPr/>
          </p:nvCxnSpPr>
          <p:spPr>
            <a:xfrm flipV="1">
              <a:off x="5626100" y="3721100"/>
              <a:ext cx="723900" cy="444500"/>
            </a:xfrm>
            <a:prstGeom prst="bentConnector3">
              <a:avLst>
                <a:gd name="adj1" fmla="val 50000"/>
              </a:avLst>
            </a:prstGeom>
            <a:ln>
              <a:tailEnd type="arrow"/>
            </a:ln>
          </p:spPr>
          <p:style>
            <a:lnRef idx="2">
              <a:schemeClr val="accent1"/>
            </a:lnRef>
            <a:fillRef idx="0">
              <a:schemeClr val="accent1"/>
            </a:fillRef>
            <a:effectRef idx="1">
              <a:schemeClr val="accent1"/>
            </a:effectRef>
            <a:fontRef idx="minor">
              <a:schemeClr val="tx1"/>
            </a:fontRef>
          </p:style>
        </p:cxnSp>
        <p:sp>
          <p:nvSpPr>
            <p:cNvPr id="57" name="TextBox 56"/>
            <p:cNvSpPr txBox="1"/>
            <p:nvPr/>
          </p:nvSpPr>
          <p:spPr>
            <a:xfrm>
              <a:off x="6489700" y="3505200"/>
              <a:ext cx="828923" cy="369332"/>
            </a:xfrm>
            <a:prstGeom prst="rect">
              <a:avLst/>
            </a:prstGeom>
            <a:noFill/>
          </p:spPr>
          <p:txBody>
            <a:bodyPr wrap="none" rtlCol="0">
              <a:spAutoFit/>
            </a:bodyPr>
            <a:lstStyle/>
            <a:p>
              <a:r>
                <a:rPr lang="en-US" dirty="0" smtClean="0">
                  <a:latin typeface="Chalkboard"/>
                  <a:cs typeface="Chalkboard"/>
                </a:rPr>
                <a:t>Result</a:t>
              </a:r>
              <a:endParaRPr lang="en-US" dirty="0">
                <a:latin typeface="Chalkboard"/>
                <a:cs typeface="Chalkboard"/>
              </a:endParaRPr>
            </a:p>
          </p:txBody>
        </p:sp>
        <p:sp>
          <p:nvSpPr>
            <p:cNvPr id="58" name="TextBox 57"/>
            <p:cNvSpPr txBox="1"/>
            <p:nvPr/>
          </p:nvSpPr>
          <p:spPr>
            <a:xfrm>
              <a:off x="1943100" y="2857500"/>
              <a:ext cx="2854793" cy="369332"/>
            </a:xfrm>
            <a:prstGeom prst="rect">
              <a:avLst/>
            </a:prstGeom>
            <a:noFill/>
          </p:spPr>
          <p:txBody>
            <a:bodyPr wrap="none" rtlCol="0">
              <a:spAutoFit/>
            </a:bodyPr>
            <a:lstStyle/>
            <a:p>
              <a:r>
                <a:rPr lang="en-US" dirty="0" err="1" smtClean="0">
                  <a:latin typeface="Chalkboard"/>
                  <a:cs typeface="Chalkboard"/>
                </a:rPr>
                <a:t>ghci</a:t>
              </a:r>
              <a:r>
                <a:rPr lang="en-US" dirty="0" smtClean="0">
                  <a:latin typeface="Chalkboard"/>
                  <a:cs typeface="Chalkboard"/>
                </a:rPr>
                <a:t> or compiled program</a:t>
              </a:r>
              <a:endParaRPr lang="en-US" dirty="0">
                <a:latin typeface="Chalkboard"/>
                <a:cs typeface="Chalkboard"/>
              </a:endParaRPr>
            </a:p>
          </p:txBody>
        </p:sp>
        <p:sp>
          <p:nvSpPr>
            <p:cNvPr id="34" name="Snip Single Corner Rectangle 33"/>
            <p:cNvSpPr/>
            <p:nvPr/>
          </p:nvSpPr>
          <p:spPr>
            <a:xfrm>
              <a:off x="4648200" y="3898900"/>
              <a:ext cx="558800" cy="787400"/>
            </a:xfrm>
            <a:prstGeom prst="snip1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latin typeface="Comic Sans MS" pitchFamily="66" charset="0"/>
              </a:endParaRPr>
            </a:p>
          </p:txBody>
        </p:sp>
      </p:gr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Control Structures</a:t>
            </a:r>
            <a:endParaRPr lang="en-US" dirty="0"/>
          </a:p>
        </p:txBody>
      </p:sp>
      <p:sp>
        <p:nvSpPr>
          <p:cNvPr id="3" name="Content Placeholder 2"/>
          <p:cNvSpPr>
            <a:spLocks noGrp="1"/>
          </p:cNvSpPr>
          <p:nvPr>
            <p:ph idx="1"/>
          </p:nvPr>
        </p:nvSpPr>
        <p:spPr/>
        <p:txBody>
          <a:bodyPr/>
          <a:lstStyle/>
          <a:p>
            <a:r>
              <a:rPr lang="en-US" dirty="0" smtClean="0"/>
              <a:t>Values of type (</a:t>
            </a:r>
            <a:r>
              <a:rPr lang="en-US" b="1" dirty="0" smtClean="0">
                <a:solidFill>
                  <a:schemeClr val="accent1"/>
                </a:solidFill>
                <a:latin typeface="Courier New"/>
                <a:cs typeface="Courier New"/>
              </a:rPr>
              <a:t>IO </a:t>
            </a:r>
            <a:r>
              <a:rPr lang="en-US" b="1" dirty="0" err="1" smtClean="0">
                <a:solidFill>
                  <a:schemeClr val="accent1"/>
                </a:solidFill>
                <a:latin typeface="Courier New"/>
                <a:cs typeface="Courier New"/>
              </a:rPr>
              <a:t>t</a:t>
            </a:r>
            <a:r>
              <a:rPr lang="en-US" dirty="0" smtClean="0"/>
              <a:t>) are first class, so we can define our own control structures.</a:t>
            </a:r>
          </a:p>
          <a:p>
            <a:endParaRPr lang="en-US" dirty="0" smtClean="0"/>
          </a:p>
          <a:p>
            <a:endParaRPr lang="en-US" dirty="0" smtClean="0"/>
          </a:p>
          <a:p>
            <a:endParaRPr lang="en-US" dirty="0" smtClean="0"/>
          </a:p>
          <a:p>
            <a:endParaRPr lang="en-US" dirty="0" smtClean="0"/>
          </a:p>
          <a:p>
            <a:r>
              <a:rPr lang="en-US" dirty="0" smtClean="0"/>
              <a:t>Example use:</a:t>
            </a:r>
            <a:endParaRPr lang="en-US" dirty="0"/>
          </a:p>
        </p:txBody>
      </p:sp>
      <p:sp>
        <p:nvSpPr>
          <p:cNvPr id="5" name="Rectangle 4"/>
          <p:cNvSpPr>
            <a:spLocks noChangeArrowheads="1"/>
          </p:cNvSpPr>
          <p:nvPr/>
        </p:nvSpPr>
        <p:spPr bwMode="auto">
          <a:xfrm>
            <a:off x="939800" y="2717800"/>
            <a:ext cx="7823200" cy="2308324"/>
          </a:xfrm>
          <a:prstGeom prst="rect">
            <a:avLst/>
          </a:prstGeom>
          <a:solidFill>
            <a:srgbClr val="FFFF00"/>
          </a:solidFill>
          <a:ln w="19050">
            <a:solidFill>
              <a:schemeClr val="tx1"/>
            </a:solidFill>
            <a:miter lim="800000"/>
            <a:headEnd/>
            <a:tailEnd/>
          </a:ln>
          <a:effectLst/>
        </p:spPr>
        <p:txBody>
          <a:bodyPr wrap="square">
            <a:prstTxWarp prst="textNoShape">
              <a:avLst/>
            </a:prstTxWarp>
            <a:spAutoFit/>
          </a:bodyPr>
          <a:lstStyle/>
          <a:p>
            <a:pPr marL="290513" indent="-290513">
              <a:buClr>
                <a:srgbClr val="FF3300"/>
              </a:buClr>
            </a:pPr>
            <a:r>
              <a:rPr lang="en-US" sz="2400" b="1" dirty="0" smtClean="0">
                <a:solidFill>
                  <a:schemeClr val="bg1"/>
                </a:solidFill>
                <a:latin typeface="Courier New" charset="0"/>
              </a:rPr>
              <a:t>forever :: IO () -&gt; IO ()</a:t>
            </a:r>
          </a:p>
          <a:p>
            <a:pPr marL="290513" indent="-290513">
              <a:buClr>
                <a:srgbClr val="FF3300"/>
              </a:buClr>
            </a:pPr>
            <a:r>
              <a:rPr lang="en-US" sz="2400" b="1" dirty="0" smtClean="0">
                <a:solidFill>
                  <a:schemeClr val="bg1"/>
                </a:solidFill>
                <a:latin typeface="Courier New" charset="0"/>
              </a:rPr>
              <a:t>forever a = a &gt;&gt; forever a</a:t>
            </a:r>
          </a:p>
          <a:p>
            <a:pPr marL="290513" indent="-290513">
              <a:buClr>
                <a:srgbClr val="FF3300"/>
              </a:buClr>
            </a:pPr>
            <a:endParaRPr lang="en-US" sz="2400" b="1" dirty="0" smtClean="0">
              <a:solidFill>
                <a:schemeClr val="bg1"/>
              </a:solidFill>
              <a:latin typeface="Courier New" charset="0"/>
            </a:endParaRPr>
          </a:p>
          <a:p>
            <a:pPr marL="290513" indent="-290513">
              <a:buClr>
                <a:srgbClr val="FF3300"/>
              </a:buClr>
            </a:pPr>
            <a:r>
              <a:rPr lang="en-US" sz="2400" b="1" dirty="0" err="1" smtClean="0">
                <a:solidFill>
                  <a:schemeClr val="bg1"/>
                </a:solidFill>
                <a:latin typeface="Courier New" charset="0"/>
              </a:rPr>
              <a:t>repeatN</a:t>
            </a:r>
            <a:r>
              <a:rPr lang="en-US" sz="2400" b="1" dirty="0" smtClean="0">
                <a:solidFill>
                  <a:schemeClr val="bg1"/>
                </a:solidFill>
                <a:latin typeface="Courier New" charset="0"/>
              </a:rPr>
              <a:t> :: </a:t>
            </a:r>
            <a:r>
              <a:rPr lang="en-US" sz="2400" b="1" dirty="0" err="1" smtClean="0">
                <a:solidFill>
                  <a:schemeClr val="bg1"/>
                </a:solidFill>
                <a:latin typeface="Courier New" charset="0"/>
              </a:rPr>
              <a:t>Int</a:t>
            </a:r>
            <a:r>
              <a:rPr lang="en-US" sz="2400" b="1" dirty="0" smtClean="0">
                <a:solidFill>
                  <a:schemeClr val="bg1"/>
                </a:solidFill>
                <a:latin typeface="Courier New" charset="0"/>
              </a:rPr>
              <a:t> -&gt; IO () -&gt; IO ()</a:t>
            </a:r>
          </a:p>
          <a:p>
            <a:pPr marL="290513" indent="-290513">
              <a:buClr>
                <a:srgbClr val="FF3300"/>
              </a:buClr>
            </a:pPr>
            <a:r>
              <a:rPr lang="en-US" sz="2400" b="1" dirty="0" err="1" smtClean="0">
                <a:solidFill>
                  <a:schemeClr val="bg1"/>
                </a:solidFill>
                <a:latin typeface="Courier New" charset="0"/>
              </a:rPr>
              <a:t>repeatN</a:t>
            </a:r>
            <a:r>
              <a:rPr lang="en-US" sz="2400" b="1" dirty="0" smtClean="0">
                <a:solidFill>
                  <a:schemeClr val="bg1"/>
                </a:solidFill>
                <a:latin typeface="Courier New" charset="0"/>
              </a:rPr>
              <a:t> 0 a = return ()</a:t>
            </a:r>
          </a:p>
          <a:p>
            <a:pPr marL="290513" indent="-290513">
              <a:buClr>
                <a:srgbClr val="FF3300"/>
              </a:buClr>
            </a:pPr>
            <a:r>
              <a:rPr lang="en-US" sz="2400" b="1" dirty="0" err="1" smtClean="0">
                <a:solidFill>
                  <a:schemeClr val="bg1"/>
                </a:solidFill>
                <a:latin typeface="Courier New" charset="0"/>
              </a:rPr>
              <a:t>repeatN</a:t>
            </a:r>
            <a:r>
              <a:rPr lang="en-US" sz="2400" b="1" dirty="0" smtClean="0">
                <a:solidFill>
                  <a:schemeClr val="bg1"/>
                </a:solidFill>
                <a:latin typeface="Courier New" charset="0"/>
              </a:rPr>
              <a:t> </a:t>
            </a:r>
            <a:r>
              <a:rPr lang="en-US" sz="2400" b="1" dirty="0" err="1" smtClean="0">
                <a:solidFill>
                  <a:schemeClr val="bg1"/>
                </a:solidFill>
                <a:latin typeface="Courier New" charset="0"/>
              </a:rPr>
              <a:t>n</a:t>
            </a:r>
            <a:r>
              <a:rPr lang="en-US" sz="2400" b="1" dirty="0" smtClean="0">
                <a:solidFill>
                  <a:schemeClr val="bg1"/>
                </a:solidFill>
                <a:latin typeface="Courier New" charset="0"/>
              </a:rPr>
              <a:t> a = a &gt;&gt; </a:t>
            </a:r>
            <a:r>
              <a:rPr lang="en-US" sz="2400" b="1" dirty="0" err="1" smtClean="0">
                <a:solidFill>
                  <a:schemeClr val="bg1"/>
                </a:solidFill>
                <a:latin typeface="Courier New" charset="0"/>
              </a:rPr>
              <a:t>repeatN</a:t>
            </a:r>
            <a:r>
              <a:rPr lang="en-US" sz="2400" b="1" dirty="0" smtClean="0">
                <a:solidFill>
                  <a:schemeClr val="bg1"/>
                </a:solidFill>
                <a:latin typeface="Courier New" charset="0"/>
              </a:rPr>
              <a:t> (n-1) a</a:t>
            </a:r>
          </a:p>
        </p:txBody>
      </p:sp>
      <p:sp>
        <p:nvSpPr>
          <p:cNvPr id="6" name="Rectangle 5"/>
          <p:cNvSpPr>
            <a:spLocks noChangeArrowheads="1"/>
          </p:cNvSpPr>
          <p:nvPr/>
        </p:nvSpPr>
        <p:spPr bwMode="auto">
          <a:xfrm>
            <a:off x="939800" y="5930900"/>
            <a:ext cx="7823200" cy="461665"/>
          </a:xfrm>
          <a:prstGeom prst="rect">
            <a:avLst/>
          </a:prstGeom>
          <a:solidFill>
            <a:srgbClr val="FFFF00"/>
          </a:solidFill>
          <a:ln w="19050">
            <a:solidFill>
              <a:schemeClr val="tx1"/>
            </a:solidFill>
            <a:miter lim="800000"/>
            <a:headEnd/>
            <a:tailEnd/>
          </a:ln>
          <a:effectLst/>
        </p:spPr>
        <p:txBody>
          <a:bodyPr wrap="square">
            <a:prstTxWarp prst="textNoShape">
              <a:avLst/>
            </a:prstTxWarp>
            <a:spAutoFit/>
          </a:bodyPr>
          <a:lstStyle/>
          <a:p>
            <a:pPr marL="290513" indent="-290513">
              <a:buClr>
                <a:srgbClr val="FF3300"/>
              </a:buClr>
            </a:pPr>
            <a:r>
              <a:rPr lang="en-US" sz="2400" b="1" dirty="0" smtClean="0">
                <a:solidFill>
                  <a:schemeClr val="bg1"/>
                </a:solidFill>
                <a:latin typeface="Courier New" charset="0"/>
              </a:rPr>
              <a:t> Main&gt; </a:t>
            </a:r>
            <a:r>
              <a:rPr lang="en-US" sz="2400" b="1" dirty="0" err="1" smtClean="0">
                <a:solidFill>
                  <a:schemeClr val="bg1"/>
                </a:solidFill>
                <a:latin typeface="Courier New" charset="0"/>
              </a:rPr>
              <a:t>repeatN</a:t>
            </a:r>
            <a:r>
              <a:rPr lang="en-US" sz="2400" b="1" dirty="0" smtClean="0">
                <a:solidFill>
                  <a:schemeClr val="bg1"/>
                </a:solidFill>
                <a:latin typeface="Courier New" charset="0"/>
              </a:rPr>
              <a:t> 5 (</a:t>
            </a:r>
            <a:r>
              <a:rPr lang="en-US" sz="2400" b="1" dirty="0" err="1" smtClean="0">
                <a:solidFill>
                  <a:schemeClr val="bg1"/>
                </a:solidFill>
                <a:latin typeface="Courier New" charset="0"/>
              </a:rPr>
              <a:t>putChar</a:t>
            </a:r>
            <a:r>
              <a:rPr lang="en-US" sz="2400" b="1" dirty="0" smtClean="0">
                <a:solidFill>
                  <a:schemeClr val="bg1"/>
                </a:solidFill>
                <a:latin typeface="Courier New" charset="0"/>
              </a:rPr>
              <a:t> '</a:t>
            </a:r>
            <a:r>
              <a:rPr lang="en-US" sz="2400" b="1" dirty="0" err="1" smtClean="0">
                <a:solidFill>
                  <a:schemeClr val="bg1"/>
                </a:solidFill>
                <a:latin typeface="Courier New" charset="0"/>
              </a:rPr>
              <a:t>h</a:t>
            </a:r>
            <a:r>
              <a:rPr lang="en-US" sz="2400" b="1" dirty="0" smtClean="0">
                <a:solidFill>
                  <a:schemeClr val="bg1"/>
                </a:solidFill>
                <a:latin typeface="Courier New" charset="0"/>
              </a:rPr>
              <a:t>')</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 Loops</a:t>
            </a:r>
            <a:endParaRPr lang="en-US" dirty="0"/>
          </a:p>
        </p:txBody>
      </p:sp>
      <p:sp>
        <p:nvSpPr>
          <p:cNvPr id="3" name="Content Placeholder 2"/>
          <p:cNvSpPr>
            <a:spLocks noGrp="1"/>
          </p:cNvSpPr>
          <p:nvPr>
            <p:ph idx="1"/>
          </p:nvPr>
        </p:nvSpPr>
        <p:spPr/>
        <p:txBody>
          <a:bodyPr/>
          <a:lstStyle/>
          <a:p>
            <a:r>
              <a:rPr lang="en-US" dirty="0" smtClean="0"/>
              <a:t>Values of type (</a:t>
            </a:r>
            <a:r>
              <a:rPr lang="en-US" b="1" dirty="0" smtClean="0">
                <a:solidFill>
                  <a:schemeClr val="accent1"/>
                </a:solidFill>
                <a:latin typeface="Courier New"/>
                <a:cs typeface="Courier New"/>
              </a:rPr>
              <a:t>IO </a:t>
            </a:r>
            <a:r>
              <a:rPr lang="en-US" b="1" dirty="0" err="1" smtClean="0">
                <a:solidFill>
                  <a:schemeClr val="accent1"/>
                </a:solidFill>
                <a:latin typeface="Courier New"/>
                <a:cs typeface="Courier New"/>
              </a:rPr>
              <a:t>t</a:t>
            </a:r>
            <a:r>
              <a:rPr lang="en-US" dirty="0" smtClean="0"/>
              <a:t>) are first class, so we can define our own control structures.</a:t>
            </a:r>
          </a:p>
          <a:p>
            <a:endParaRPr lang="en-US" dirty="0" smtClean="0"/>
          </a:p>
          <a:p>
            <a:pPr lvl="1"/>
            <a:endParaRPr lang="en-US" dirty="0" smtClean="0"/>
          </a:p>
          <a:p>
            <a:pPr lvl="1"/>
            <a:endParaRPr lang="en-US" dirty="0" smtClean="0"/>
          </a:p>
          <a:p>
            <a:r>
              <a:rPr lang="en-US" dirty="0" smtClean="0"/>
              <a:t>Example use:</a:t>
            </a:r>
          </a:p>
        </p:txBody>
      </p:sp>
      <p:sp>
        <p:nvSpPr>
          <p:cNvPr id="5" name="Rectangle 4"/>
          <p:cNvSpPr>
            <a:spLocks noChangeArrowheads="1"/>
          </p:cNvSpPr>
          <p:nvPr/>
        </p:nvSpPr>
        <p:spPr bwMode="auto">
          <a:xfrm>
            <a:off x="914400" y="2844800"/>
            <a:ext cx="7823200" cy="1200328"/>
          </a:xfrm>
          <a:prstGeom prst="rect">
            <a:avLst/>
          </a:prstGeom>
          <a:solidFill>
            <a:srgbClr val="FFFF00"/>
          </a:solidFill>
          <a:ln w="19050">
            <a:solidFill>
              <a:schemeClr val="tx1"/>
            </a:solidFill>
            <a:miter lim="800000"/>
            <a:headEnd/>
            <a:tailEnd/>
          </a:ln>
          <a:effectLst/>
        </p:spPr>
        <p:txBody>
          <a:bodyPr wrap="square">
            <a:prstTxWarp prst="textNoShape">
              <a:avLst/>
            </a:prstTxWarp>
            <a:spAutoFit/>
          </a:bodyPr>
          <a:lstStyle/>
          <a:p>
            <a:pPr marL="290513" indent="-290513">
              <a:buClr>
                <a:srgbClr val="FF3300"/>
              </a:buClr>
            </a:pPr>
            <a:r>
              <a:rPr lang="en-US" sz="2400" b="1" dirty="0" smtClean="0">
                <a:solidFill>
                  <a:schemeClr val="bg1"/>
                </a:solidFill>
                <a:latin typeface="Courier New" charset="0"/>
              </a:rPr>
              <a:t>for :: [a] -&gt; (a -&gt; IO </a:t>
            </a:r>
            <a:r>
              <a:rPr lang="en-US" sz="2400" b="1" dirty="0" err="1" smtClean="0">
                <a:solidFill>
                  <a:schemeClr val="bg1"/>
                </a:solidFill>
                <a:latin typeface="Courier New" charset="0"/>
              </a:rPr>
              <a:t>b</a:t>
            </a:r>
            <a:r>
              <a:rPr lang="en-US" sz="2400" b="1" dirty="0" smtClean="0">
                <a:solidFill>
                  <a:schemeClr val="bg1"/>
                </a:solidFill>
                <a:latin typeface="Courier New" charset="0"/>
              </a:rPr>
              <a:t>) -&gt; IO ()</a:t>
            </a:r>
          </a:p>
          <a:p>
            <a:pPr marL="290513" indent="-290513">
              <a:buClr>
                <a:srgbClr val="FF3300"/>
              </a:buClr>
            </a:pPr>
            <a:r>
              <a:rPr lang="en-US" sz="2400" b="1" dirty="0" smtClean="0">
                <a:solidFill>
                  <a:schemeClr val="bg1"/>
                </a:solidFill>
                <a:latin typeface="Courier New" charset="0"/>
              </a:rPr>
              <a:t>for []     </a:t>
            </a:r>
            <a:r>
              <a:rPr lang="en-US" sz="2400" b="1" dirty="0" err="1" smtClean="0">
                <a:solidFill>
                  <a:schemeClr val="bg1"/>
                </a:solidFill>
                <a:latin typeface="Courier New" charset="0"/>
              </a:rPr>
              <a:t>fa</a:t>
            </a:r>
            <a:r>
              <a:rPr lang="en-US" sz="2400" b="1" dirty="0" smtClean="0">
                <a:solidFill>
                  <a:schemeClr val="bg1"/>
                </a:solidFill>
                <a:latin typeface="Courier New" charset="0"/>
              </a:rPr>
              <a:t> = return ()</a:t>
            </a:r>
          </a:p>
          <a:p>
            <a:pPr marL="290513" indent="-290513">
              <a:buClr>
                <a:srgbClr val="FF3300"/>
              </a:buClr>
            </a:pPr>
            <a:r>
              <a:rPr lang="en-US" sz="2400" b="1" dirty="0" smtClean="0">
                <a:solidFill>
                  <a:schemeClr val="bg1"/>
                </a:solidFill>
                <a:latin typeface="Courier New" charset="0"/>
              </a:rPr>
              <a:t>for (</a:t>
            </a:r>
            <a:r>
              <a:rPr lang="en-US" sz="2400" b="1" dirty="0" err="1" smtClean="0">
                <a:solidFill>
                  <a:schemeClr val="bg1"/>
                </a:solidFill>
                <a:latin typeface="Courier New" charset="0"/>
              </a:rPr>
              <a:t>x:xs</a:t>
            </a:r>
            <a:r>
              <a:rPr lang="en-US" sz="2400" b="1" dirty="0" smtClean="0">
                <a:solidFill>
                  <a:schemeClr val="bg1"/>
                </a:solidFill>
                <a:latin typeface="Courier New" charset="0"/>
              </a:rPr>
              <a:t>) </a:t>
            </a:r>
            <a:r>
              <a:rPr lang="en-US" sz="2400" b="1" dirty="0" err="1" smtClean="0">
                <a:solidFill>
                  <a:schemeClr val="bg1"/>
                </a:solidFill>
                <a:latin typeface="Courier New" charset="0"/>
              </a:rPr>
              <a:t>fa</a:t>
            </a:r>
            <a:r>
              <a:rPr lang="en-US" sz="2400" b="1" dirty="0" smtClean="0">
                <a:solidFill>
                  <a:schemeClr val="bg1"/>
                </a:solidFill>
                <a:latin typeface="Courier New" charset="0"/>
              </a:rPr>
              <a:t> = </a:t>
            </a:r>
            <a:r>
              <a:rPr lang="en-US" sz="2400" b="1" dirty="0" err="1" smtClean="0">
                <a:solidFill>
                  <a:schemeClr val="bg1"/>
                </a:solidFill>
                <a:latin typeface="Courier New" charset="0"/>
              </a:rPr>
              <a:t>fa</a:t>
            </a:r>
            <a:r>
              <a:rPr lang="en-US" sz="2400" b="1" dirty="0" smtClean="0">
                <a:solidFill>
                  <a:schemeClr val="bg1"/>
                </a:solidFill>
                <a:latin typeface="Courier New" charset="0"/>
              </a:rPr>
              <a:t> </a:t>
            </a:r>
            <a:r>
              <a:rPr lang="en-US" sz="2400" b="1" dirty="0" err="1" smtClean="0">
                <a:solidFill>
                  <a:schemeClr val="bg1"/>
                </a:solidFill>
                <a:latin typeface="Courier New" charset="0"/>
              </a:rPr>
              <a:t>x</a:t>
            </a:r>
            <a:r>
              <a:rPr lang="en-US" sz="2400" b="1" dirty="0" smtClean="0">
                <a:solidFill>
                  <a:schemeClr val="bg1"/>
                </a:solidFill>
                <a:latin typeface="Courier New" charset="0"/>
              </a:rPr>
              <a:t>  &gt;&gt;  for </a:t>
            </a:r>
            <a:r>
              <a:rPr lang="en-US" sz="2400" b="1" dirty="0" err="1" smtClean="0">
                <a:solidFill>
                  <a:schemeClr val="bg1"/>
                </a:solidFill>
                <a:latin typeface="Courier New" charset="0"/>
              </a:rPr>
              <a:t>xs</a:t>
            </a:r>
            <a:r>
              <a:rPr lang="en-US" sz="2400" b="1" dirty="0" smtClean="0">
                <a:solidFill>
                  <a:schemeClr val="bg1"/>
                </a:solidFill>
                <a:latin typeface="Courier New" charset="0"/>
              </a:rPr>
              <a:t> </a:t>
            </a:r>
            <a:r>
              <a:rPr lang="en-US" sz="2400" b="1" dirty="0" err="1" smtClean="0">
                <a:solidFill>
                  <a:schemeClr val="bg1"/>
                </a:solidFill>
                <a:latin typeface="Courier New" charset="0"/>
              </a:rPr>
              <a:t>fa</a:t>
            </a:r>
            <a:endParaRPr lang="en-US" sz="2400" b="1" dirty="0" smtClean="0">
              <a:solidFill>
                <a:schemeClr val="bg1"/>
              </a:solidFill>
              <a:latin typeface="Courier New" charset="0"/>
            </a:endParaRPr>
          </a:p>
        </p:txBody>
      </p:sp>
      <p:sp>
        <p:nvSpPr>
          <p:cNvPr id="6" name="Rectangle 5"/>
          <p:cNvSpPr>
            <a:spLocks noChangeArrowheads="1"/>
          </p:cNvSpPr>
          <p:nvPr/>
        </p:nvSpPr>
        <p:spPr bwMode="auto">
          <a:xfrm>
            <a:off x="914400" y="4953000"/>
            <a:ext cx="7823200" cy="461665"/>
          </a:xfrm>
          <a:prstGeom prst="rect">
            <a:avLst/>
          </a:prstGeom>
          <a:solidFill>
            <a:srgbClr val="FFFF00"/>
          </a:solidFill>
          <a:ln w="19050">
            <a:solidFill>
              <a:schemeClr val="tx1"/>
            </a:solidFill>
            <a:miter lim="800000"/>
            <a:headEnd/>
            <a:tailEnd/>
          </a:ln>
          <a:effectLst/>
        </p:spPr>
        <p:txBody>
          <a:bodyPr wrap="square">
            <a:prstTxWarp prst="textNoShape">
              <a:avLst/>
            </a:prstTxWarp>
            <a:spAutoFit/>
          </a:bodyPr>
          <a:lstStyle/>
          <a:p>
            <a:pPr marL="290513" indent="-290513">
              <a:buClr>
                <a:srgbClr val="FF3300"/>
              </a:buClr>
            </a:pPr>
            <a:r>
              <a:rPr lang="en-US" sz="2400" b="1" dirty="0" smtClean="0">
                <a:solidFill>
                  <a:schemeClr val="bg1"/>
                </a:solidFill>
                <a:latin typeface="Courier New" charset="0"/>
              </a:rPr>
              <a:t>Main&gt; for [1..10] (\</a:t>
            </a:r>
            <a:r>
              <a:rPr lang="en-US" sz="2400" b="1" dirty="0" err="1" smtClean="0">
                <a:solidFill>
                  <a:schemeClr val="bg1"/>
                </a:solidFill>
                <a:latin typeface="Courier New" charset="0"/>
              </a:rPr>
              <a:t>x</a:t>
            </a:r>
            <a:r>
              <a:rPr lang="en-US" sz="2400" b="1" dirty="0" smtClean="0">
                <a:solidFill>
                  <a:schemeClr val="bg1"/>
                </a:solidFill>
                <a:latin typeface="Courier New" charset="0"/>
              </a:rPr>
              <a:t> -&gt; </a:t>
            </a:r>
            <a:r>
              <a:rPr lang="en-US" sz="2400" b="1" dirty="0" err="1" smtClean="0">
                <a:solidFill>
                  <a:schemeClr val="bg1"/>
                </a:solidFill>
                <a:latin typeface="Courier New" charset="0"/>
              </a:rPr>
              <a:t>putStr</a:t>
            </a:r>
            <a:r>
              <a:rPr lang="en-US" sz="2400" b="1" dirty="0" smtClean="0">
                <a:solidFill>
                  <a:schemeClr val="bg1"/>
                </a:solidFill>
                <a:latin typeface="Courier New" charset="0"/>
              </a:rPr>
              <a:t> (show </a:t>
            </a:r>
            <a:r>
              <a:rPr lang="en-US" sz="2400" b="1" dirty="0" err="1" smtClean="0">
                <a:solidFill>
                  <a:schemeClr val="bg1"/>
                </a:solidFill>
                <a:latin typeface="Courier New" charset="0"/>
              </a:rPr>
              <a:t>x</a:t>
            </a:r>
            <a:r>
              <a:rPr lang="en-US" sz="2400" b="1" dirty="0" smtClean="0">
                <a:solidFill>
                  <a:schemeClr val="bg1"/>
                </a:solidFill>
                <a:latin typeface="Courier New" charset="0"/>
              </a:rPr>
              <a:t>))</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Sequencing</a:t>
            </a:r>
            <a:endParaRPr lang="en-US" dirty="0"/>
          </a:p>
        </p:txBody>
      </p:sp>
      <p:sp>
        <p:nvSpPr>
          <p:cNvPr id="3" name="Content Placeholder 2"/>
          <p:cNvSpPr>
            <a:spLocks noGrp="1"/>
          </p:cNvSpPr>
          <p:nvPr>
            <p:ph idx="1"/>
          </p:nvPr>
        </p:nvSpPr>
        <p:spPr/>
        <p:txBody>
          <a:bodyPr/>
          <a:lstStyle/>
          <a:p>
            <a:pPr>
              <a:buNone/>
            </a:pPr>
            <a:endParaRPr lang="en-US" dirty="0" smtClean="0"/>
          </a:p>
          <a:p>
            <a:pPr>
              <a:buNone/>
            </a:pPr>
            <a:endParaRPr lang="en-US" dirty="0" smtClean="0"/>
          </a:p>
          <a:p>
            <a:pPr lvl="1"/>
            <a:endParaRPr lang="en-US" dirty="0" smtClean="0"/>
          </a:p>
          <a:p>
            <a:pPr lvl="1"/>
            <a:endParaRPr lang="en-US" dirty="0" smtClean="0"/>
          </a:p>
          <a:p>
            <a:pPr lvl="1"/>
            <a:endParaRPr lang="en-US" dirty="0" smtClean="0"/>
          </a:p>
          <a:p>
            <a:pPr lvl="7"/>
            <a:endParaRPr lang="en-US" dirty="0" smtClean="0"/>
          </a:p>
          <a:p>
            <a:pPr lvl="7"/>
            <a:endParaRPr lang="en-US" dirty="0" smtClean="0"/>
          </a:p>
          <a:p>
            <a:r>
              <a:rPr lang="en-US" dirty="0" smtClean="0"/>
              <a:t>Example use:</a:t>
            </a:r>
          </a:p>
        </p:txBody>
      </p:sp>
      <p:sp>
        <p:nvSpPr>
          <p:cNvPr id="5" name="Rectangle 4"/>
          <p:cNvSpPr>
            <a:spLocks noChangeArrowheads="1"/>
          </p:cNvSpPr>
          <p:nvPr/>
        </p:nvSpPr>
        <p:spPr bwMode="auto">
          <a:xfrm>
            <a:off x="901700" y="2730500"/>
            <a:ext cx="7823200" cy="1938992"/>
          </a:xfrm>
          <a:prstGeom prst="rect">
            <a:avLst/>
          </a:prstGeom>
          <a:solidFill>
            <a:srgbClr val="FFFF00"/>
          </a:solidFill>
          <a:ln w="19050">
            <a:solidFill>
              <a:schemeClr val="tx1"/>
            </a:solidFill>
            <a:miter lim="800000"/>
            <a:headEnd/>
            <a:tailEnd/>
          </a:ln>
          <a:effectLst/>
        </p:spPr>
        <p:txBody>
          <a:bodyPr wrap="square">
            <a:prstTxWarp prst="textNoShape">
              <a:avLst/>
            </a:prstTxWarp>
            <a:spAutoFit/>
          </a:bodyPr>
          <a:lstStyle/>
          <a:p>
            <a:pPr marL="290513" indent="-290513">
              <a:buClr>
                <a:srgbClr val="FF3300"/>
              </a:buClr>
            </a:pPr>
            <a:r>
              <a:rPr lang="en-US" sz="2400" b="1" dirty="0" smtClean="0">
                <a:solidFill>
                  <a:schemeClr val="bg1"/>
                </a:solidFill>
                <a:latin typeface="Courier New" charset="0"/>
              </a:rPr>
              <a:t>sequence :: [IO a] -&gt; IO [a]</a:t>
            </a:r>
          </a:p>
          <a:p>
            <a:pPr marL="290513" indent="-290513">
              <a:buClr>
                <a:srgbClr val="FF3300"/>
              </a:buClr>
            </a:pPr>
            <a:r>
              <a:rPr lang="en-US" sz="2400" b="1" dirty="0" smtClean="0">
                <a:solidFill>
                  <a:schemeClr val="bg1"/>
                </a:solidFill>
                <a:latin typeface="Courier New" charset="0"/>
              </a:rPr>
              <a:t>sequence [] = return []</a:t>
            </a:r>
          </a:p>
          <a:p>
            <a:pPr marL="290513" indent="-290513">
              <a:buClr>
                <a:srgbClr val="FF3300"/>
              </a:buClr>
            </a:pPr>
            <a:r>
              <a:rPr lang="en-US" sz="2400" b="1" dirty="0" smtClean="0">
                <a:solidFill>
                  <a:schemeClr val="bg1"/>
                </a:solidFill>
                <a:latin typeface="Courier New" charset="0"/>
              </a:rPr>
              <a:t>sequence (</a:t>
            </a:r>
            <a:r>
              <a:rPr lang="en-US" sz="2400" b="1" dirty="0" err="1" smtClean="0">
                <a:solidFill>
                  <a:schemeClr val="bg1"/>
                </a:solidFill>
                <a:latin typeface="Courier New" charset="0"/>
              </a:rPr>
              <a:t>a:as</a:t>
            </a:r>
            <a:r>
              <a:rPr lang="en-US" sz="2400" b="1" dirty="0" smtClean="0">
                <a:solidFill>
                  <a:schemeClr val="bg1"/>
                </a:solidFill>
                <a:latin typeface="Courier New" charset="0"/>
              </a:rPr>
              <a:t>) = do { </a:t>
            </a:r>
            <a:r>
              <a:rPr lang="en-US" sz="2400" b="1" dirty="0" err="1" smtClean="0">
                <a:solidFill>
                  <a:schemeClr val="bg1"/>
                </a:solidFill>
                <a:latin typeface="Courier New" charset="0"/>
              </a:rPr>
              <a:t>r</a:t>
            </a:r>
            <a:r>
              <a:rPr lang="en-US" sz="2400" b="1" dirty="0" smtClean="0">
                <a:solidFill>
                  <a:schemeClr val="bg1"/>
                </a:solidFill>
                <a:latin typeface="Courier New" charset="0"/>
              </a:rPr>
              <a:t>  &lt;- a;</a:t>
            </a:r>
          </a:p>
          <a:p>
            <a:pPr marL="290513" indent="-290513">
              <a:buClr>
                <a:srgbClr val="FF3300"/>
              </a:buClr>
            </a:pPr>
            <a:r>
              <a:rPr lang="en-US" sz="2400" b="1" dirty="0" smtClean="0">
                <a:solidFill>
                  <a:schemeClr val="bg1"/>
                </a:solidFill>
                <a:latin typeface="Courier New" charset="0"/>
              </a:rPr>
              <a:t>                       </a:t>
            </a:r>
            <a:r>
              <a:rPr lang="en-US" sz="2400" b="1" dirty="0" err="1" smtClean="0">
                <a:solidFill>
                  <a:schemeClr val="bg1"/>
                </a:solidFill>
                <a:latin typeface="Courier New" charset="0"/>
              </a:rPr>
              <a:t>rs</a:t>
            </a:r>
            <a:r>
              <a:rPr lang="en-US" sz="2400" b="1" dirty="0" smtClean="0">
                <a:solidFill>
                  <a:schemeClr val="bg1"/>
                </a:solidFill>
                <a:latin typeface="Courier New" charset="0"/>
              </a:rPr>
              <a:t> &lt;- sequence as;</a:t>
            </a:r>
          </a:p>
          <a:p>
            <a:pPr marL="290513" indent="-290513">
              <a:buClr>
                <a:srgbClr val="FF3300"/>
              </a:buClr>
            </a:pPr>
            <a:r>
              <a:rPr lang="en-US" sz="2400" b="1" dirty="0" smtClean="0">
                <a:solidFill>
                  <a:schemeClr val="bg1"/>
                </a:solidFill>
                <a:latin typeface="Courier New" charset="0"/>
              </a:rPr>
              <a:t>                       return (</a:t>
            </a:r>
            <a:r>
              <a:rPr lang="en-US" sz="2400" b="1" dirty="0" err="1" smtClean="0">
                <a:solidFill>
                  <a:schemeClr val="bg1"/>
                </a:solidFill>
                <a:latin typeface="Courier New" charset="0"/>
              </a:rPr>
              <a:t>r:rs</a:t>
            </a:r>
            <a:r>
              <a:rPr lang="en-US" sz="2400" b="1" dirty="0" smtClean="0">
                <a:solidFill>
                  <a:schemeClr val="bg1"/>
                </a:solidFill>
                <a:latin typeface="Courier New" charset="0"/>
              </a:rPr>
              <a:t>) }</a:t>
            </a:r>
          </a:p>
        </p:txBody>
      </p:sp>
      <p:sp>
        <p:nvSpPr>
          <p:cNvPr id="6" name="Rectangle 5"/>
          <p:cNvSpPr>
            <a:spLocks noChangeArrowheads="1"/>
          </p:cNvSpPr>
          <p:nvPr/>
        </p:nvSpPr>
        <p:spPr bwMode="auto">
          <a:xfrm>
            <a:off x="927100" y="5461000"/>
            <a:ext cx="7988300" cy="461665"/>
          </a:xfrm>
          <a:prstGeom prst="rect">
            <a:avLst/>
          </a:prstGeom>
          <a:solidFill>
            <a:srgbClr val="FFFF00"/>
          </a:solidFill>
          <a:ln w="19050">
            <a:solidFill>
              <a:schemeClr val="tx1"/>
            </a:solidFill>
            <a:miter lim="800000"/>
            <a:headEnd/>
            <a:tailEnd/>
          </a:ln>
          <a:effectLst/>
        </p:spPr>
        <p:txBody>
          <a:bodyPr wrap="square">
            <a:prstTxWarp prst="textNoShape">
              <a:avLst/>
            </a:prstTxWarp>
            <a:spAutoFit/>
          </a:bodyPr>
          <a:lstStyle/>
          <a:p>
            <a:pPr marL="290513" indent="-290513">
              <a:buClr>
                <a:srgbClr val="FF3300"/>
              </a:buClr>
            </a:pPr>
            <a:r>
              <a:rPr lang="en-US" sz="2400" b="1" dirty="0" smtClean="0">
                <a:solidFill>
                  <a:schemeClr val="bg1"/>
                </a:solidFill>
                <a:latin typeface="Courier New" charset="0"/>
              </a:rPr>
              <a:t>Main&gt; sequence [</a:t>
            </a:r>
            <a:r>
              <a:rPr lang="en-US" sz="2400" b="1" dirty="0" err="1" smtClean="0">
                <a:solidFill>
                  <a:schemeClr val="bg1"/>
                </a:solidFill>
                <a:latin typeface="Courier New" charset="0"/>
              </a:rPr>
              <a:t>getChar</a:t>
            </a:r>
            <a:r>
              <a:rPr lang="en-US" sz="2400" b="1" dirty="0" smtClean="0">
                <a:solidFill>
                  <a:schemeClr val="bg1"/>
                </a:solidFill>
                <a:latin typeface="Courier New" charset="0"/>
              </a:rPr>
              <a:t>, </a:t>
            </a:r>
            <a:r>
              <a:rPr lang="en-US" sz="2400" b="1" dirty="0" err="1" smtClean="0">
                <a:solidFill>
                  <a:schemeClr val="bg1"/>
                </a:solidFill>
                <a:latin typeface="Courier New" charset="0"/>
              </a:rPr>
              <a:t>getChar</a:t>
            </a:r>
            <a:r>
              <a:rPr lang="en-US" sz="2400" b="1" dirty="0" smtClean="0">
                <a:solidFill>
                  <a:schemeClr val="bg1"/>
                </a:solidFill>
                <a:latin typeface="Courier New" charset="0"/>
              </a:rPr>
              <a:t>, </a:t>
            </a:r>
            <a:r>
              <a:rPr lang="en-US" sz="2400" b="1" dirty="0" err="1" smtClean="0">
                <a:solidFill>
                  <a:schemeClr val="bg1"/>
                </a:solidFill>
                <a:latin typeface="Courier New" charset="0"/>
              </a:rPr>
              <a:t>getChar</a:t>
            </a:r>
            <a:r>
              <a:rPr lang="en-US" sz="2400" b="1" dirty="0" smtClean="0">
                <a:solidFill>
                  <a:schemeClr val="bg1"/>
                </a:solidFill>
                <a:latin typeface="Courier New" charset="0"/>
              </a:rPr>
              <a:t>]</a:t>
            </a:r>
          </a:p>
        </p:txBody>
      </p:sp>
      <p:sp>
        <p:nvSpPr>
          <p:cNvPr id="7" name="AutoShape 21"/>
          <p:cNvSpPr>
            <a:spLocks noChangeArrowheads="1"/>
          </p:cNvSpPr>
          <p:nvPr/>
        </p:nvSpPr>
        <p:spPr bwMode="auto">
          <a:xfrm flipH="1">
            <a:off x="1346200" y="1409700"/>
            <a:ext cx="1765300" cy="838200"/>
          </a:xfrm>
          <a:prstGeom prst="wedgeRoundRectCallout">
            <a:avLst>
              <a:gd name="adj1" fmla="val -75808"/>
              <a:gd name="adj2" fmla="val 105681"/>
              <a:gd name="adj3" fmla="val 16667"/>
            </a:avLst>
          </a:prstGeom>
          <a:solidFill>
            <a:srgbClr val="6585CF"/>
          </a:solidFill>
          <a:ln w="9525">
            <a:solidFill>
              <a:schemeClr val="tx1"/>
            </a:solidFill>
            <a:miter lim="800000"/>
            <a:headEnd/>
            <a:tailEnd/>
          </a:ln>
          <a:effectLst/>
        </p:spPr>
        <p:txBody>
          <a:bodyPr>
            <a:prstTxWarp prst="textNoShape">
              <a:avLst/>
            </a:prstTxWarp>
          </a:bodyPr>
          <a:lstStyle/>
          <a:p>
            <a:r>
              <a:rPr lang="en-GB" sz="2400" dirty="0" smtClean="0">
                <a:solidFill>
                  <a:srgbClr val="000000"/>
                </a:solidFill>
                <a:latin typeface="Chalkboard"/>
                <a:cs typeface="Chalkboard"/>
              </a:rPr>
              <a:t>A list of IO actions.</a:t>
            </a:r>
            <a:endParaRPr lang="en-GB" sz="2400" dirty="0">
              <a:solidFill>
                <a:srgbClr val="000000"/>
              </a:solidFill>
              <a:latin typeface="Chalkboard"/>
              <a:cs typeface="Chalkboard"/>
            </a:endParaRPr>
          </a:p>
        </p:txBody>
      </p:sp>
      <p:sp>
        <p:nvSpPr>
          <p:cNvPr id="8" name="AutoShape 21"/>
          <p:cNvSpPr>
            <a:spLocks noChangeArrowheads="1"/>
          </p:cNvSpPr>
          <p:nvPr/>
        </p:nvSpPr>
        <p:spPr bwMode="auto">
          <a:xfrm>
            <a:off x="6007100" y="1244600"/>
            <a:ext cx="2578100" cy="838200"/>
          </a:xfrm>
          <a:prstGeom prst="wedgeRoundRectCallout">
            <a:avLst>
              <a:gd name="adj1" fmla="val -66933"/>
              <a:gd name="adj2" fmla="val 129923"/>
              <a:gd name="adj3" fmla="val 16667"/>
            </a:avLst>
          </a:prstGeom>
          <a:solidFill>
            <a:srgbClr val="6585CF"/>
          </a:solidFill>
          <a:ln w="9525">
            <a:solidFill>
              <a:schemeClr val="tx1"/>
            </a:solidFill>
            <a:miter lim="800000"/>
            <a:headEnd/>
            <a:tailEnd/>
          </a:ln>
          <a:effectLst/>
        </p:spPr>
        <p:txBody>
          <a:bodyPr>
            <a:prstTxWarp prst="textNoShape">
              <a:avLst/>
            </a:prstTxWarp>
          </a:bodyPr>
          <a:lstStyle/>
          <a:p>
            <a:r>
              <a:rPr lang="en-GB" sz="2400" dirty="0" smtClean="0">
                <a:solidFill>
                  <a:srgbClr val="000000"/>
                </a:solidFill>
                <a:latin typeface="Chalkboard"/>
                <a:cs typeface="Chalkboard"/>
              </a:rPr>
              <a:t>An IO action returning a list.</a:t>
            </a:r>
            <a:endParaRPr lang="en-GB" sz="2400" dirty="0">
              <a:solidFill>
                <a:srgbClr val="000000"/>
              </a:solidFill>
              <a:latin typeface="Chalkboard"/>
              <a:cs typeface="Chalkboard"/>
            </a:endParaRP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First Class Actions</a:t>
            </a:r>
            <a:endParaRPr lang="en-US" dirty="0"/>
          </a:p>
        </p:txBody>
      </p:sp>
      <p:sp>
        <p:nvSpPr>
          <p:cNvPr id="4" name="Rounded Rectangular Callout 3"/>
          <p:cNvSpPr/>
          <p:nvPr/>
        </p:nvSpPr>
        <p:spPr>
          <a:xfrm>
            <a:off x="977900" y="1816100"/>
            <a:ext cx="7289799" cy="1736646"/>
          </a:xfrm>
          <a:prstGeom prst="wedgeRoundRectCallout">
            <a:avLst>
              <a:gd name="adj1" fmla="val -23745"/>
              <a:gd name="adj2" fmla="val 49693"/>
              <a:gd name="adj3" fmla="val 16667"/>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algn="ctr"/>
            <a:r>
              <a:rPr lang="en-GB" sz="3200" dirty="0" smtClean="0">
                <a:solidFill>
                  <a:srgbClr val="FFFF00"/>
                </a:solidFill>
                <a:latin typeface="Chalkboard"/>
              </a:rPr>
              <a:t>Slogan</a:t>
            </a:r>
            <a:r>
              <a:rPr lang="en-GB" sz="3200" dirty="0" smtClean="0">
                <a:solidFill>
                  <a:schemeClr val="bg1"/>
                </a:solidFill>
                <a:latin typeface="Chalkboard"/>
              </a:rPr>
              <a:t>: First-class actions let programmers write application-specific control structures.</a:t>
            </a:r>
            <a:endParaRPr lang="en-GB" sz="3200" dirty="0">
              <a:solidFill>
                <a:schemeClr val="bg1"/>
              </a:solidFill>
              <a:latin typeface="Chalkboard"/>
            </a:endParaRP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IO Provides Access to Files</a:t>
            </a:r>
            <a:endParaRPr lang="en-US" dirty="0"/>
          </a:p>
        </p:txBody>
      </p:sp>
      <p:sp>
        <p:nvSpPr>
          <p:cNvPr id="3" name="Content Placeholder 2"/>
          <p:cNvSpPr>
            <a:spLocks noGrp="1"/>
          </p:cNvSpPr>
          <p:nvPr>
            <p:ph idx="1"/>
          </p:nvPr>
        </p:nvSpPr>
        <p:spPr>
          <a:xfrm>
            <a:off x="457200" y="1447800"/>
            <a:ext cx="8229600" cy="4709160"/>
          </a:xfrm>
        </p:spPr>
        <p:txBody>
          <a:bodyPr/>
          <a:lstStyle/>
          <a:p>
            <a:r>
              <a:rPr lang="en-US" dirty="0" smtClean="0"/>
              <a:t>The IO Monad provides a large collection of operations for interacting with the “World.”</a:t>
            </a:r>
          </a:p>
          <a:p>
            <a:r>
              <a:rPr lang="en-US" dirty="0" smtClean="0"/>
              <a:t>For example, it provides a direct analogy to the Standard C library functions for files:</a:t>
            </a:r>
            <a:endParaRPr lang="en-US" dirty="0"/>
          </a:p>
        </p:txBody>
      </p:sp>
      <p:sp>
        <p:nvSpPr>
          <p:cNvPr id="4" name="Rectangle 3"/>
          <p:cNvSpPr>
            <a:spLocks noChangeArrowheads="1"/>
          </p:cNvSpPr>
          <p:nvPr/>
        </p:nvSpPr>
        <p:spPr bwMode="auto">
          <a:xfrm>
            <a:off x="882650" y="3721100"/>
            <a:ext cx="7912100" cy="1569660"/>
          </a:xfrm>
          <a:prstGeom prst="rect">
            <a:avLst/>
          </a:prstGeom>
          <a:solidFill>
            <a:srgbClr val="FFFF00"/>
          </a:solidFill>
          <a:ln w="19050">
            <a:solidFill>
              <a:schemeClr val="tx1"/>
            </a:solidFill>
            <a:miter lim="800000"/>
            <a:headEnd/>
            <a:tailEnd/>
          </a:ln>
          <a:effectLst/>
        </p:spPr>
        <p:txBody>
          <a:bodyPr wrap="square">
            <a:prstTxWarp prst="textNoShape">
              <a:avLst/>
            </a:prstTxWarp>
            <a:spAutoFit/>
          </a:bodyPr>
          <a:lstStyle/>
          <a:p>
            <a:pPr marL="290513" indent="-290513">
              <a:buClr>
                <a:srgbClr val="FF3300"/>
              </a:buClr>
            </a:pPr>
            <a:r>
              <a:rPr lang="en-US" sz="2400" b="1" dirty="0" err="1" smtClean="0">
                <a:solidFill>
                  <a:schemeClr val="bg1"/>
                </a:solidFill>
                <a:latin typeface="Courier New"/>
                <a:cs typeface="Courier New"/>
              </a:rPr>
              <a:t>openFile</a:t>
            </a:r>
            <a:r>
              <a:rPr lang="en-US" sz="2400" b="1" dirty="0" smtClean="0">
                <a:solidFill>
                  <a:schemeClr val="bg1"/>
                </a:solidFill>
                <a:latin typeface="Courier New"/>
                <a:cs typeface="Courier New"/>
              </a:rPr>
              <a:t> :: String -&gt; </a:t>
            </a:r>
            <a:r>
              <a:rPr lang="en-US" sz="2400" b="1" dirty="0" err="1" smtClean="0">
                <a:solidFill>
                  <a:schemeClr val="bg1"/>
                </a:solidFill>
                <a:latin typeface="Courier New"/>
                <a:cs typeface="Courier New"/>
              </a:rPr>
              <a:t>IOMode</a:t>
            </a:r>
            <a:r>
              <a:rPr lang="en-US" sz="2400" b="1" dirty="0" smtClean="0">
                <a:solidFill>
                  <a:schemeClr val="bg1"/>
                </a:solidFill>
                <a:latin typeface="Courier New"/>
                <a:cs typeface="Courier New"/>
              </a:rPr>
              <a:t> -&gt; IO Handle </a:t>
            </a:r>
          </a:p>
          <a:p>
            <a:pPr marL="290513" indent="-290513">
              <a:buClr>
                <a:srgbClr val="FF3300"/>
              </a:buClr>
            </a:pPr>
            <a:r>
              <a:rPr lang="en-US" sz="2400" b="1" dirty="0" err="1" smtClean="0">
                <a:solidFill>
                  <a:schemeClr val="bg1"/>
                </a:solidFill>
                <a:latin typeface="Courier New"/>
                <a:cs typeface="Courier New"/>
              </a:rPr>
              <a:t>hPutStr</a:t>
            </a:r>
            <a:r>
              <a:rPr lang="en-US" sz="2400" b="1" dirty="0" smtClean="0">
                <a:solidFill>
                  <a:schemeClr val="bg1"/>
                </a:solidFill>
                <a:latin typeface="Courier New"/>
                <a:cs typeface="Courier New"/>
              </a:rPr>
              <a:t>  :: Handle -&gt; String -&gt; IO ()</a:t>
            </a:r>
          </a:p>
          <a:p>
            <a:pPr marL="290513" indent="-290513">
              <a:buClr>
                <a:srgbClr val="FF3300"/>
              </a:buClr>
            </a:pPr>
            <a:r>
              <a:rPr lang="en-US" sz="2400" b="1" dirty="0" err="1" smtClean="0">
                <a:solidFill>
                  <a:schemeClr val="bg1"/>
                </a:solidFill>
                <a:latin typeface="Courier New"/>
                <a:cs typeface="Courier New"/>
              </a:rPr>
              <a:t>hGetLine</a:t>
            </a:r>
            <a:r>
              <a:rPr lang="en-US" sz="2400" b="1" dirty="0" smtClean="0">
                <a:solidFill>
                  <a:schemeClr val="bg1"/>
                </a:solidFill>
                <a:latin typeface="Courier New"/>
                <a:cs typeface="Courier New"/>
              </a:rPr>
              <a:t> :: Handle -&gt; IO String</a:t>
            </a:r>
          </a:p>
          <a:p>
            <a:pPr marL="290513" indent="-290513">
              <a:buClr>
                <a:srgbClr val="FF3300"/>
              </a:buClr>
            </a:pPr>
            <a:r>
              <a:rPr lang="en-US" sz="2400" b="1" dirty="0" err="1" smtClean="0">
                <a:solidFill>
                  <a:schemeClr val="bg1"/>
                </a:solidFill>
                <a:latin typeface="Courier New"/>
                <a:cs typeface="Courier New"/>
              </a:rPr>
              <a:t>hClose</a:t>
            </a:r>
            <a:r>
              <a:rPr lang="en-US" sz="2400" b="1" dirty="0" smtClean="0">
                <a:solidFill>
                  <a:schemeClr val="bg1"/>
                </a:solidFill>
                <a:latin typeface="Courier New"/>
                <a:cs typeface="Courier New"/>
              </a:rPr>
              <a:t>   :: Handle -&gt; IO () </a:t>
            </a: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4938"/>
            <a:ext cx="8229600" cy="1008062"/>
          </a:xfrm>
        </p:spPr>
        <p:txBody>
          <a:bodyPr/>
          <a:lstStyle/>
          <a:p>
            <a:r>
              <a:rPr lang="en-US" dirty="0" smtClean="0"/>
              <a:t>References</a:t>
            </a:r>
            <a:endParaRPr lang="en-US" dirty="0"/>
          </a:p>
        </p:txBody>
      </p:sp>
      <p:sp>
        <p:nvSpPr>
          <p:cNvPr id="3" name="Content Placeholder 2"/>
          <p:cNvSpPr>
            <a:spLocks noGrp="1"/>
          </p:cNvSpPr>
          <p:nvPr>
            <p:ph idx="1"/>
          </p:nvPr>
        </p:nvSpPr>
        <p:spPr>
          <a:xfrm>
            <a:off x="457200" y="1104900"/>
            <a:ext cx="8369300" cy="5588000"/>
          </a:xfrm>
        </p:spPr>
        <p:txBody>
          <a:bodyPr/>
          <a:lstStyle/>
          <a:p>
            <a:r>
              <a:rPr lang="en-US" dirty="0" smtClean="0"/>
              <a:t>The IO operations let us write programs that do I/O in a strictly sequential, imperative fashion.  </a:t>
            </a:r>
          </a:p>
          <a:p>
            <a:r>
              <a:rPr lang="en-US" dirty="0" smtClean="0">
                <a:solidFill>
                  <a:srgbClr val="FFFF00"/>
                </a:solidFill>
              </a:rPr>
              <a:t>Idea</a:t>
            </a:r>
            <a:r>
              <a:rPr lang="en-US" dirty="0" smtClean="0"/>
              <a:t>: We can leverage the sequential nature of the IO monad to do other imperative things!</a:t>
            </a:r>
          </a:p>
          <a:p>
            <a:endParaRPr lang="en-US" dirty="0" smtClean="0"/>
          </a:p>
          <a:p>
            <a:endParaRPr lang="en-US" dirty="0" smtClean="0"/>
          </a:p>
          <a:p>
            <a:pPr lvl="1"/>
            <a:endParaRPr lang="en-US" dirty="0" smtClean="0"/>
          </a:p>
          <a:p>
            <a:r>
              <a:rPr lang="en-US" dirty="0" smtClean="0"/>
              <a:t>A value of type </a:t>
            </a:r>
            <a:r>
              <a:rPr lang="en-US" b="1" dirty="0" err="1" smtClean="0">
                <a:solidFill>
                  <a:schemeClr val="accent1"/>
                </a:solidFill>
                <a:latin typeface="Courier New"/>
                <a:cs typeface="Courier New"/>
              </a:rPr>
              <a:t>IORef</a:t>
            </a:r>
            <a:r>
              <a:rPr lang="en-US" b="1" dirty="0" smtClean="0">
                <a:solidFill>
                  <a:schemeClr val="accent1"/>
                </a:solidFill>
                <a:latin typeface="Courier New"/>
                <a:cs typeface="Courier New"/>
              </a:rPr>
              <a:t> a</a:t>
            </a:r>
            <a:r>
              <a:rPr lang="en-US" dirty="0" smtClean="0">
                <a:solidFill>
                  <a:schemeClr val="accent1"/>
                </a:solidFill>
              </a:rPr>
              <a:t> </a:t>
            </a:r>
            <a:r>
              <a:rPr lang="en-US" dirty="0" smtClean="0"/>
              <a:t>is a reference to a mutable cell holding a value of type </a:t>
            </a:r>
            <a:r>
              <a:rPr lang="en-US" b="1" dirty="0" smtClean="0">
                <a:solidFill>
                  <a:srgbClr val="CEB966"/>
                </a:solidFill>
                <a:latin typeface="Courier New"/>
                <a:cs typeface="Courier New"/>
              </a:rPr>
              <a:t>a</a:t>
            </a:r>
            <a:r>
              <a:rPr lang="en-US" dirty="0" smtClean="0"/>
              <a:t>.</a:t>
            </a:r>
          </a:p>
          <a:p>
            <a:endParaRPr lang="en-US" dirty="0" smtClean="0"/>
          </a:p>
          <a:p>
            <a:endParaRPr lang="en-US" dirty="0" smtClean="0"/>
          </a:p>
          <a:p>
            <a:endParaRPr lang="en-US" dirty="0" smtClean="0"/>
          </a:p>
          <a:p>
            <a:endParaRPr lang="en-US" dirty="0"/>
          </a:p>
        </p:txBody>
      </p:sp>
      <p:sp>
        <p:nvSpPr>
          <p:cNvPr id="4" name="Rectangle 3"/>
          <p:cNvSpPr>
            <a:spLocks noChangeArrowheads="1"/>
          </p:cNvSpPr>
          <p:nvPr/>
        </p:nvSpPr>
        <p:spPr bwMode="auto">
          <a:xfrm>
            <a:off x="1123950" y="3721100"/>
            <a:ext cx="6896100" cy="1569660"/>
          </a:xfrm>
          <a:prstGeom prst="rect">
            <a:avLst/>
          </a:prstGeom>
          <a:solidFill>
            <a:srgbClr val="FFFF00"/>
          </a:solidFill>
          <a:ln w="19050">
            <a:solidFill>
              <a:schemeClr val="tx1"/>
            </a:solidFill>
            <a:miter lim="800000"/>
            <a:headEnd/>
            <a:tailEnd/>
          </a:ln>
          <a:effectLst/>
        </p:spPr>
        <p:txBody>
          <a:bodyPr wrap="square">
            <a:prstTxWarp prst="textNoShape">
              <a:avLst/>
            </a:prstTxWarp>
            <a:spAutoFit/>
          </a:bodyPr>
          <a:lstStyle/>
          <a:p>
            <a:pPr marL="290513" indent="-290513">
              <a:buClr>
                <a:srgbClr val="FF3300"/>
              </a:buClr>
            </a:pPr>
            <a:r>
              <a:rPr lang="en-US" sz="2400" b="1" dirty="0" smtClean="0">
                <a:solidFill>
                  <a:schemeClr val="bg1"/>
                </a:solidFill>
                <a:latin typeface="Courier New" charset="0"/>
              </a:rPr>
              <a:t>data </a:t>
            </a:r>
            <a:r>
              <a:rPr lang="en-US" sz="2400" b="1" dirty="0" err="1" smtClean="0">
                <a:solidFill>
                  <a:schemeClr val="bg1"/>
                </a:solidFill>
                <a:latin typeface="Courier New" charset="0"/>
              </a:rPr>
              <a:t>IORef</a:t>
            </a:r>
            <a:r>
              <a:rPr lang="en-US" sz="2400" b="1" dirty="0" smtClean="0">
                <a:solidFill>
                  <a:schemeClr val="bg1"/>
                </a:solidFill>
                <a:latin typeface="Courier New" charset="0"/>
              </a:rPr>
              <a:t> a   </a:t>
            </a:r>
            <a:r>
              <a:rPr lang="en-US" sz="2400" b="1" dirty="0" smtClean="0">
                <a:solidFill>
                  <a:srgbClr val="FF0000"/>
                </a:solidFill>
                <a:latin typeface="Courier New" charset="0"/>
              </a:rPr>
              <a:t>-- Abstract type</a:t>
            </a:r>
          </a:p>
          <a:p>
            <a:pPr marL="290513" indent="-290513">
              <a:buClr>
                <a:srgbClr val="FF3300"/>
              </a:buClr>
            </a:pPr>
            <a:r>
              <a:rPr lang="en-US" sz="2400" b="1" dirty="0" err="1" smtClean="0">
                <a:solidFill>
                  <a:schemeClr val="bg1"/>
                </a:solidFill>
                <a:latin typeface="Courier New" charset="0"/>
              </a:rPr>
              <a:t>newIORef</a:t>
            </a:r>
            <a:r>
              <a:rPr lang="en-US" sz="2400" b="1" dirty="0" smtClean="0">
                <a:solidFill>
                  <a:schemeClr val="bg1"/>
                </a:solidFill>
                <a:latin typeface="Courier New" charset="0"/>
              </a:rPr>
              <a:t>   :: a -&gt; IO (</a:t>
            </a:r>
            <a:r>
              <a:rPr lang="en-US" sz="2400" b="1" dirty="0" err="1" smtClean="0">
                <a:solidFill>
                  <a:schemeClr val="bg1"/>
                </a:solidFill>
                <a:latin typeface="Courier New" charset="0"/>
              </a:rPr>
              <a:t>IORef</a:t>
            </a:r>
            <a:r>
              <a:rPr lang="en-US" sz="2400" b="1" dirty="0" smtClean="0">
                <a:solidFill>
                  <a:schemeClr val="bg1"/>
                </a:solidFill>
                <a:latin typeface="Courier New" charset="0"/>
              </a:rPr>
              <a:t> a)</a:t>
            </a:r>
          </a:p>
          <a:p>
            <a:pPr marL="290513" indent="-290513">
              <a:buClr>
                <a:srgbClr val="FF3300"/>
              </a:buClr>
            </a:pPr>
            <a:r>
              <a:rPr lang="en-US" sz="2400" b="1" dirty="0" err="1" smtClean="0">
                <a:solidFill>
                  <a:schemeClr val="bg1"/>
                </a:solidFill>
                <a:latin typeface="Courier New" charset="0"/>
              </a:rPr>
              <a:t>readIORef</a:t>
            </a:r>
            <a:r>
              <a:rPr lang="en-US" sz="2400" b="1" dirty="0" smtClean="0">
                <a:solidFill>
                  <a:schemeClr val="bg1"/>
                </a:solidFill>
                <a:latin typeface="Courier New" charset="0"/>
              </a:rPr>
              <a:t>  :: </a:t>
            </a:r>
            <a:r>
              <a:rPr lang="en-US" sz="2400" b="1" dirty="0" err="1" smtClean="0">
                <a:solidFill>
                  <a:schemeClr val="bg1"/>
                </a:solidFill>
                <a:latin typeface="Courier New" charset="0"/>
              </a:rPr>
              <a:t>IORef</a:t>
            </a:r>
            <a:r>
              <a:rPr lang="en-US" sz="2400" b="1" dirty="0" smtClean="0">
                <a:solidFill>
                  <a:schemeClr val="bg1"/>
                </a:solidFill>
                <a:latin typeface="Courier New" charset="0"/>
              </a:rPr>
              <a:t> a -&gt; IO a</a:t>
            </a:r>
          </a:p>
          <a:p>
            <a:pPr marL="290513" indent="-290513">
              <a:buClr>
                <a:srgbClr val="FF3300"/>
              </a:buClr>
            </a:pPr>
            <a:r>
              <a:rPr lang="en-US" sz="2400" b="1" dirty="0" err="1" smtClean="0">
                <a:solidFill>
                  <a:schemeClr val="bg1"/>
                </a:solidFill>
                <a:latin typeface="Courier New" charset="0"/>
              </a:rPr>
              <a:t>writeIORef</a:t>
            </a:r>
            <a:r>
              <a:rPr lang="en-US" sz="2400" b="1" dirty="0" smtClean="0">
                <a:solidFill>
                  <a:schemeClr val="bg1"/>
                </a:solidFill>
                <a:latin typeface="Courier New" charset="0"/>
              </a:rPr>
              <a:t> :: </a:t>
            </a:r>
            <a:r>
              <a:rPr lang="en-US" sz="2400" b="1" dirty="0" err="1" smtClean="0">
                <a:solidFill>
                  <a:schemeClr val="bg1"/>
                </a:solidFill>
                <a:latin typeface="Courier New" charset="0"/>
              </a:rPr>
              <a:t>IORef</a:t>
            </a:r>
            <a:r>
              <a:rPr lang="en-US" sz="2400" b="1" dirty="0" smtClean="0">
                <a:solidFill>
                  <a:schemeClr val="bg1"/>
                </a:solidFill>
                <a:latin typeface="Courier New" charset="0"/>
              </a:rPr>
              <a:t> a -&gt; a -&gt; IO ()</a:t>
            </a:r>
          </a:p>
        </p:txBody>
      </p:sp>
      <p:pic>
        <p:nvPicPr>
          <p:cNvPr id="5" name="Picture 4" descr="C:\Program Files\Microsoft Office\Clipart\standard\stddir1\bd05030_.wmf"/>
          <p:cNvPicPr>
            <a:picLocks noChangeAspect="1" noChangeArrowheads="1"/>
          </p:cNvPicPr>
          <p:nvPr/>
        </p:nvPicPr>
        <p:blipFill>
          <a:blip r:embed="rId2"/>
          <a:srcRect/>
          <a:stretch>
            <a:fillRect/>
          </a:stretch>
        </p:blipFill>
        <p:spPr bwMode="auto">
          <a:xfrm>
            <a:off x="8089900" y="1714500"/>
            <a:ext cx="742620" cy="1003300"/>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...and the Beast</a:t>
            </a:r>
            <a:endParaRPr lang="en-US" dirty="0"/>
          </a:p>
        </p:txBody>
      </p:sp>
      <p:sp>
        <p:nvSpPr>
          <p:cNvPr id="3" name="Content Placeholder 2"/>
          <p:cNvSpPr>
            <a:spLocks noGrp="1"/>
          </p:cNvSpPr>
          <p:nvPr>
            <p:ph idx="1"/>
          </p:nvPr>
        </p:nvSpPr>
        <p:spPr/>
        <p:txBody>
          <a:bodyPr/>
          <a:lstStyle/>
          <a:p>
            <a:r>
              <a:rPr lang="en-US" dirty="0" smtClean="0"/>
              <a:t>But to be </a:t>
            </a:r>
            <a:r>
              <a:rPr lang="en-US" i="1" dirty="0" smtClean="0"/>
              <a:t>useful </a:t>
            </a:r>
            <a:r>
              <a:rPr lang="en-US" dirty="0" smtClean="0"/>
              <a:t>as well as </a:t>
            </a:r>
            <a:r>
              <a:rPr lang="en-US" i="1" dirty="0" smtClean="0"/>
              <a:t>beautiful</a:t>
            </a:r>
            <a:r>
              <a:rPr lang="en-US" dirty="0" smtClean="0"/>
              <a:t>, a language must manage the “</a:t>
            </a:r>
            <a:r>
              <a:rPr lang="en-US" dirty="0" smtClean="0">
                <a:solidFill>
                  <a:srgbClr val="FFFF00"/>
                </a:solidFill>
              </a:rPr>
              <a:t>Awkward Squad</a:t>
            </a:r>
            <a:r>
              <a:rPr lang="en-US" dirty="0" smtClean="0"/>
              <a:t>”:</a:t>
            </a:r>
          </a:p>
          <a:p>
            <a:pPr lvl="1"/>
            <a:r>
              <a:rPr lang="en-US" dirty="0" smtClean="0"/>
              <a:t>Input/Output</a:t>
            </a:r>
          </a:p>
          <a:p>
            <a:pPr lvl="1"/>
            <a:r>
              <a:rPr lang="en-US" dirty="0" smtClean="0"/>
              <a:t>Imperative update</a:t>
            </a:r>
          </a:p>
          <a:p>
            <a:pPr lvl="1"/>
            <a:r>
              <a:rPr lang="en-US" dirty="0" smtClean="0"/>
              <a:t>Error recovery                                        (</a:t>
            </a:r>
            <a:r>
              <a:rPr lang="en-US" dirty="0" err="1" smtClean="0"/>
              <a:t>eg</a:t>
            </a:r>
            <a:r>
              <a:rPr lang="en-US" dirty="0" smtClean="0"/>
              <a:t>, timing out, catching divide by zero, etc.)</a:t>
            </a:r>
          </a:p>
          <a:p>
            <a:pPr lvl="1"/>
            <a:r>
              <a:rPr lang="en-US" dirty="0" smtClean="0"/>
              <a:t>Foreign-language interfaces </a:t>
            </a:r>
          </a:p>
          <a:p>
            <a:pPr lvl="1"/>
            <a:r>
              <a:rPr lang="en-US" dirty="0" smtClean="0"/>
              <a:t>Concurrency</a:t>
            </a:r>
          </a:p>
        </p:txBody>
      </p:sp>
      <p:sp>
        <p:nvSpPr>
          <p:cNvPr id="4" name="Rounded Rectangular Callout 3"/>
          <p:cNvSpPr/>
          <p:nvPr/>
        </p:nvSpPr>
        <p:spPr>
          <a:xfrm>
            <a:off x="1739901" y="5549900"/>
            <a:ext cx="5727700" cy="783193"/>
          </a:xfrm>
          <a:prstGeom prst="wedgeRoundRectCallout">
            <a:avLst>
              <a:gd name="adj1" fmla="val -23745"/>
              <a:gd name="adj2" fmla="val 49693"/>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algn="ctr"/>
            <a:r>
              <a:rPr lang="en-GB" sz="2000" dirty="0" smtClean="0">
                <a:solidFill>
                  <a:schemeClr val="bg1"/>
                </a:solidFill>
                <a:latin typeface="Chalkboard"/>
              </a:rPr>
              <a:t>The whole point of a running a program is to affect the real world, an “update in place.”</a:t>
            </a:r>
            <a:endParaRPr lang="en-GB" sz="2000" dirty="0">
              <a:solidFill>
                <a:schemeClr val="bg1"/>
              </a:solidFill>
              <a:latin typeface="Chalkboard"/>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81062"/>
          </a:xfrm>
        </p:spPr>
        <p:txBody>
          <a:bodyPr/>
          <a:lstStyle/>
          <a:p>
            <a:r>
              <a:rPr lang="en-US" dirty="0" smtClean="0"/>
              <a:t>Example Using References</a:t>
            </a:r>
            <a:endParaRPr lang="en-US" dirty="0"/>
          </a:p>
        </p:txBody>
      </p:sp>
      <p:sp>
        <p:nvSpPr>
          <p:cNvPr id="5" name="Rounded Rectangular Callout 4"/>
          <p:cNvSpPr/>
          <p:nvPr/>
        </p:nvSpPr>
        <p:spPr>
          <a:xfrm>
            <a:off x="939800" y="5753100"/>
            <a:ext cx="7289799" cy="919401"/>
          </a:xfrm>
          <a:prstGeom prst="wedgeRoundRectCallout">
            <a:avLst>
              <a:gd name="adj1" fmla="val -23745"/>
              <a:gd name="adj2" fmla="val 49693"/>
              <a:gd name="adj3" fmla="val 16667"/>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algn="ctr"/>
            <a:r>
              <a:rPr lang="en-GB" sz="2400" dirty="0" smtClean="0">
                <a:solidFill>
                  <a:srgbClr val="000000"/>
                </a:solidFill>
                <a:latin typeface="Chalkboard"/>
              </a:rPr>
              <a:t>But this is terrible!  Contrast with: sum [1..n].  Claims to need side effects, but doesn’t really.</a:t>
            </a:r>
            <a:endParaRPr lang="en-GB" sz="2400" dirty="0">
              <a:solidFill>
                <a:srgbClr val="000000"/>
              </a:solidFill>
              <a:latin typeface="Chalkboard"/>
            </a:endParaRPr>
          </a:p>
        </p:txBody>
      </p:sp>
      <p:sp>
        <p:nvSpPr>
          <p:cNvPr id="6" name="Rectangle 5"/>
          <p:cNvSpPr>
            <a:spLocks noChangeArrowheads="1"/>
          </p:cNvSpPr>
          <p:nvPr/>
        </p:nvSpPr>
        <p:spPr bwMode="auto">
          <a:xfrm>
            <a:off x="838200" y="1266885"/>
            <a:ext cx="7531100" cy="4093428"/>
          </a:xfrm>
          <a:prstGeom prst="rect">
            <a:avLst/>
          </a:prstGeom>
          <a:solidFill>
            <a:srgbClr val="FFFF00"/>
          </a:solidFill>
          <a:ln w="19050">
            <a:solidFill>
              <a:schemeClr val="tx1"/>
            </a:solidFill>
            <a:miter lim="800000"/>
            <a:headEnd/>
            <a:tailEnd/>
          </a:ln>
          <a:effectLst/>
        </p:spPr>
        <p:txBody>
          <a:bodyPr wrap="square">
            <a:prstTxWarp prst="textNoShape">
              <a:avLst/>
            </a:prstTxWarp>
            <a:spAutoFit/>
          </a:bodyPr>
          <a:lstStyle/>
          <a:p>
            <a:pPr marL="290513" indent="-290513">
              <a:buClr>
                <a:srgbClr val="FF3300"/>
              </a:buClr>
            </a:pPr>
            <a:r>
              <a:rPr lang="en-US" sz="2000" b="1" dirty="0" smtClean="0">
                <a:solidFill>
                  <a:schemeClr val="bg1"/>
                </a:solidFill>
                <a:latin typeface="Courier New" charset="0"/>
              </a:rPr>
              <a:t>import </a:t>
            </a:r>
            <a:r>
              <a:rPr lang="en-US" sz="2000" b="1" dirty="0" err="1" smtClean="0">
                <a:solidFill>
                  <a:schemeClr val="bg1"/>
                </a:solidFill>
                <a:latin typeface="Courier New" charset="0"/>
              </a:rPr>
              <a:t>Data.IORef</a:t>
            </a:r>
            <a:r>
              <a:rPr lang="en-US" sz="2000" b="1" dirty="0" smtClean="0">
                <a:solidFill>
                  <a:schemeClr val="bg1"/>
                </a:solidFill>
                <a:latin typeface="Courier New" charset="0"/>
              </a:rPr>
              <a:t>  </a:t>
            </a:r>
            <a:r>
              <a:rPr lang="en-US" sz="2000" b="1" dirty="0" smtClean="0">
                <a:solidFill>
                  <a:srgbClr val="FF0000"/>
                </a:solidFill>
                <a:latin typeface="Courier New" charset="0"/>
              </a:rPr>
              <a:t>-- import reference functions</a:t>
            </a:r>
          </a:p>
          <a:p>
            <a:pPr marL="290513" indent="-290513">
              <a:buClr>
                <a:srgbClr val="FF3300"/>
              </a:buClr>
            </a:pPr>
            <a:r>
              <a:rPr lang="en-US" sz="2000" b="1" dirty="0" smtClean="0">
                <a:solidFill>
                  <a:srgbClr val="FF0000"/>
                </a:solidFill>
                <a:latin typeface="Courier New" charset="0"/>
              </a:rPr>
              <a:t>-- Compute the sum of the first </a:t>
            </a:r>
            <a:r>
              <a:rPr lang="en-US" sz="2000" b="1" dirty="0" err="1" smtClean="0">
                <a:solidFill>
                  <a:srgbClr val="FF0000"/>
                </a:solidFill>
                <a:latin typeface="Courier New" charset="0"/>
              </a:rPr>
              <a:t>n</a:t>
            </a:r>
            <a:r>
              <a:rPr lang="en-US" sz="2000" b="1" dirty="0" smtClean="0">
                <a:solidFill>
                  <a:srgbClr val="FF0000"/>
                </a:solidFill>
                <a:latin typeface="Courier New" charset="0"/>
              </a:rPr>
              <a:t> integers</a:t>
            </a:r>
          </a:p>
          <a:p>
            <a:pPr marL="290513" indent="-290513">
              <a:buClr>
                <a:srgbClr val="FF3300"/>
              </a:buClr>
            </a:pPr>
            <a:r>
              <a:rPr lang="en-US" sz="2000" b="1" dirty="0" smtClean="0">
                <a:solidFill>
                  <a:schemeClr val="bg1"/>
                </a:solidFill>
                <a:latin typeface="Courier New" charset="0"/>
              </a:rPr>
              <a:t>count :: </a:t>
            </a:r>
            <a:r>
              <a:rPr lang="en-US" sz="2000" b="1" dirty="0" err="1" smtClean="0">
                <a:solidFill>
                  <a:schemeClr val="bg1"/>
                </a:solidFill>
                <a:latin typeface="Courier New" charset="0"/>
              </a:rPr>
              <a:t>Int</a:t>
            </a:r>
            <a:r>
              <a:rPr lang="en-US" sz="2000" b="1" dirty="0" smtClean="0">
                <a:solidFill>
                  <a:schemeClr val="bg1"/>
                </a:solidFill>
                <a:latin typeface="Courier New" charset="0"/>
              </a:rPr>
              <a:t> -&gt; IO </a:t>
            </a:r>
            <a:r>
              <a:rPr lang="en-US" sz="2000" b="1" dirty="0" err="1" smtClean="0">
                <a:solidFill>
                  <a:schemeClr val="bg1"/>
                </a:solidFill>
                <a:latin typeface="Courier New" charset="0"/>
              </a:rPr>
              <a:t>Int</a:t>
            </a:r>
            <a:endParaRPr lang="en-US" sz="2000" b="1" dirty="0" smtClean="0">
              <a:solidFill>
                <a:schemeClr val="bg1"/>
              </a:solidFill>
              <a:latin typeface="Courier New" charset="0"/>
            </a:endParaRPr>
          </a:p>
          <a:p>
            <a:pPr marL="290513" indent="-290513">
              <a:buClr>
                <a:srgbClr val="FF3300"/>
              </a:buClr>
            </a:pPr>
            <a:r>
              <a:rPr lang="en-US" sz="2000" b="1" dirty="0" smtClean="0">
                <a:solidFill>
                  <a:schemeClr val="bg1"/>
                </a:solidFill>
                <a:latin typeface="Courier New" charset="0"/>
              </a:rPr>
              <a:t>count </a:t>
            </a:r>
            <a:r>
              <a:rPr lang="en-US" sz="2000" b="1" dirty="0" err="1" smtClean="0">
                <a:solidFill>
                  <a:schemeClr val="bg1"/>
                </a:solidFill>
                <a:latin typeface="Courier New" charset="0"/>
              </a:rPr>
              <a:t>n</a:t>
            </a:r>
            <a:r>
              <a:rPr lang="en-US" sz="2000" b="1" dirty="0" smtClean="0">
                <a:solidFill>
                  <a:schemeClr val="bg1"/>
                </a:solidFill>
                <a:latin typeface="Courier New" charset="0"/>
              </a:rPr>
              <a:t> = do </a:t>
            </a:r>
          </a:p>
          <a:p>
            <a:pPr marL="290513" indent="-290513">
              <a:buClr>
                <a:srgbClr val="FF3300"/>
              </a:buClr>
            </a:pPr>
            <a:r>
              <a:rPr lang="en-US" sz="2000" b="1" dirty="0" smtClean="0">
                <a:solidFill>
                  <a:schemeClr val="bg1"/>
                </a:solidFill>
                <a:latin typeface="Courier New" charset="0"/>
              </a:rPr>
              <a:t>   { </a:t>
            </a:r>
            <a:r>
              <a:rPr lang="en-US" sz="2000" b="1" dirty="0" err="1" smtClean="0">
                <a:solidFill>
                  <a:schemeClr val="bg1"/>
                </a:solidFill>
                <a:latin typeface="Courier New" charset="0"/>
              </a:rPr>
              <a:t>r</a:t>
            </a:r>
            <a:r>
              <a:rPr lang="en-US" sz="2000" b="1" dirty="0" smtClean="0">
                <a:solidFill>
                  <a:schemeClr val="bg1"/>
                </a:solidFill>
                <a:latin typeface="Courier New" charset="0"/>
              </a:rPr>
              <a:t> &lt;- </a:t>
            </a:r>
            <a:r>
              <a:rPr lang="en-US" sz="2000" b="1" dirty="0" err="1" smtClean="0">
                <a:solidFill>
                  <a:schemeClr val="bg1"/>
                </a:solidFill>
                <a:latin typeface="Courier New" charset="0"/>
              </a:rPr>
              <a:t>newIORef</a:t>
            </a:r>
            <a:r>
              <a:rPr lang="en-US" sz="2000" b="1" dirty="0" smtClean="0">
                <a:solidFill>
                  <a:schemeClr val="bg1"/>
                </a:solidFill>
                <a:latin typeface="Courier New" charset="0"/>
              </a:rPr>
              <a:t> 0;</a:t>
            </a:r>
          </a:p>
          <a:p>
            <a:pPr marL="290513" indent="-290513">
              <a:buClr>
                <a:srgbClr val="FF3300"/>
              </a:buClr>
            </a:pPr>
            <a:r>
              <a:rPr lang="en-US" sz="2000" b="1" dirty="0" smtClean="0">
                <a:solidFill>
                  <a:schemeClr val="bg1"/>
                </a:solidFill>
                <a:latin typeface="Courier New" charset="0"/>
              </a:rPr>
              <a:t>     loop </a:t>
            </a:r>
            <a:r>
              <a:rPr lang="en-US" sz="2000" b="1" dirty="0" err="1" smtClean="0">
                <a:solidFill>
                  <a:schemeClr val="bg1"/>
                </a:solidFill>
                <a:latin typeface="Courier New" charset="0"/>
              </a:rPr>
              <a:t>r</a:t>
            </a:r>
            <a:r>
              <a:rPr lang="en-US" sz="2000" b="1" dirty="0" smtClean="0">
                <a:solidFill>
                  <a:schemeClr val="bg1"/>
                </a:solidFill>
                <a:latin typeface="Courier New" charset="0"/>
              </a:rPr>
              <a:t> 1 }</a:t>
            </a:r>
          </a:p>
          <a:p>
            <a:pPr marL="290513" indent="-290513">
              <a:buClr>
                <a:srgbClr val="FF3300"/>
              </a:buClr>
            </a:pPr>
            <a:r>
              <a:rPr lang="en-US" sz="2000" b="1" dirty="0" smtClean="0">
                <a:solidFill>
                  <a:schemeClr val="bg1"/>
                </a:solidFill>
                <a:latin typeface="Courier New" charset="0"/>
              </a:rPr>
              <a:t>  where </a:t>
            </a:r>
          </a:p>
          <a:p>
            <a:pPr marL="290513" indent="-290513">
              <a:buClr>
                <a:srgbClr val="FF3300"/>
              </a:buClr>
            </a:pPr>
            <a:r>
              <a:rPr lang="en-US" sz="2000" b="1" dirty="0" smtClean="0">
                <a:solidFill>
                  <a:schemeClr val="bg1"/>
                </a:solidFill>
                <a:latin typeface="Courier New" charset="0"/>
              </a:rPr>
              <a:t>    loop :: </a:t>
            </a:r>
            <a:r>
              <a:rPr lang="en-US" sz="2000" b="1" dirty="0" err="1" smtClean="0">
                <a:solidFill>
                  <a:schemeClr val="bg1"/>
                </a:solidFill>
                <a:latin typeface="Courier New" charset="0"/>
              </a:rPr>
              <a:t>IORef</a:t>
            </a:r>
            <a:r>
              <a:rPr lang="en-US" sz="2000" b="1" dirty="0" smtClean="0">
                <a:solidFill>
                  <a:schemeClr val="bg1"/>
                </a:solidFill>
                <a:latin typeface="Courier New" charset="0"/>
              </a:rPr>
              <a:t> </a:t>
            </a:r>
            <a:r>
              <a:rPr lang="en-US" sz="2000" b="1" dirty="0" err="1" smtClean="0">
                <a:solidFill>
                  <a:schemeClr val="bg1"/>
                </a:solidFill>
                <a:latin typeface="Courier New" charset="0"/>
              </a:rPr>
              <a:t>Int</a:t>
            </a:r>
            <a:r>
              <a:rPr lang="en-US" sz="2000" b="1" dirty="0" smtClean="0">
                <a:solidFill>
                  <a:schemeClr val="bg1"/>
                </a:solidFill>
                <a:latin typeface="Courier New" charset="0"/>
              </a:rPr>
              <a:t> -&gt; </a:t>
            </a:r>
            <a:r>
              <a:rPr lang="en-US" sz="2000" b="1" dirty="0" err="1" smtClean="0">
                <a:solidFill>
                  <a:schemeClr val="bg1"/>
                </a:solidFill>
                <a:latin typeface="Courier New" charset="0"/>
              </a:rPr>
              <a:t>Int</a:t>
            </a:r>
            <a:r>
              <a:rPr lang="en-US" sz="2000" b="1" dirty="0" smtClean="0">
                <a:solidFill>
                  <a:schemeClr val="bg1"/>
                </a:solidFill>
                <a:latin typeface="Courier New" charset="0"/>
              </a:rPr>
              <a:t> -&gt; IO </a:t>
            </a:r>
            <a:r>
              <a:rPr lang="en-US" sz="2000" b="1" dirty="0" err="1" smtClean="0">
                <a:solidFill>
                  <a:schemeClr val="bg1"/>
                </a:solidFill>
                <a:latin typeface="Courier New" charset="0"/>
              </a:rPr>
              <a:t>Int</a:t>
            </a:r>
            <a:endParaRPr lang="en-US" sz="2000" b="1" dirty="0" smtClean="0">
              <a:solidFill>
                <a:schemeClr val="bg1"/>
              </a:solidFill>
              <a:latin typeface="Courier New" charset="0"/>
            </a:endParaRPr>
          </a:p>
          <a:p>
            <a:pPr marL="290513" indent="-290513">
              <a:buClr>
                <a:srgbClr val="FF3300"/>
              </a:buClr>
            </a:pPr>
            <a:r>
              <a:rPr lang="en-US" sz="2000" b="1" dirty="0" smtClean="0">
                <a:solidFill>
                  <a:schemeClr val="bg1"/>
                </a:solidFill>
                <a:latin typeface="Courier New" charset="0"/>
              </a:rPr>
              <a:t>    loop </a:t>
            </a:r>
            <a:r>
              <a:rPr lang="en-US" sz="2000" b="1" dirty="0" err="1" smtClean="0">
                <a:solidFill>
                  <a:schemeClr val="bg1"/>
                </a:solidFill>
                <a:latin typeface="Courier New" charset="0"/>
              </a:rPr>
              <a:t>r</a:t>
            </a:r>
            <a:r>
              <a:rPr lang="en-US" sz="2000" b="1" dirty="0" smtClean="0">
                <a:solidFill>
                  <a:schemeClr val="bg1"/>
                </a:solidFill>
                <a:latin typeface="Courier New" charset="0"/>
              </a:rPr>
              <a:t> </a:t>
            </a:r>
            <a:r>
              <a:rPr lang="en-US" sz="2000" b="1" dirty="0" err="1" smtClean="0">
                <a:solidFill>
                  <a:schemeClr val="bg1"/>
                </a:solidFill>
                <a:latin typeface="Courier New" charset="0"/>
              </a:rPr>
              <a:t>i</a:t>
            </a:r>
            <a:r>
              <a:rPr lang="en-US" sz="2000" b="1" dirty="0" smtClean="0">
                <a:solidFill>
                  <a:schemeClr val="bg1"/>
                </a:solidFill>
                <a:latin typeface="Courier New" charset="0"/>
              </a:rPr>
              <a:t> | </a:t>
            </a:r>
            <a:r>
              <a:rPr lang="en-US" sz="2000" b="1" dirty="0" err="1" smtClean="0">
                <a:solidFill>
                  <a:schemeClr val="bg1"/>
                </a:solidFill>
                <a:latin typeface="Courier New" charset="0"/>
              </a:rPr>
              <a:t>i</a:t>
            </a:r>
            <a:r>
              <a:rPr lang="en-US" sz="2000" b="1" dirty="0" smtClean="0">
                <a:solidFill>
                  <a:schemeClr val="bg1"/>
                </a:solidFill>
                <a:latin typeface="Courier New" charset="0"/>
              </a:rPr>
              <a:t> &gt; </a:t>
            </a:r>
            <a:r>
              <a:rPr lang="en-US" sz="2000" b="1" dirty="0" err="1" smtClean="0">
                <a:solidFill>
                  <a:schemeClr val="bg1"/>
                </a:solidFill>
                <a:latin typeface="Courier New" charset="0"/>
              </a:rPr>
              <a:t>n</a:t>
            </a:r>
            <a:r>
              <a:rPr lang="en-US" sz="2000" b="1" dirty="0" smtClean="0">
                <a:solidFill>
                  <a:schemeClr val="bg1"/>
                </a:solidFill>
                <a:latin typeface="Courier New" charset="0"/>
              </a:rPr>
              <a:t>     = </a:t>
            </a:r>
            <a:r>
              <a:rPr lang="en-US" sz="2000" b="1" dirty="0" err="1" smtClean="0">
                <a:solidFill>
                  <a:schemeClr val="bg1"/>
                </a:solidFill>
                <a:latin typeface="Courier New" charset="0"/>
              </a:rPr>
              <a:t>readIORef</a:t>
            </a:r>
            <a:r>
              <a:rPr lang="en-US" sz="2000" b="1" dirty="0" smtClean="0">
                <a:solidFill>
                  <a:schemeClr val="bg1"/>
                </a:solidFill>
                <a:latin typeface="Courier New" charset="0"/>
              </a:rPr>
              <a:t> </a:t>
            </a:r>
            <a:r>
              <a:rPr lang="en-US" sz="2000" b="1" dirty="0" err="1" smtClean="0">
                <a:solidFill>
                  <a:schemeClr val="bg1"/>
                </a:solidFill>
                <a:latin typeface="Courier New" charset="0"/>
              </a:rPr>
              <a:t>r</a:t>
            </a:r>
            <a:endParaRPr lang="en-US" sz="2000" b="1" dirty="0" smtClean="0">
              <a:solidFill>
                <a:schemeClr val="bg1"/>
              </a:solidFill>
              <a:latin typeface="Courier New" charset="0"/>
            </a:endParaRPr>
          </a:p>
          <a:p>
            <a:pPr marL="290513" indent="-290513">
              <a:buClr>
                <a:srgbClr val="FF3300"/>
              </a:buClr>
            </a:pPr>
            <a:r>
              <a:rPr lang="en-US" sz="2000" b="1" dirty="0" smtClean="0">
                <a:solidFill>
                  <a:schemeClr val="bg1"/>
                </a:solidFill>
                <a:latin typeface="Courier New" charset="0"/>
              </a:rPr>
              <a:t>             | otherwise = do </a:t>
            </a:r>
          </a:p>
          <a:p>
            <a:pPr marL="290513" indent="-290513">
              <a:buClr>
                <a:srgbClr val="FF3300"/>
              </a:buClr>
            </a:pPr>
            <a:r>
              <a:rPr lang="en-US" sz="2000" b="1" dirty="0" smtClean="0">
                <a:solidFill>
                  <a:schemeClr val="bg1"/>
                </a:solidFill>
                <a:latin typeface="Courier New" charset="0"/>
              </a:rPr>
              <a:t>                { </a:t>
            </a:r>
            <a:r>
              <a:rPr lang="en-US" sz="2000" b="1" dirty="0" err="1" smtClean="0">
                <a:solidFill>
                  <a:schemeClr val="bg1"/>
                </a:solidFill>
                <a:latin typeface="Courier New" charset="0"/>
              </a:rPr>
              <a:t>v</a:t>
            </a:r>
            <a:r>
              <a:rPr lang="en-US" sz="2000" b="1" dirty="0" smtClean="0">
                <a:solidFill>
                  <a:schemeClr val="bg1"/>
                </a:solidFill>
                <a:latin typeface="Courier New" charset="0"/>
              </a:rPr>
              <a:t> &lt;- </a:t>
            </a:r>
            <a:r>
              <a:rPr lang="en-US" sz="2000" b="1" dirty="0" err="1" smtClean="0">
                <a:solidFill>
                  <a:schemeClr val="bg1"/>
                </a:solidFill>
                <a:latin typeface="Courier New" charset="0"/>
              </a:rPr>
              <a:t>readIORef</a:t>
            </a:r>
            <a:r>
              <a:rPr lang="en-US" sz="2000" b="1" dirty="0" smtClean="0">
                <a:solidFill>
                  <a:schemeClr val="bg1"/>
                </a:solidFill>
                <a:latin typeface="Courier New" charset="0"/>
              </a:rPr>
              <a:t> </a:t>
            </a:r>
            <a:r>
              <a:rPr lang="en-US" sz="2000" b="1" dirty="0" err="1" smtClean="0">
                <a:solidFill>
                  <a:schemeClr val="bg1"/>
                </a:solidFill>
                <a:latin typeface="Courier New" charset="0"/>
              </a:rPr>
              <a:t>r</a:t>
            </a:r>
            <a:r>
              <a:rPr lang="en-US" sz="2000" b="1" dirty="0" smtClean="0">
                <a:solidFill>
                  <a:schemeClr val="bg1"/>
                </a:solidFill>
                <a:latin typeface="Courier New" charset="0"/>
              </a:rPr>
              <a:t>;</a:t>
            </a:r>
          </a:p>
          <a:p>
            <a:pPr marL="290513" indent="-290513">
              <a:buClr>
                <a:srgbClr val="FF3300"/>
              </a:buClr>
            </a:pPr>
            <a:r>
              <a:rPr lang="en-US" sz="2000" b="1" dirty="0" smtClean="0">
                <a:solidFill>
                  <a:schemeClr val="bg1"/>
                </a:solidFill>
                <a:latin typeface="Courier New" charset="0"/>
              </a:rPr>
              <a:t>                  </a:t>
            </a:r>
            <a:r>
              <a:rPr lang="en-US" sz="2000" b="1" dirty="0" err="1" smtClean="0">
                <a:solidFill>
                  <a:schemeClr val="bg1"/>
                </a:solidFill>
                <a:latin typeface="Courier New" charset="0"/>
              </a:rPr>
              <a:t>writeIORef</a:t>
            </a:r>
            <a:r>
              <a:rPr lang="en-US" sz="2000" b="1" dirty="0" smtClean="0">
                <a:solidFill>
                  <a:schemeClr val="bg1"/>
                </a:solidFill>
                <a:latin typeface="Courier New" charset="0"/>
              </a:rPr>
              <a:t> </a:t>
            </a:r>
            <a:r>
              <a:rPr lang="en-US" sz="2000" b="1" dirty="0" err="1" smtClean="0">
                <a:solidFill>
                  <a:schemeClr val="bg1"/>
                </a:solidFill>
                <a:latin typeface="Courier New" charset="0"/>
              </a:rPr>
              <a:t>r</a:t>
            </a:r>
            <a:r>
              <a:rPr lang="en-US" sz="2000" b="1" dirty="0" smtClean="0">
                <a:solidFill>
                  <a:schemeClr val="bg1"/>
                </a:solidFill>
                <a:latin typeface="Courier New" charset="0"/>
              </a:rPr>
              <a:t> (</a:t>
            </a:r>
            <a:r>
              <a:rPr lang="en-US" sz="2000" b="1" dirty="0" err="1" smtClean="0">
                <a:solidFill>
                  <a:schemeClr val="bg1"/>
                </a:solidFill>
                <a:latin typeface="Courier New" charset="0"/>
              </a:rPr>
              <a:t>v</a:t>
            </a:r>
            <a:r>
              <a:rPr lang="en-US" sz="2000" b="1" dirty="0" smtClean="0">
                <a:solidFill>
                  <a:schemeClr val="bg1"/>
                </a:solidFill>
                <a:latin typeface="Courier New" charset="0"/>
              </a:rPr>
              <a:t> + </a:t>
            </a:r>
            <a:r>
              <a:rPr lang="en-US" sz="2000" b="1" dirty="0" err="1" smtClean="0">
                <a:solidFill>
                  <a:schemeClr val="bg1"/>
                </a:solidFill>
                <a:latin typeface="Courier New" charset="0"/>
              </a:rPr>
              <a:t>i</a:t>
            </a:r>
            <a:r>
              <a:rPr lang="en-US" sz="2000" b="1" dirty="0" smtClean="0">
                <a:solidFill>
                  <a:schemeClr val="bg1"/>
                </a:solidFill>
                <a:latin typeface="Courier New" charset="0"/>
              </a:rPr>
              <a:t>);</a:t>
            </a:r>
          </a:p>
          <a:p>
            <a:pPr marL="290513" indent="-290513">
              <a:buClr>
                <a:srgbClr val="FF3300"/>
              </a:buClr>
            </a:pPr>
            <a:r>
              <a:rPr lang="en-US" sz="2000" b="1" dirty="0" smtClean="0">
                <a:solidFill>
                  <a:schemeClr val="bg1"/>
                </a:solidFill>
                <a:latin typeface="Courier New" charset="0"/>
              </a:rPr>
              <a:t>                  loop </a:t>
            </a:r>
            <a:r>
              <a:rPr lang="en-US" sz="2000" b="1" dirty="0" err="1" smtClean="0">
                <a:solidFill>
                  <a:schemeClr val="bg1"/>
                </a:solidFill>
                <a:latin typeface="Courier New" charset="0"/>
              </a:rPr>
              <a:t>r</a:t>
            </a:r>
            <a:r>
              <a:rPr lang="en-US" sz="2000" b="1" dirty="0" smtClean="0">
                <a:solidFill>
                  <a:schemeClr val="bg1"/>
                </a:solidFill>
                <a:latin typeface="Courier New" charset="0"/>
              </a:rPr>
              <a:t> (i+1)}</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4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81062"/>
          </a:xfrm>
        </p:spPr>
        <p:txBody>
          <a:bodyPr/>
          <a:lstStyle/>
          <a:p>
            <a:r>
              <a:rPr lang="en-US" dirty="0" smtClean="0"/>
              <a:t>Example Using References</a:t>
            </a:r>
            <a:endParaRPr lang="en-US" dirty="0"/>
          </a:p>
        </p:txBody>
      </p:sp>
      <p:sp>
        <p:nvSpPr>
          <p:cNvPr id="4" name="Rectangle 3"/>
          <p:cNvSpPr>
            <a:spLocks noChangeArrowheads="1"/>
          </p:cNvSpPr>
          <p:nvPr/>
        </p:nvSpPr>
        <p:spPr bwMode="auto">
          <a:xfrm>
            <a:off x="838200" y="1266885"/>
            <a:ext cx="7531100" cy="4093428"/>
          </a:xfrm>
          <a:prstGeom prst="rect">
            <a:avLst/>
          </a:prstGeom>
          <a:solidFill>
            <a:srgbClr val="FFFF00"/>
          </a:solidFill>
          <a:ln w="19050">
            <a:solidFill>
              <a:schemeClr val="tx1"/>
            </a:solidFill>
            <a:miter lim="800000"/>
            <a:headEnd/>
            <a:tailEnd/>
          </a:ln>
          <a:effectLst/>
        </p:spPr>
        <p:txBody>
          <a:bodyPr wrap="square">
            <a:prstTxWarp prst="textNoShape">
              <a:avLst/>
            </a:prstTxWarp>
            <a:spAutoFit/>
          </a:bodyPr>
          <a:lstStyle/>
          <a:p>
            <a:pPr marL="290513" indent="-290513">
              <a:buClr>
                <a:srgbClr val="FF3300"/>
              </a:buClr>
            </a:pPr>
            <a:r>
              <a:rPr lang="en-US" sz="2000" b="1" dirty="0" smtClean="0">
                <a:solidFill>
                  <a:schemeClr val="bg1"/>
                </a:solidFill>
                <a:latin typeface="Courier New" charset="0"/>
              </a:rPr>
              <a:t>import </a:t>
            </a:r>
            <a:r>
              <a:rPr lang="en-US" sz="2000" b="1" dirty="0" err="1" smtClean="0">
                <a:solidFill>
                  <a:schemeClr val="bg1"/>
                </a:solidFill>
                <a:latin typeface="Courier New" charset="0"/>
              </a:rPr>
              <a:t>Data.IORef</a:t>
            </a:r>
            <a:r>
              <a:rPr lang="en-US" sz="2000" b="1" dirty="0" smtClean="0">
                <a:solidFill>
                  <a:schemeClr val="bg1"/>
                </a:solidFill>
                <a:latin typeface="Courier New" charset="0"/>
              </a:rPr>
              <a:t>  </a:t>
            </a:r>
            <a:r>
              <a:rPr lang="en-US" sz="2000" b="1" dirty="0" smtClean="0">
                <a:solidFill>
                  <a:srgbClr val="FF0000"/>
                </a:solidFill>
                <a:latin typeface="Courier New" charset="0"/>
              </a:rPr>
              <a:t>-- import reference functions</a:t>
            </a:r>
          </a:p>
          <a:p>
            <a:pPr marL="290513" indent="-290513">
              <a:buClr>
                <a:srgbClr val="FF3300"/>
              </a:buClr>
            </a:pPr>
            <a:r>
              <a:rPr lang="en-US" sz="2000" b="1" dirty="0" smtClean="0">
                <a:solidFill>
                  <a:srgbClr val="FF0000"/>
                </a:solidFill>
                <a:latin typeface="Courier New" charset="0"/>
              </a:rPr>
              <a:t>-- Compute the sum of the first </a:t>
            </a:r>
            <a:r>
              <a:rPr lang="en-US" sz="2000" b="1" dirty="0" err="1" smtClean="0">
                <a:solidFill>
                  <a:srgbClr val="FF0000"/>
                </a:solidFill>
                <a:latin typeface="Courier New" charset="0"/>
              </a:rPr>
              <a:t>n</a:t>
            </a:r>
            <a:r>
              <a:rPr lang="en-US" sz="2000" b="1" dirty="0" smtClean="0">
                <a:solidFill>
                  <a:srgbClr val="FF0000"/>
                </a:solidFill>
                <a:latin typeface="Courier New" charset="0"/>
              </a:rPr>
              <a:t> integers</a:t>
            </a:r>
          </a:p>
          <a:p>
            <a:pPr marL="290513" indent="-290513">
              <a:buClr>
                <a:srgbClr val="FF3300"/>
              </a:buClr>
            </a:pPr>
            <a:r>
              <a:rPr lang="en-US" sz="2000" b="1" dirty="0" smtClean="0">
                <a:solidFill>
                  <a:schemeClr val="bg1"/>
                </a:solidFill>
                <a:latin typeface="Courier New" charset="0"/>
              </a:rPr>
              <a:t>count :: </a:t>
            </a:r>
            <a:r>
              <a:rPr lang="en-US" sz="2000" b="1" dirty="0" err="1" smtClean="0">
                <a:solidFill>
                  <a:schemeClr val="bg1"/>
                </a:solidFill>
                <a:latin typeface="Courier New" charset="0"/>
              </a:rPr>
              <a:t>Int</a:t>
            </a:r>
            <a:r>
              <a:rPr lang="en-US" sz="2000" b="1" dirty="0" smtClean="0">
                <a:solidFill>
                  <a:schemeClr val="bg1"/>
                </a:solidFill>
                <a:latin typeface="Courier New" charset="0"/>
              </a:rPr>
              <a:t> -&gt; IO </a:t>
            </a:r>
            <a:r>
              <a:rPr lang="en-US" sz="2000" b="1" dirty="0" err="1" smtClean="0">
                <a:solidFill>
                  <a:schemeClr val="bg1"/>
                </a:solidFill>
                <a:latin typeface="Courier New" charset="0"/>
              </a:rPr>
              <a:t>Int</a:t>
            </a:r>
            <a:endParaRPr lang="en-US" sz="2000" b="1" dirty="0" smtClean="0">
              <a:solidFill>
                <a:schemeClr val="bg1"/>
              </a:solidFill>
              <a:latin typeface="Courier New" charset="0"/>
            </a:endParaRPr>
          </a:p>
          <a:p>
            <a:pPr marL="290513" indent="-290513">
              <a:buClr>
                <a:srgbClr val="FF3300"/>
              </a:buClr>
            </a:pPr>
            <a:r>
              <a:rPr lang="en-US" sz="2000" b="1" dirty="0" smtClean="0">
                <a:solidFill>
                  <a:schemeClr val="bg1"/>
                </a:solidFill>
                <a:latin typeface="Courier New" charset="0"/>
              </a:rPr>
              <a:t>count </a:t>
            </a:r>
            <a:r>
              <a:rPr lang="en-US" sz="2000" b="1" dirty="0" err="1" smtClean="0">
                <a:solidFill>
                  <a:schemeClr val="bg1"/>
                </a:solidFill>
                <a:latin typeface="Courier New" charset="0"/>
              </a:rPr>
              <a:t>n</a:t>
            </a:r>
            <a:r>
              <a:rPr lang="en-US" sz="2000" b="1" dirty="0" smtClean="0">
                <a:solidFill>
                  <a:schemeClr val="bg1"/>
                </a:solidFill>
                <a:latin typeface="Courier New" charset="0"/>
              </a:rPr>
              <a:t> = do </a:t>
            </a:r>
          </a:p>
          <a:p>
            <a:pPr marL="290513" indent="-290513">
              <a:buClr>
                <a:srgbClr val="FF3300"/>
              </a:buClr>
            </a:pPr>
            <a:r>
              <a:rPr lang="en-US" sz="2000" b="1" dirty="0" smtClean="0">
                <a:solidFill>
                  <a:schemeClr val="bg1"/>
                </a:solidFill>
                <a:latin typeface="Courier New" charset="0"/>
              </a:rPr>
              <a:t>   { </a:t>
            </a:r>
            <a:r>
              <a:rPr lang="en-US" sz="2000" b="1" dirty="0" err="1" smtClean="0">
                <a:solidFill>
                  <a:schemeClr val="bg1"/>
                </a:solidFill>
                <a:latin typeface="Courier New" charset="0"/>
              </a:rPr>
              <a:t>r</a:t>
            </a:r>
            <a:r>
              <a:rPr lang="en-US" sz="2000" b="1" dirty="0" smtClean="0">
                <a:solidFill>
                  <a:schemeClr val="bg1"/>
                </a:solidFill>
                <a:latin typeface="Courier New" charset="0"/>
              </a:rPr>
              <a:t> &lt;- </a:t>
            </a:r>
            <a:r>
              <a:rPr lang="en-US" sz="2000" b="1" dirty="0" err="1" smtClean="0">
                <a:solidFill>
                  <a:schemeClr val="bg1"/>
                </a:solidFill>
                <a:latin typeface="Courier New" charset="0"/>
              </a:rPr>
              <a:t>newIORef</a:t>
            </a:r>
            <a:r>
              <a:rPr lang="en-US" sz="2000" b="1" dirty="0" smtClean="0">
                <a:solidFill>
                  <a:schemeClr val="bg1"/>
                </a:solidFill>
                <a:latin typeface="Courier New" charset="0"/>
              </a:rPr>
              <a:t> 0;</a:t>
            </a:r>
          </a:p>
          <a:p>
            <a:pPr marL="290513" indent="-290513">
              <a:buClr>
                <a:srgbClr val="FF3300"/>
              </a:buClr>
            </a:pPr>
            <a:r>
              <a:rPr lang="en-US" sz="2000" b="1" dirty="0" smtClean="0">
                <a:solidFill>
                  <a:schemeClr val="bg1"/>
                </a:solidFill>
                <a:latin typeface="Courier New" charset="0"/>
              </a:rPr>
              <a:t>     loop </a:t>
            </a:r>
            <a:r>
              <a:rPr lang="en-US" sz="2000" b="1" dirty="0" err="1" smtClean="0">
                <a:solidFill>
                  <a:schemeClr val="bg1"/>
                </a:solidFill>
                <a:latin typeface="Courier New" charset="0"/>
              </a:rPr>
              <a:t>r</a:t>
            </a:r>
            <a:r>
              <a:rPr lang="en-US" sz="2000" b="1" dirty="0" smtClean="0">
                <a:solidFill>
                  <a:schemeClr val="bg1"/>
                </a:solidFill>
                <a:latin typeface="Courier New" charset="0"/>
              </a:rPr>
              <a:t> 1 }</a:t>
            </a:r>
          </a:p>
          <a:p>
            <a:pPr marL="290513" indent="-290513">
              <a:buClr>
                <a:srgbClr val="FF3300"/>
              </a:buClr>
            </a:pPr>
            <a:r>
              <a:rPr lang="en-US" sz="2000" b="1" dirty="0" smtClean="0">
                <a:solidFill>
                  <a:schemeClr val="bg1"/>
                </a:solidFill>
                <a:latin typeface="Courier New" charset="0"/>
              </a:rPr>
              <a:t>  where </a:t>
            </a:r>
          </a:p>
          <a:p>
            <a:pPr marL="290513" indent="-290513">
              <a:buClr>
                <a:srgbClr val="FF3300"/>
              </a:buClr>
            </a:pPr>
            <a:r>
              <a:rPr lang="en-US" sz="2000" b="1" dirty="0" smtClean="0">
                <a:solidFill>
                  <a:schemeClr val="bg1"/>
                </a:solidFill>
                <a:latin typeface="Courier New" charset="0"/>
              </a:rPr>
              <a:t>    loop :: </a:t>
            </a:r>
            <a:r>
              <a:rPr lang="en-US" sz="2000" b="1" dirty="0" err="1" smtClean="0">
                <a:solidFill>
                  <a:schemeClr val="bg1"/>
                </a:solidFill>
                <a:latin typeface="Courier New" charset="0"/>
              </a:rPr>
              <a:t>IORef</a:t>
            </a:r>
            <a:r>
              <a:rPr lang="en-US" sz="2000" b="1" dirty="0" smtClean="0">
                <a:solidFill>
                  <a:schemeClr val="bg1"/>
                </a:solidFill>
                <a:latin typeface="Courier New" charset="0"/>
              </a:rPr>
              <a:t> </a:t>
            </a:r>
            <a:r>
              <a:rPr lang="en-US" sz="2000" b="1" dirty="0" err="1" smtClean="0">
                <a:solidFill>
                  <a:schemeClr val="bg1"/>
                </a:solidFill>
                <a:latin typeface="Courier New" charset="0"/>
              </a:rPr>
              <a:t>Int</a:t>
            </a:r>
            <a:r>
              <a:rPr lang="en-US" sz="2000" b="1" dirty="0" smtClean="0">
                <a:solidFill>
                  <a:schemeClr val="bg1"/>
                </a:solidFill>
                <a:latin typeface="Courier New" charset="0"/>
              </a:rPr>
              <a:t> -&gt; </a:t>
            </a:r>
            <a:r>
              <a:rPr lang="en-US" sz="2000" b="1" dirty="0" err="1" smtClean="0">
                <a:solidFill>
                  <a:schemeClr val="bg1"/>
                </a:solidFill>
                <a:latin typeface="Courier New" charset="0"/>
              </a:rPr>
              <a:t>Int</a:t>
            </a:r>
            <a:r>
              <a:rPr lang="en-US" sz="2000" b="1" dirty="0" smtClean="0">
                <a:solidFill>
                  <a:schemeClr val="bg1"/>
                </a:solidFill>
                <a:latin typeface="Courier New" charset="0"/>
              </a:rPr>
              <a:t> -&gt; IO </a:t>
            </a:r>
            <a:r>
              <a:rPr lang="en-US" sz="2000" b="1" dirty="0" err="1" smtClean="0">
                <a:solidFill>
                  <a:schemeClr val="bg1"/>
                </a:solidFill>
                <a:latin typeface="Courier New" charset="0"/>
              </a:rPr>
              <a:t>Int</a:t>
            </a:r>
            <a:endParaRPr lang="en-US" sz="2000" b="1" dirty="0" smtClean="0">
              <a:solidFill>
                <a:schemeClr val="bg1"/>
              </a:solidFill>
              <a:latin typeface="Courier New" charset="0"/>
            </a:endParaRPr>
          </a:p>
          <a:p>
            <a:pPr marL="290513" indent="-290513">
              <a:buClr>
                <a:srgbClr val="FF3300"/>
              </a:buClr>
            </a:pPr>
            <a:r>
              <a:rPr lang="en-US" sz="2000" b="1" dirty="0" smtClean="0">
                <a:solidFill>
                  <a:schemeClr val="bg1"/>
                </a:solidFill>
                <a:latin typeface="Courier New" charset="0"/>
              </a:rPr>
              <a:t>    loop </a:t>
            </a:r>
            <a:r>
              <a:rPr lang="en-US" sz="2000" b="1" dirty="0" err="1" smtClean="0">
                <a:solidFill>
                  <a:schemeClr val="bg1"/>
                </a:solidFill>
                <a:latin typeface="Courier New" charset="0"/>
              </a:rPr>
              <a:t>r</a:t>
            </a:r>
            <a:r>
              <a:rPr lang="en-US" sz="2000" b="1" dirty="0" smtClean="0">
                <a:solidFill>
                  <a:schemeClr val="bg1"/>
                </a:solidFill>
                <a:latin typeface="Courier New" charset="0"/>
              </a:rPr>
              <a:t> </a:t>
            </a:r>
            <a:r>
              <a:rPr lang="en-US" sz="2000" b="1" dirty="0" err="1" smtClean="0">
                <a:solidFill>
                  <a:schemeClr val="bg1"/>
                </a:solidFill>
                <a:latin typeface="Courier New" charset="0"/>
              </a:rPr>
              <a:t>i</a:t>
            </a:r>
            <a:r>
              <a:rPr lang="en-US" sz="2000" b="1" dirty="0" smtClean="0">
                <a:solidFill>
                  <a:schemeClr val="bg1"/>
                </a:solidFill>
                <a:latin typeface="Courier New" charset="0"/>
              </a:rPr>
              <a:t> | </a:t>
            </a:r>
            <a:r>
              <a:rPr lang="en-US" sz="2000" b="1" dirty="0" err="1" smtClean="0">
                <a:solidFill>
                  <a:schemeClr val="bg1"/>
                </a:solidFill>
                <a:latin typeface="Courier New" charset="0"/>
              </a:rPr>
              <a:t>i</a:t>
            </a:r>
            <a:r>
              <a:rPr lang="en-US" sz="2000" b="1" dirty="0" smtClean="0">
                <a:solidFill>
                  <a:schemeClr val="bg1"/>
                </a:solidFill>
                <a:latin typeface="Courier New" charset="0"/>
              </a:rPr>
              <a:t> &gt; </a:t>
            </a:r>
            <a:r>
              <a:rPr lang="en-US" sz="2000" b="1" dirty="0" err="1" smtClean="0">
                <a:solidFill>
                  <a:schemeClr val="bg1"/>
                </a:solidFill>
                <a:latin typeface="Courier New" charset="0"/>
              </a:rPr>
              <a:t>n</a:t>
            </a:r>
            <a:r>
              <a:rPr lang="en-US" sz="2000" b="1" dirty="0" smtClean="0">
                <a:solidFill>
                  <a:schemeClr val="bg1"/>
                </a:solidFill>
                <a:latin typeface="Courier New" charset="0"/>
              </a:rPr>
              <a:t>     = </a:t>
            </a:r>
            <a:r>
              <a:rPr lang="en-US" sz="2000" b="1" dirty="0" err="1" smtClean="0">
                <a:solidFill>
                  <a:schemeClr val="bg1"/>
                </a:solidFill>
                <a:latin typeface="Courier New" charset="0"/>
              </a:rPr>
              <a:t>readIORef</a:t>
            </a:r>
            <a:r>
              <a:rPr lang="en-US" sz="2000" b="1" dirty="0" smtClean="0">
                <a:solidFill>
                  <a:schemeClr val="bg1"/>
                </a:solidFill>
                <a:latin typeface="Courier New" charset="0"/>
              </a:rPr>
              <a:t> </a:t>
            </a:r>
            <a:r>
              <a:rPr lang="en-US" sz="2000" b="1" dirty="0" err="1" smtClean="0">
                <a:solidFill>
                  <a:schemeClr val="bg1"/>
                </a:solidFill>
                <a:latin typeface="Courier New" charset="0"/>
              </a:rPr>
              <a:t>r</a:t>
            </a:r>
            <a:endParaRPr lang="en-US" sz="2000" b="1" dirty="0" smtClean="0">
              <a:solidFill>
                <a:schemeClr val="bg1"/>
              </a:solidFill>
              <a:latin typeface="Courier New" charset="0"/>
            </a:endParaRPr>
          </a:p>
          <a:p>
            <a:pPr marL="290513" indent="-290513">
              <a:buClr>
                <a:srgbClr val="FF3300"/>
              </a:buClr>
            </a:pPr>
            <a:r>
              <a:rPr lang="en-US" sz="2000" b="1" dirty="0" smtClean="0">
                <a:solidFill>
                  <a:schemeClr val="bg1"/>
                </a:solidFill>
                <a:latin typeface="Courier New" charset="0"/>
              </a:rPr>
              <a:t>             | otherwise = do </a:t>
            </a:r>
          </a:p>
          <a:p>
            <a:pPr marL="290513" indent="-290513">
              <a:buClr>
                <a:srgbClr val="FF3300"/>
              </a:buClr>
            </a:pPr>
            <a:r>
              <a:rPr lang="en-US" sz="2000" b="1" dirty="0" smtClean="0">
                <a:solidFill>
                  <a:schemeClr val="bg1"/>
                </a:solidFill>
                <a:latin typeface="Courier New" charset="0"/>
              </a:rPr>
              <a:t>                { </a:t>
            </a:r>
            <a:r>
              <a:rPr lang="en-US" sz="2000" b="1" dirty="0" err="1" smtClean="0">
                <a:solidFill>
                  <a:schemeClr val="bg1"/>
                </a:solidFill>
                <a:latin typeface="Courier New" charset="0"/>
              </a:rPr>
              <a:t>v</a:t>
            </a:r>
            <a:r>
              <a:rPr lang="en-US" sz="2000" b="1" dirty="0" smtClean="0">
                <a:solidFill>
                  <a:schemeClr val="bg1"/>
                </a:solidFill>
                <a:latin typeface="Courier New" charset="0"/>
              </a:rPr>
              <a:t> &lt;- </a:t>
            </a:r>
            <a:r>
              <a:rPr lang="en-US" sz="2000" b="1" dirty="0" err="1" smtClean="0">
                <a:solidFill>
                  <a:schemeClr val="bg1"/>
                </a:solidFill>
                <a:latin typeface="Courier New" charset="0"/>
              </a:rPr>
              <a:t>readIORef</a:t>
            </a:r>
            <a:r>
              <a:rPr lang="en-US" sz="2000" b="1" dirty="0" smtClean="0">
                <a:solidFill>
                  <a:schemeClr val="bg1"/>
                </a:solidFill>
                <a:latin typeface="Courier New" charset="0"/>
              </a:rPr>
              <a:t> </a:t>
            </a:r>
            <a:r>
              <a:rPr lang="en-US" sz="2000" b="1" dirty="0" err="1" smtClean="0">
                <a:solidFill>
                  <a:schemeClr val="bg1"/>
                </a:solidFill>
                <a:latin typeface="Courier New" charset="0"/>
              </a:rPr>
              <a:t>r</a:t>
            </a:r>
            <a:r>
              <a:rPr lang="en-US" sz="2000" b="1" dirty="0" smtClean="0">
                <a:solidFill>
                  <a:schemeClr val="bg1"/>
                </a:solidFill>
                <a:latin typeface="Courier New" charset="0"/>
              </a:rPr>
              <a:t>;</a:t>
            </a:r>
          </a:p>
          <a:p>
            <a:pPr marL="290513" indent="-290513">
              <a:buClr>
                <a:srgbClr val="FF3300"/>
              </a:buClr>
            </a:pPr>
            <a:r>
              <a:rPr lang="en-US" sz="2000" b="1" dirty="0" smtClean="0">
                <a:solidFill>
                  <a:schemeClr val="bg1"/>
                </a:solidFill>
                <a:latin typeface="Courier New" charset="0"/>
              </a:rPr>
              <a:t>                  </a:t>
            </a:r>
            <a:r>
              <a:rPr lang="en-US" sz="2000" b="1" dirty="0" err="1" smtClean="0">
                <a:solidFill>
                  <a:schemeClr val="bg1"/>
                </a:solidFill>
                <a:latin typeface="Courier New" charset="0"/>
              </a:rPr>
              <a:t>writeIORef</a:t>
            </a:r>
            <a:r>
              <a:rPr lang="en-US" sz="2000" b="1" dirty="0" smtClean="0">
                <a:solidFill>
                  <a:schemeClr val="bg1"/>
                </a:solidFill>
                <a:latin typeface="Courier New" charset="0"/>
              </a:rPr>
              <a:t> </a:t>
            </a:r>
            <a:r>
              <a:rPr lang="en-US" sz="2000" b="1" dirty="0" err="1" smtClean="0">
                <a:solidFill>
                  <a:schemeClr val="bg1"/>
                </a:solidFill>
                <a:latin typeface="Courier New" charset="0"/>
              </a:rPr>
              <a:t>r</a:t>
            </a:r>
            <a:r>
              <a:rPr lang="en-US" sz="2000" b="1" dirty="0" smtClean="0">
                <a:solidFill>
                  <a:schemeClr val="bg1"/>
                </a:solidFill>
                <a:latin typeface="Courier New" charset="0"/>
              </a:rPr>
              <a:t> (</a:t>
            </a:r>
            <a:r>
              <a:rPr lang="en-US" sz="2000" b="1" dirty="0" err="1" smtClean="0">
                <a:solidFill>
                  <a:schemeClr val="bg1"/>
                </a:solidFill>
                <a:latin typeface="Courier New" charset="0"/>
              </a:rPr>
              <a:t>v</a:t>
            </a:r>
            <a:r>
              <a:rPr lang="en-US" sz="2000" b="1" dirty="0" smtClean="0">
                <a:solidFill>
                  <a:schemeClr val="bg1"/>
                </a:solidFill>
                <a:latin typeface="Courier New" charset="0"/>
              </a:rPr>
              <a:t> + </a:t>
            </a:r>
            <a:r>
              <a:rPr lang="en-US" sz="2000" b="1" dirty="0" err="1" smtClean="0">
                <a:solidFill>
                  <a:schemeClr val="bg1"/>
                </a:solidFill>
                <a:latin typeface="Courier New" charset="0"/>
              </a:rPr>
              <a:t>i</a:t>
            </a:r>
            <a:r>
              <a:rPr lang="en-US" sz="2000" b="1" dirty="0" smtClean="0">
                <a:solidFill>
                  <a:schemeClr val="bg1"/>
                </a:solidFill>
                <a:latin typeface="Courier New" charset="0"/>
              </a:rPr>
              <a:t>);</a:t>
            </a:r>
          </a:p>
          <a:p>
            <a:pPr marL="290513" indent="-290513">
              <a:buClr>
                <a:srgbClr val="FF3300"/>
              </a:buClr>
            </a:pPr>
            <a:r>
              <a:rPr lang="en-US" sz="2000" b="1" dirty="0" smtClean="0">
                <a:solidFill>
                  <a:schemeClr val="bg1"/>
                </a:solidFill>
                <a:latin typeface="Courier New" charset="0"/>
              </a:rPr>
              <a:t>                  loop </a:t>
            </a:r>
            <a:r>
              <a:rPr lang="en-US" sz="2000" b="1" dirty="0" err="1" smtClean="0">
                <a:solidFill>
                  <a:schemeClr val="bg1"/>
                </a:solidFill>
                <a:latin typeface="Courier New" charset="0"/>
              </a:rPr>
              <a:t>r</a:t>
            </a:r>
            <a:r>
              <a:rPr lang="en-US" sz="2000" b="1" dirty="0" smtClean="0">
                <a:solidFill>
                  <a:schemeClr val="bg1"/>
                </a:solidFill>
                <a:latin typeface="Courier New" charset="0"/>
              </a:rPr>
              <a:t> (i+1)}</a:t>
            </a:r>
          </a:p>
        </p:txBody>
      </p:sp>
      <p:sp>
        <p:nvSpPr>
          <p:cNvPr id="5" name="Rounded Rectangular Callout 4"/>
          <p:cNvSpPr/>
          <p:nvPr/>
        </p:nvSpPr>
        <p:spPr>
          <a:xfrm>
            <a:off x="939800" y="5753100"/>
            <a:ext cx="7289799" cy="919401"/>
          </a:xfrm>
          <a:prstGeom prst="wedgeRoundRectCallout">
            <a:avLst>
              <a:gd name="adj1" fmla="val -23745"/>
              <a:gd name="adj2" fmla="val 49693"/>
              <a:gd name="adj3" fmla="val 16667"/>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algn="ctr"/>
            <a:r>
              <a:rPr lang="en-GB" sz="2400" dirty="0" smtClean="0">
                <a:solidFill>
                  <a:srgbClr val="000000"/>
                </a:solidFill>
                <a:latin typeface="Chalkboard"/>
              </a:rPr>
              <a:t>Just because you </a:t>
            </a:r>
            <a:r>
              <a:rPr lang="en-GB" sz="2400" i="1" dirty="0" smtClean="0">
                <a:solidFill>
                  <a:srgbClr val="FFFF00"/>
                </a:solidFill>
                <a:latin typeface="Chalkboard"/>
              </a:rPr>
              <a:t>can </a:t>
            </a:r>
            <a:r>
              <a:rPr lang="en-GB" sz="2400" dirty="0" smtClean="0">
                <a:solidFill>
                  <a:srgbClr val="000000"/>
                </a:solidFill>
                <a:latin typeface="Chalkboard"/>
              </a:rPr>
              <a:t>write C code in Haskell, doesn’t mean you </a:t>
            </a:r>
            <a:r>
              <a:rPr lang="en-GB" sz="2400" i="1" dirty="0" smtClean="0">
                <a:solidFill>
                  <a:srgbClr val="FFFF00"/>
                </a:solidFill>
                <a:latin typeface="Chalkboard"/>
              </a:rPr>
              <a:t>should</a:t>
            </a:r>
            <a:r>
              <a:rPr lang="en-GB" sz="2400" dirty="0" smtClean="0">
                <a:solidFill>
                  <a:srgbClr val="000000"/>
                </a:solidFill>
                <a:latin typeface="Chalkboard"/>
              </a:rPr>
              <a:t>!</a:t>
            </a:r>
            <a:endParaRPr lang="en-GB" sz="2400" dirty="0">
              <a:solidFill>
                <a:srgbClr val="000000"/>
              </a:solidFill>
              <a:latin typeface="Chalkboard"/>
            </a:endParaRP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55662"/>
          </a:xfrm>
        </p:spPr>
        <p:txBody>
          <a:bodyPr/>
          <a:lstStyle/>
          <a:p>
            <a:r>
              <a:rPr lang="en-US" dirty="0" smtClean="0"/>
              <a:t>A Second Example</a:t>
            </a:r>
            <a:endParaRPr lang="en-US" dirty="0"/>
          </a:p>
        </p:txBody>
      </p:sp>
      <p:sp>
        <p:nvSpPr>
          <p:cNvPr id="3" name="Content Placeholder 2"/>
          <p:cNvSpPr>
            <a:spLocks noGrp="1"/>
          </p:cNvSpPr>
          <p:nvPr>
            <p:ph idx="1"/>
          </p:nvPr>
        </p:nvSpPr>
        <p:spPr>
          <a:xfrm>
            <a:off x="457200" y="1219200"/>
            <a:ext cx="8229600" cy="5435600"/>
          </a:xfrm>
        </p:spPr>
        <p:txBody>
          <a:bodyPr/>
          <a:lstStyle/>
          <a:p>
            <a:r>
              <a:rPr lang="en-US" dirty="0" smtClean="0"/>
              <a:t>Track the number of chars written to a file.</a:t>
            </a:r>
          </a:p>
          <a:p>
            <a:endParaRPr lang="en-US" dirty="0" smtClean="0"/>
          </a:p>
          <a:p>
            <a:pPr lvl="1">
              <a:buNone/>
            </a:pPr>
            <a:endParaRPr lang="en-US" dirty="0" smtClean="0"/>
          </a:p>
          <a:p>
            <a:pPr lvl="1">
              <a:buNone/>
            </a:pPr>
            <a:endParaRPr lang="en-US" dirty="0" smtClean="0"/>
          </a:p>
          <a:p>
            <a:endParaRPr lang="en-US" dirty="0" smtClean="0"/>
          </a:p>
          <a:p>
            <a:endParaRPr lang="en-US" dirty="0" smtClean="0"/>
          </a:p>
          <a:p>
            <a:endParaRPr lang="en-US" dirty="0" smtClean="0"/>
          </a:p>
          <a:p>
            <a:endParaRPr lang="en-US" dirty="0" smtClean="0"/>
          </a:p>
          <a:p>
            <a:r>
              <a:rPr lang="en-US" dirty="0" smtClean="0"/>
              <a:t>Here it makes sense to use a reference.</a:t>
            </a:r>
            <a:endParaRPr lang="en-US" dirty="0"/>
          </a:p>
        </p:txBody>
      </p:sp>
      <p:sp>
        <p:nvSpPr>
          <p:cNvPr id="4" name="Rectangle 3"/>
          <p:cNvSpPr>
            <a:spLocks noChangeArrowheads="1"/>
          </p:cNvSpPr>
          <p:nvPr/>
        </p:nvSpPr>
        <p:spPr bwMode="auto">
          <a:xfrm>
            <a:off x="1136650" y="1888272"/>
            <a:ext cx="6896100" cy="4093428"/>
          </a:xfrm>
          <a:prstGeom prst="rect">
            <a:avLst/>
          </a:prstGeom>
          <a:solidFill>
            <a:srgbClr val="FFFF00"/>
          </a:solidFill>
          <a:ln w="19050">
            <a:solidFill>
              <a:schemeClr val="tx1"/>
            </a:solidFill>
            <a:miter lim="800000"/>
            <a:headEnd/>
            <a:tailEnd/>
          </a:ln>
          <a:effectLst/>
        </p:spPr>
        <p:txBody>
          <a:bodyPr wrap="square">
            <a:prstTxWarp prst="textNoShape">
              <a:avLst/>
            </a:prstTxWarp>
            <a:spAutoFit/>
          </a:bodyPr>
          <a:lstStyle/>
          <a:p>
            <a:pPr marL="290513" indent="-290513">
              <a:buClr>
                <a:srgbClr val="FF3300"/>
              </a:buClr>
            </a:pPr>
            <a:r>
              <a:rPr lang="en-US" sz="2000" b="1" dirty="0" smtClean="0">
                <a:solidFill>
                  <a:schemeClr val="bg1"/>
                </a:solidFill>
                <a:latin typeface="Courier New" charset="0"/>
              </a:rPr>
              <a:t>type </a:t>
            </a:r>
            <a:r>
              <a:rPr lang="en-US" sz="2000" b="1" dirty="0" err="1" smtClean="0">
                <a:solidFill>
                  <a:schemeClr val="bg1"/>
                </a:solidFill>
                <a:latin typeface="Courier New" charset="0"/>
              </a:rPr>
              <a:t>HandleC</a:t>
            </a:r>
            <a:r>
              <a:rPr lang="en-US" sz="2000" b="1" dirty="0" smtClean="0">
                <a:solidFill>
                  <a:schemeClr val="bg1"/>
                </a:solidFill>
                <a:latin typeface="Courier New" charset="0"/>
              </a:rPr>
              <a:t> = (Handle, </a:t>
            </a:r>
            <a:r>
              <a:rPr lang="en-US" sz="2000" b="1" dirty="0" err="1" smtClean="0">
                <a:solidFill>
                  <a:schemeClr val="bg1"/>
                </a:solidFill>
                <a:latin typeface="Courier New" charset="0"/>
              </a:rPr>
              <a:t>IORef</a:t>
            </a:r>
            <a:r>
              <a:rPr lang="en-US" sz="2000" b="1" dirty="0" smtClean="0">
                <a:solidFill>
                  <a:schemeClr val="bg1"/>
                </a:solidFill>
                <a:latin typeface="Courier New" charset="0"/>
              </a:rPr>
              <a:t> </a:t>
            </a:r>
            <a:r>
              <a:rPr lang="en-US" sz="2000" b="1" dirty="0" err="1" smtClean="0">
                <a:solidFill>
                  <a:schemeClr val="bg1"/>
                </a:solidFill>
                <a:latin typeface="Courier New" charset="0"/>
              </a:rPr>
              <a:t>Int</a:t>
            </a:r>
            <a:r>
              <a:rPr lang="en-US" sz="2000" b="1" dirty="0" smtClean="0">
                <a:solidFill>
                  <a:schemeClr val="bg1"/>
                </a:solidFill>
                <a:latin typeface="Courier New" charset="0"/>
              </a:rPr>
              <a:t>)</a:t>
            </a:r>
          </a:p>
          <a:p>
            <a:pPr marL="290513" indent="-290513">
              <a:buClr>
                <a:srgbClr val="FF3300"/>
              </a:buClr>
            </a:pPr>
            <a:endParaRPr lang="en-US" sz="2000" b="1" dirty="0" smtClean="0">
              <a:solidFill>
                <a:schemeClr val="bg1"/>
              </a:solidFill>
              <a:latin typeface="Courier New" charset="0"/>
            </a:endParaRPr>
          </a:p>
          <a:p>
            <a:pPr marL="290513" indent="-290513">
              <a:buClr>
                <a:srgbClr val="FF3300"/>
              </a:buClr>
            </a:pPr>
            <a:r>
              <a:rPr lang="en-US" sz="2000" b="1" dirty="0" err="1" smtClean="0">
                <a:solidFill>
                  <a:schemeClr val="bg1"/>
                </a:solidFill>
                <a:latin typeface="Courier New" charset="0"/>
              </a:rPr>
              <a:t>openFileC</a:t>
            </a:r>
            <a:r>
              <a:rPr lang="en-US" sz="2000" b="1" dirty="0" smtClean="0">
                <a:solidFill>
                  <a:schemeClr val="bg1"/>
                </a:solidFill>
                <a:latin typeface="Courier New" charset="0"/>
              </a:rPr>
              <a:t> :: String -&gt; </a:t>
            </a:r>
            <a:r>
              <a:rPr lang="en-US" sz="2000" b="1" dirty="0" err="1" smtClean="0">
                <a:solidFill>
                  <a:schemeClr val="bg1"/>
                </a:solidFill>
                <a:latin typeface="Courier New" charset="0"/>
              </a:rPr>
              <a:t>IOMode</a:t>
            </a:r>
            <a:r>
              <a:rPr lang="en-US" sz="2000" b="1" dirty="0" smtClean="0">
                <a:solidFill>
                  <a:schemeClr val="bg1"/>
                </a:solidFill>
                <a:latin typeface="Courier New" charset="0"/>
              </a:rPr>
              <a:t> -&gt; IO </a:t>
            </a:r>
            <a:r>
              <a:rPr lang="en-US" sz="2000" b="1" dirty="0" err="1" smtClean="0">
                <a:solidFill>
                  <a:schemeClr val="bg1"/>
                </a:solidFill>
                <a:latin typeface="Courier New" charset="0"/>
              </a:rPr>
              <a:t>HandleC</a:t>
            </a:r>
            <a:endParaRPr lang="en-US" sz="2000" b="1" dirty="0" smtClean="0">
              <a:solidFill>
                <a:schemeClr val="bg1"/>
              </a:solidFill>
              <a:latin typeface="Courier New" charset="0"/>
            </a:endParaRPr>
          </a:p>
          <a:p>
            <a:pPr marL="290513" indent="-290513">
              <a:buClr>
                <a:srgbClr val="FF3300"/>
              </a:buClr>
            </a:pPr>
            <a:r>
              <a:rPr lang="en-US" sz="2000" b="1" dirty="0" err="1" smtClean="0">
                <a:solidFill>
                  <a:schemeClr val="bg1"/>
                </a:solidFill>
                <a:latin typeface="Courier New" charset="0"/>
              </a:rPr>
              <a:t>openFileC</a:t>
            </a:r>
            <a:r>
              <a:rPr lang="en-US" sz="2000" b="1" dirty="0" smtClean="0">
                <a:solidFill>
                  <a:schemeClr val="bg1"/>
                </a:solidFill>
                <a:latin typeface="Courier New" charset="0"/>
              </a:rPr>
              <a:t> fn mode = do</a:t>
            </a:r>
          </a:p>
          <a:p>
            <a:pPr marL="290513" indent="-290513">
              <a:buClr>
                <a:srgbClr val="FF3300"/>
              </a:buClr>
            </a:pPr>
            <a:r>
              <a:rPr lang="en-US" sz="2000" b="1" dirty="0" smtClean="0">
                <a:solidFill>
                  <a:schemeClr val="bg1"/>
                </a:solidFill>
                <a:latin typeface="Courier New" charset="0"/>
              </a:rPr>
              <a:t>    { </a:t>
            </a:r>
            <a:r>
              <a:rPr lang="en-US" sz="2000" b="1" dirty="0" err="1" smtClean="0">
                <a:solidFill>
                  <a:schemeClr val="bg1"/>
                </a:solidFill>
                <a:latin typeface="Courier New" charset="0"/>
              </a:rPr>
              <a:t>h</a:t>
            </a:r>
            <a:r>
              <a:rPr lang="en-US" sz="2000" b="1" dirty="0" smtClean="0">
                <a:solidFill>
                  <a:schemeClr val="bg1"/>
                </a:solidFill>
                <a:latin typeface="Courier New" charset="0"/>
              </a:rPr>
              <a:t> &lt;- </a:t>
            </a:r>
            <a:r>
              <a:rPr lang="en-US" sz="2000" b="1" dirty="0" err="1" smtClean="0">
                <a:solidFill>
                  <a:schemeClr val="bg1"/>
                </a:solidFill>
                <a:latin typeface="Courier New" charset="0"/>
              </a:rPr>
              <a:t>openFile</a:t>
            </a:r>
            <a:r>
              <a:rPr lang="en-US" sz="2000" b="1" dirty="0" smtClean="0">
                <a:solidFill>
                  <a:schemeClr val="bg1"/>
                </a:solidFill>
                <a:latin typeface="Courier New" charset="0"/>
              </a:rPr>
              <a:t> fn mode;</a:t>
            </a:r>
          </a:p>
          <a:p>
            <a:pPr marL="290513" indent="-290513">
              <a:buClr>
                <a:srgbClr val="FF3300"/>
              </a:buClr>
            </a:pPr>
            <a:r>
              <a:rPr lang="en-US" sz="2000" b="1" dirty="0" smtClean="0">
                <a:solidFill>
                  <a:schemeClr val="bg1"/>
                </a:solidFill>
                <a:latin typeface="Courier New" charset="0"/>
              </a:rPr>
              <a:t>      </a:t>
            </a:r>
            <a:r>
              <a:rPr lang="en-US" sz="2000" b="1" dirty="0" err="1" smtClean="0">
                <a:solidFill>
                  <a:schemeClr val="bg1"/>
                </a:solidFill>
                <a:latin typeface="Courier New" charset="0"/>
              </a:rPr>
              <a:t>v</a:t>
            </a:r>
            <a:r>
              <a:rPr lang="en-US" sz="2000" b="1" dirty="0" smtClean="0">
                <a:solidFill>
                  <a:schemeClr val="bg1"/>
                </a:solidFill>
                <a:latin typeface="Courier New" charset="0"/>
              </a:rPr>
              <a:t> &lt;- </a:t>
            </a:r>
            <a:r>
              <a:rPr lang="en-US" sz="2000" b="1" dirty="0" err="1" smtClean="0">
                <a:solidFill>
                  <a:schemeClr val="bg1"/>
                </a:solidFill>
                <a:latin typeface="Courier New" charset="0"/>
              </a:rPr>
              <a:t>newIORef</a:t>
            </a:r>
            <a:r>
              <a:rPr lang="en-US" sz="2000" b="1" dirty="0" smtClean="0">
                <a:solidFill>
                  <a:schemeClr val="bg1"/>
                </a:solidFill>
                <a:latin typeface="Courier New" charset="0"/>
              </a:rPr>
              <a:t> 0;</a:t>
            </a:r>
          </a:p>
          <a:p>
            <a:pPr marL="290513" indent="-290513">
              <a:buClr>
                <a:srgbClr val="FF3300"/>
              </a:buClr>
            </a:pPr>
            <a:r>
              <a:rPr lang="en-US" sz="2000" b="1" dirty="0" smtClean="0">
                <a:solidFill>
                  <a:schemeClr val="bg1"/>
                </a:solidFill>
                <a:latin typeface="Courier New" charset="0"/>
              </a:rPr>
              <a:t>      return (</a:t>
            </a:r>
            <a:r>
              <a:rPr lang="en-US" sz="2000" b="1" dirty="0" err="1" smtClean="0">
                <a:solidFill>
                  <a:schemeClr val="bg1"/>
                </a:solidFill>
                <a:latin typeface="Courier New" charset="0"/>
              </a:rPr>
              <a:t>h,v</a:t>
            </a:r>
            <a:r>
              <a:rPr lang="en-US" sz="2000" b="1" dirty="0" smtClean="0">
                <a:solidFill>
                  <a:schemeClr val="bg1"/>
                </a:solidFill>
                <a:latin typeface="Courier New" charset="0"/>
              </a:rPr>
              <a:t>)           }</a:t>
            </a:r>
          </a:p>
          <a:p>
            <a:pPr marL="290513" indent="-290513">
              <a:buClr>
                <a:srgbClr val="FF3300"/>
              </a:buClr>
            </a:pPr>
            <a:endParaRPr lang="en-US" sz="2000" b="1" dirty="0" smtClean="0">
              <a:solidFill>
                <a:schemeClr val="bg1"/>
              </a:solidFill>
              <a:latin typeface="Courier New" charset="0"/>
            </a:endParaRPr>
          </a:p>
          <a:p>
            <a:pPr marL="290513" indent="-290513">
              <a:buClr>
                <a:srgbClr val="FF3300"/>
              </a:buClr>
            </a:pPr>
            <a:r>
              <a:rPr lang="en-US" sz="2000" b="1" dirty="0" err="1" smtClean="0">
                <a:solidFill>
                  <a:schemeClr val="bg1"/>
                </a:solidFill>
                <a:latin typeface="Courier New" charset="0"/>
              </a:rPr>
              <a:t>hPutStrC</a:t>
            </a:r>
            <a:r>
              <a:rPr lang="en-US" sz="2000" b="1" dirty="0" smtClean="0">
                <a:solidFill>
                  <a:schemeClr val="bg1"/>
                </a:solidFill>
                <a:latin typeface="Courier New" charset="0"/>
              </a:rPr>
              <a:t> :: </a:t>
            </a:r>
            <a:r>
              <a:rPr lang="en-US" sz="2000" b="1" dirty="0" err="1" smtClean="0">
                <a:solidFill>
                  <a:schemeClr val="bg1"/>
                </a:solidFill>
                <a:latin typeface="Courier New" charset="0"/>
              </a:rPr>
              <a:t>HandleC</a:t>
            </a:r>
            <a:r>
              <a:rPr lang="en-US" sz="2000" b="1" dirty="0" smtClean="0">
                <a:solidFill>
                  <a:schemeClr val="bg1"/>
                </a:solidFill>
                <a:latin typeface="Courier New" charset="0"/>
              </a:rPr>
              <a:t> -&gt; String -&gt; IO()</a:t>
            </a:r>
          </a:p>
          <a:p>
            <a:pPr marL="290513" indent="-290513">
              <a:buClr>
                <a:srgbClr val="FF3300"/>
              </a:buClr>
            </a:pPr>
            <a:r>
              <a:rPr lang="en-US" sz="2000" b="1" dirty="0" err="1" smtClean="0">
                <a:solidFill>
                  <a:schemeClr val="bg1"/>
                </a:solidFill>
                <a:latin typeface="Courier New" charset="0"/>
              </a:rPr>
              <a:t>hPutStrC</a:t>
            </a:r>
            <a:r>
              <a:rPr lang="en-US" sz="2000" b="1" dirty="0" smtClean="0">
                <a:solidFill>
                  <a:schemeClr val="bg1"/>
                </a:solidFill>
                <a:latin typeface="Courier New" charset="0"/>
              </a:rPr>
              <a:t> (</a:t>
            </a:r>
            <a:r>
              <a:rPr lang="en-US" sz="2000" b="1" dirty="0" err="1" smtClean="0">
                <a:solidFill>
                  <a:schemeClr val="bg1"/>
                </a:solidFill>
                <a:latin typeface="Courier New" charset="0"/>
              </a:rPr>
              <a:t>h,r</a:t>
            </a:r>
            <a:r>
              <a:rPr lang="en-US" sz="2000" b="1" dirty="0" smtClean="0">
                <a:solidFill>
                  <a:schemeClr val="bg1"/>
                </a:solidFill>
                <a:latin typeface="Courier New" charset="0"/>
              </a:rPr>
              <a:t>) </a:t>
            </a:r>
            <a:r>
              <a:rPr lang="en-US" sz="2000" b="1" dirty="0" err="1" smtClean="0">
                <a:solidFill>
                  <a:schemeClr val="bg1"/>
                </a:solidFill>
                <a:latin typeface="Courier New" charset="0"/>
              </a:rPr>
              <a:t>cs</a:t>
            </a:r>
            <a:r>
              <a:rPr lang="en-US" sz="2000" b="1" dirty="0" smtClean="0">
                <a:solidFill>
                  <a:schemeClr val="bg1"/>
                </a:solidFill>
                <a:latin typeface="Courier New" charset="0"/>
              </a:rPr>
              <a:t> = do </a:t>
            </a:r>
          </a:p>
          <a:p>
            <a:pPr marL="290513" indent="-290513">
              <a:buClr>
                <a:srgbClr val="FF3300"/>
              </a:buClr>
            </a:pPr>
            <a:r>
              <a:rPr lang="en-US" sz="2000" b="1" dirty="0" smtClean="0">
                <a:solidFill>
                  <a:schemeClr val="bg1"/>
                </a:solidFill>
                <a:latin typeface="Courier New" charset="0"/>
              </a:rPr>
              <a:t>    { </a:t>
            </a:r>
            <a:r>
              <a:rPr lang="en-US" sz="2000" b="1" dirty="0" err="1" smtClean="0">
                <a:solidFill>
                  <a:schemeClr val="bg1"/>
                </a:solidFill>
                <a:latin typeface="Courier New" charset="0"/>
              </a:rPr>
              <a:t>v</a:t>
            </a:r>
            <a:r>
              <a:rPr lang="en-US" sz="2000" b="1" dirty="0" smtClean="0">
                <a:solidFill>
                  <a:schemeClr val="bg1"/>
                </a:solidFill>
                <a:latin typeface="Courier New" charset="0"/>
              </a:rPr>
              <a:t> &lt;- </a:t>
            </a:r>
            <a:r>
              <a:rPr lang="en-US" sz="2000" b="1" dirty="0" err="1" smtClean="0">
                <a:solidFill>
                  <a:schemeClr val="bg1"/>
                </a:solidFill>
                <a:latin typeface="Courier New" charset="0"/>
              </a:rPr>
              <a:t>readIORef</a:t>
            </a:r>
            <a:r>
              <a:rPr lang="en-US" sz="2000" b="1" dirty="0" smtClean="0">
                <a:solidFill>
                  <a:schemeClr val="bg1"/>
                </a:solidFill>
                <a:latin typeface="Courier New" charset="0"/>
              </a:rPr>
              <a:t> </a:t>
            </a:r>
            <a:r>
              <a:rPr lang="en-US" sz="2000" b="1" dirty="0" err="1" smtClean="0">
                <a:solidFill>
                  <a:schemeClr val="bg1"/>
                </a:solidFill>
                <a:latin typeface="Courier New" charset="0"/>
              </a:rPr>
              <a:t>r</a:t>
            </a:r>
            <a:r>
              <a:rPr lang="en-US" sz="2000" b="1" dirty="0" smtClean="0">
                <a:solidFill>
                  <a:schemeClr val="bg1"/>
                </a:solidFill>
                <a:latin typeface="Courier New" charset="0"/>
              </a:rPr>
              <a:t>;</a:t>
            </a:r>
          </a:p>
          <a:p>
            <a:pPr marL="290513" indent="-290513">
              <a:buClr>
                <a:srgbClr val="FF3300"/>
              </a:buClr>
            </a:pPr>
            <a:r>
              <a:rPr lang="en-US" sz="2000" b="1" dirty="0" smtClean="0">
                <a:solidFill>
                  <a:schemeClr val="bg1"/>
                </a:solidFill>
                <a:latin typeface="Courier New" charset="0"/>
              </a:rPr>
              <a:t>      </a:t>
            </a:r>
            <a:r>
              <a:rPr lang="en-US" sz="2000" b="1" dirty="0" err="1" smtClean="0">
                <a:solidFill>
                  <a:schemeClr val="bg1"/>
                </a:solidFill>
                <a:latin typeface="Courier New" charset="0"/>
              </a:rPr>
              <a:t>writeIORef</a:t>
            </a:r>
            <a:r>
              <a:rPr lang="en-US" sz="2000" b="1" dirty="0" smtClean="0">
                <a:solidFill>
                  <a:schemeClr val="bg1"/>
                </a:solidFill>
                <a:latin typeface="Courier New" charset="0"/>
              </a:rPr>
              <a:t> </a:t>
            </a:r>
            <a:r>
              <a:rPr lang="en-US" sz="2000" b="1" dirty="0" err="1" smtClean="0">
                <a:solidFill>
                  <a:schemeClr val="bg1"/>
                </a:solidFill>
                <a:latin typeface="Courier New" charset="0"/>
              </a:rPr>
              <a:t>r</a:t>
            </a:r>
            <a:r>
              <a:rPr lang="en-US" sz="2000" b="1" dirty="0" smtClean="0">
                <a:solidFill>
                  <a:schemeClr val="bg1"/>
                </a:solidFill>
                <a:latin typeface="Courier New" charset="0"/>
              </a:rPr>
              <a:t> (</a:t>
            </a:r>
            <a:r>
              <a:rPr lang="en-US" sz="2000" b="1" dirty="0" err="1" smtClean="0">
                <a:solidFill>
                  <a:schemeClr val="bg1"/>
                </a:solidFill>
                <a:latin typeface="Courier New" charset="0"/>
              </a:rPr>
              <a:t>v</a:t>
            </a:r>
            <a:r>
              <a:rPr lang="en-US" sz="2000" b="1" dirty="0" smtClean="0">
                <a:solidFill>
                  <a:schemeClr val="bg1"/>
                </a:solidFill>
                <a:latin typeface="Courier New" charset="0"/>
              </a:rPr>
              <a:t> + length </a:t>
            </a:r>
            <a:r>
              <a:rPr lang="en-US" sz="2000" b="1" dirty="0" err="1" smtClean="0">
                <a:solidFill>
                  <a:schemeClr val="bg1"/>
                </a:solidFill>
                <a:latin typeface="Courier New" charset="0"/>
              </a:rPr>
              <a:t>cs</a:t>
            </a:r>
            <a:r>
              <a:rPr lang="en-US" sz="2000" b="1" dirty="0" smtClean="0">
                <a:solidFill>
                  <a:schemeClr val="bg1"/>
                </a:solidFill>
                <a:latin typeface="Courier New" charset="0"/>
              </a:rPr>
              <a:t>);</a:t>
            </a:r>
          </a:p>
          <a:p>
            <a:pPr marL="290513" indent="-290513">
              <a:buClr>
                <a:srgbClr val="FF3300"/>
              </a:buClr>
            </a:pPr>
            <a:r>
              <a:rPr lang="en-US" sz="2000" b="1" dirty="0" smtClean="0">
                <a:solidFill>
                  <a:schemeClr val="bg1"/>
                </a:solidFill>
                <a:latin typeface="Courier New" charset="0"/>
              </a:rPr>
              <a:t>      </a:t>
            </a:r>
            <a:r>
              <a:rPr lang="en-US" sz="2000" b="1" dirty="0" err="1" smtClean="0">
                <a:solidFill>
                  <a:schemeClr val="bg1"/>
                </a:solidFill>
                <a:latin typeface="Courier New" charset="0"/>
              </a:rPr>
              <a:t>hPutStr</a:t>
            </a:r>
            <a:r>
              <a:rPr lang="en-US" sz="2000" b="1" dirty="0" smtClean="0">
                <a:solidFill>
                  <a:schemeClr val="bg1"/>
                </a:solidFill>
                <a:latin typeface="Courier New" charset="0"/>
              </a:rPr>
              <a:t> </a:t>
            </a:r>
            <a:r>
              <a:rPr lang="en-US" sz="2000" b="1" dirty="0" err="1" smtClean="0">
                <a:solidFill>
                  <a:schemeClr val="bg1"/>
                </a:solidFill>
                <a:latin typeface="Courier New" charset="0"/>
              </a:rPr>
              <a:t>h</a:t>
            </a:r>
            <a:r>
              <a:rPr lang="en-US" sz="2000" b="1" dirty="0" smtClean="0">
                <a:solidFill>
                  <a:schemeClr val="bg1"/>
                </a:solidFill>
                <a:latin typeface="Courier New" charset="0"/>
              </a:rPr>
              <a:t> </a:t>
            </a:r>
            <a:r>
              <a:rPr lang="en-US" sz="2000" b="1" dirty="0" err="1" smtClean="0">
                <a:solidFill>
                  <a:schemeClr val="bg1"/>
                </a:solidFill>
                <a:latin typeface="Courier New" charset="0"/>
              </a:rPr>
              <a:t>cs</a:t>
            </a:r>
            <a:r>
              <a:rPr lang="en-US" sz="2000" b="1" dirty="0" smtClean="0">
                <a:solidFill>
                  <a:schemeClr val="bg1"/>
                </a:solidFill>
                <a:latin typeface="Courier New" charset="0"/>
              </a:rPr>
              <a:t>                 }</a:t>
            </a: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41362"/>
          </a:xfrm>
        </p:spPr>
        <p:txBody>
          <a:bodyPr/>
          <a:lstStyle/>
          <a:p>
            <a:r>
              <a:rPr lang="en-US" dirty="0" smtClean="0"/>
              <a:t>The IO Monad as ADT</a:t>
            </a:r>
            <a:endParaRPr lang="en-US" dirty="0"/>
          </a:p>
        </p:txBody>
      </p:sp>
      <p:sp>
        <p:nvSpPr>
          <p:cNvPr id="3" name="Content Placeholder 2"/>
          <p:cNvSpPr>
            <a:spLocks noGrp="1"/>
          </p:cNvSpPr>
          <p:nvPr>
            <p:ph idx="1"/>
          </p:nvPr>
        </p:nvSpPr>
        <p:spPr>
          <a:xfrm>
            <a:off x="457200" y="4876800"/>
            <a:ext cx="8229600" cy="1778000"/>
          </a:xfrm>
        </p:spPr>
        <p:txBody>
          <a:bodyPr>
            <a:normAutofit fontScale="70000" lnSpcReduction="20000"/>
          </a:bodyPr>
          <a:lstStyle/>
          <a:p>
            <a:r>
              <a:rPr lang="en-US" dirty="0" smtClean="0"/>
              <a:t>All operations return an IO action, but only bind (&gt;&gt;=) takes one as an argument. </a:t>
            </a:r>
          </a:p>
          <a:p>
            <a:r>
              <a:rPr lang="en-US" dirty="0" smtClean="0"/>
              <a:t>Bind is the only operation that combines IO actions, which forces </a:t>
            </a:r>
            <a:r>
              <a:rPr lang="en-US" dirty="0" err="1" smtClean="0"/>
              <a:t>sequentiality</a:t>
            </a:r>
            <a:r>
              <a:rPr lang="en-US" dirty="0" smtClean="0"/>
              <a:t>. </a:t>
            </a:r>
          </a:p>
          <a:p>
            <a:r>
              <a:rPr lang="en-US" dirty="0" smtClean="0"/>
              <a:t>Within the program, there is no way out! </a:t>
            </a:r>
            <a:endParaRPr lang="en-US" dirty="0"/>
          </a:p>
        </p:txBody>
      </p:sp>
      <p:sp>
        <p:nvSpPr>
          <p:cNvPr id="4" name="Rectangle 3"/>
          <p:cNvSpPr>
            <a:spLocks noChangeArrowheads="1"/>
          </p:cNvSpPr>
          <p:nvPr/>
        </p:nvSpPr>
        <p:spPr bwMode="auto">
          <a:xfrm>
            <a:off x="927100" y="1152585"/>
            <a:ext cx="7531100" cy="3416320"/>
          </a:xfrm>
          <a:prstGeom prst="rect">
            <a:avLst/>
          </a:prstGeom>
          <a:solidFill>
            <a:srgbClr val="FFFF00"/>
          </a:solidFill>
          <a:ln w="19050">
            <a:solidFill>
              <a:schemeClr val="tx1"/>
            </a:solidFill>
            <a:miter lim="800000"/>
            <a:headEnd/>
            <a:tailEnd/>
          </a:ln>
          <a:effectLst/>
        </p:spPr>
        <p:txBody>
          <a:bodyPr wrap="square">
            <a:prstTxWarp prst="textNoShape">
              <a:avLst/>
            </a:prstTxWarp>
            <a:spAutoFit/>
          </a:bodyPr>
          <a:lstStyle/>
          <a:p>
            <a:pPr marL="290513" indent="-290513">
              <a:buClr>
                <a:srgbClr val="FF3300"/>
              </a:buClr>
            </a:pPr>
            <a:r>
              <a:rPr lang="en-US" b="1" dirty="0" smtClean="0">
                <a:solidFill>
                  <a:schemeClr val="bg1"/>
                </a:solidFill>
                <a:latin typeface="Courier New" charset="0"/>
              </a:rPr>
              <a:t>return :: a -&gt; </a:t>
            </a:r>
            <a:r>
              <a:rPr lang="en-US" b="1" dirty="0" smtClean="0">
                <a:solidFill>
                  <a:srgbClr val="FF0000"/>
                </a:solidFill>
                <a:latin typeface="Courier New" charset="0"/>
              </a:rPr>
              <a:t>IO</a:t>
            </a:r>
            <a:r>
              <a:rPr lang="en-US" b="1" dirty="0" smtClean="0">
                <a:solidFill>
                  <a:schemeClr val="bg1"/>
                </a:solidFill>
                <a:latin typeface="Courier New" charset="0"/>
              </a:rPr>
              <a:t> a</a:t>
            </a:r>
          </a:p>
          <a:p>
            <a:pPr marL="290513" indent="-290513">
              <a:buClr>
                <a:srgbClr val="FF3300"/>
              </a:buClr>
            </a:pPr>
            <a:r>
              <a:rPr lang="en-US" b="1" dirty="0" smtClean="0">
                <a:solidFill>
                  <a:schemeClr val="bg1"/>
                </a:solidFill>
                <a:latin typeface="Courier New" charset="0"/>
              </a:rPr>
              <a:t>(&gt;&gt;=) :: </a:t>
            </a:r>
            <a:r>
              <a:rPr lang="en-US" b="1" dirty="0" smtClean="0">
                <a:solidFill>
                  <a:srgbClr val="FF0000"/>
                </a:solidFill>
                <a:latin typeface="Courier New" charset="0"/>
              </a:rPr>
              <a:t>IO</a:t>
            </a:r>
            <a:r>
              <a:rPr lang="en-US" b="1" dirty="0" smtClean="0">
                <a:solidFill>
                  <a:schemeClr val="bg1"/>
                </a:solidFill>
                <a:latin typeface="Courier New" charset="0"/>
              </a:rPr>
              <a:t> a -&gt; (a -&gt; </a:t>
            </a:r>
            <a:r>
              <a:rPr lang="en-US" b="1" dirty="0" smtClean="0">
                <a:solidFill>
                  <a:srgbClr val="FF0000"/>
                </a:solidFill>
                <a:latin typeface="Courier New" charset="0"/>
              </a:rPr>
              <a:t>IO</a:t>
            </a:r>
            <a:r>
              <a:rPr lang="en-US" b="1" dirty="0" smtClean="0">
                <a:solidFill>
                  <a:schemeClr val="bg1"/>
                </a:solidFill>
                <a:latin typeface="Courier New" charset="0"/>
              </a:rPr>
              <a:t> </a:t>
            </a:r>
            <a:r>
              <a:rPr lang="en-US" b="1" dirty="0" err="1" smtClean="0">
                <a:solidFill>
                  <a:schemeClr val="bg1"/>
                </a:solidFill>
                <a:latin typeface="Courier New" charset="0"/>
              </a:rPr>
              <a:t>b</a:t>
            </a:r>
            <a:r>
              <a:rPr lang="en-US" b="1" dirty="0" smtClean="0">
                <a:solidFill>
                  <a:schemeClr val="bg1"/>
                </a:solidFill>
                <a:latin typeface="Courier New" charset="0"/>
              </a:rPr>
              <a:t>) -&gt; </a:t>
            </a:r>
            <a:r>
              <a:rPr lang="en-US" b="1" dirty="0" smtClean="0">
                <a:solidFill>
                  <a:srgbClr val="FF0000"/>
                </a:solidFill>
                <a:latin typeface="Courier New" charset="0"/>
              </a:rPr>
              <a:t>IO</a:t>
            </a:r>
            <a:r>
              <a:rPr lang="en-US" b="1" dirty="0" smtClean="0">
                <a:solidFill>
                  <a:schemeClr val="bg1"/>
                </a:solidFill>
                <a:latin typeface="Courier New" charset="0"/>
              </a:rPr>
              <a:t> </a:t>
            </a:r>
            <a:r>
              <a:rPr lang="en-US" b="1" dirty="0" err="1" smtClean="0">
                <a:solidFill>
                  <a:schemeClr val="bg1"/>
                </a:solidFill>
                <a:latin typeface="Courier New" charset="0"/>
              </a:rPr>
              <a:t>b</a:t>
            </a:r>
            <a:endParaRPr lang="en-US" b="1" dirty="0" smtClean="0">
              <a:solidFill>
                <a:schemeClr val="bg1"/>
              </a:solidFill>
              <a:latin typeface="Courier New" charset="0"/>
            </a:endParaRPr>
          </a:p>
          <a:p>
            <a:pPr marL="290513" indent="-290513">
              <a:buClr>
                <a:srgbClr val="FF3300"/>
              </a:buClr>
            </a:pPr>
            <a:endParaRPr lang="en-US" b="1" dirty="0" smtClean="0">
              <a:solidFill>
                <a:schemeClr val="bg1"/>
              </a:solidFill>
              <a:latin typeface="Courier New" charset="0"/>
            </a:endParaRPr>
          </a:p>
          <a:p>
            <a:pPr marL="290513" indent="-290513">
              <a:buClr>
                <a:srgbClr val="FF3300"/>
              </a:buClr>
            </a:pPr>
            <a:r>
              <a:rPr lang="en-US" b="1" dirty="0" err="1" smtClean="0">
                <a:solidFill>
                  <a:schemeClr val="bg1"/>
                </a:solidFill>
                <a:latin typeface="Courier New" charset="0"/>
              </a:rPr>
              <a:t>getChar</a:t>
            </a:r>
            <a:r>
              <a:rPr lang="en-US" b="1" dirty="0" smtClean="0">
                <a:solidFill>
                  <a:schemeClr val="bg1"/>
                </a:solidFill>
                <a:latin typeface="Courier New" charset="0"/>
              </a:rPr>
              <a:t> :: </a:t>
            </a:r>
            <a:r>
              <a:rPr lang="en-US" b="1" dirty="0" smtClean="0">
                <a:solidFill>
                  <a:srgbClr val="FF0000"/>
                </a:solidFill>
                <a:latin typeface="Courier New" charset="0"/>
              </a:rPr>
              <a:t>IO</a:t>
            </a:r>
            <a:r>
              <a:rPr lang="en-US" b="1" dirty="0" smtClean="0">
                <a:solidFill>
                  <a:schemeClr val="bg1"/>
                </a:solidFill>
                <a:latin typeface="Courier New" charset="0"/>
              </a:rPr>
              <a:t> Char</a:t>
            </a:r>
          </a:p>
          <a:p>
            <a:pPr marL="290513" indent="-290513">
              <a:buClr>
                <a:srgbClr val="FF3300"/>
              </a:buClr>
            </a:pPr>
            <a:r>
              <a:rPr lang="en-US" b="1" dirty="0" err="1" smtClean="0">
                <a:solidFill>
                  <a:schemeClr val="bg1"/>
                </a:solidFill>
                <a:latin typeface="Courier New" charset="0"/>
              </a:rPr>
              <a:t>putChar</a:t>
            </a:r>
            <a:r>
              <a:rPr lang="en-US" b="1" dirty="0" smtClean="0">
                <a:solidFill>
                  <a:schemeClr val="bg1"/>
                </a:solidFill>
                <a:latin typeface="Courier New" charset="0"/>
              </a:rPr>
              <a:t> :: Char -&gt; </a:t>
            </a:r>
            <a:r>
              <a:rPr lang="en-US" b="1" dirty="0" smtClean="0">
                <a:solidFill>
                  <a:srgbClr val="FF0000"/>
                </a:solidFill>
                <a:latin typeface="Courier New" charset="0"/>
              </a:rPr>
              <a:t>IO</a:t>
            </a:r>
            <a:r>
              <a:rPr lang="en-US" b="1" dirty="0" smtClean="0">
                <a:solidFill>
                  <a:schemeClr val="bg1"/>
                </a:solidFill>
                <a:latin typeface="Courier New" charset="0"/>
              </a:rPr>
              <a:t> ()</a:t>
            </a:r>
          </a:p>
          <a:p>
            <a:pPr marL="290513" indent="-290513">
              <a:buClr>
                <a:srgbClr val="FF3300"/>
              </a:buClr>
            </a:pPr>
            <a:r>
              <a:rPr lang="en-US" b="1" dirty="0" smtClean="0">
                <a:solidFill>
                  <a:schemeClr val="bg1"/>
                </a:solidFill>
                <a:latin typeface="Courier New" charset="0"/>
              </a:rPr>
              <a:t>... more operations on characters ...</a:t>
            </a:r>
          </a:p>
          <a:p>
            <a:pPr marL="290513" indent="-290513">
              <a:buClr>
                <a:srgbClr val="FF3300"/>
              </a:buClr>
            </a:pPr>
            <a:endParaRPr lang="en-US" b="1" dirty="0" smtClean="0">
              <a:solidFill>
                <a:schemeClr val="bg1"/>
              </a:solidFill>
              <a:latin typeface="Courier New" charset="0"/>
            </a:endParaRPr>
          </a:p>
          <a:p>
            <a:pPr marL="290513" indent="-290513">
              <a:buClr>
                <a:srgbClr val="FF3300"/>
              </a:buClr>
            </a:pPr>
            <a:r>
              <a:rPr lang="en-US" b="1" dirty="0" err="1" smtClean="0">
                <a:solidFill>
                  <a:schemeClr val="bg1"/>
                </a:solidFill>
                <a:latin typeface="Courier New" charset="0"/>
              </a:rPr>
              <a:t>openFile</a:t>
            </a:r>
            <a:r>
              <a:rPr lang="en-US" b="1" dirty="0" smtClean="0">
                <a:solidFill>
                  <a:schemeClr val="bg1"/>
                </a:solidFill>
                <a:latin typeface="Courier New" charset="0"/>
              </a:rPr>
              <a:t> :: [Char] -&gt; </a:t>
            </a:r>
            <a:r>
              <a:rPr lang="en-US" b="1" dirty="0" err="1" smtClean="0">
                <a:solidFill>
                  <a:schemeClr val="bg1"/>
                </a:solidFill>
                <a:latin typeface="Courier New" charset="0"/>
              </a:rPr>
              <a:t>IOMode</a:t>
            </a:r>
            <a:r>
              <a:rPr lang="en-US" b="1" dirty="0" smtClean="0">
                <a:solidFill>
                  <a:schemeClr val="bg1"/>
                </a:solidFill>
                <a:latin typeface="Courier New" charset="0"/>
              </a:rPr>
              <a:t> -&gt; </a:t>
            </a:r>
            <a:r>
              <a:rPr lang="en-US" b="1" dirty="0" smtClean="0">
                <a:solidFill>
                  <a:srgbClr val="FF0000"/>
                </a:solidFill>
                <a:latin typeface="Courier New" charset="0"/>
              </a:rPr>
              <a:t>IO</a:t>
            </a:r>
            <a:r>
              <a:rPr lang="en-US" b="1" dirty="0" smtClean="0">
                <a:solidFill>
                  <a:schemeClr val="bg1"/>
                </a:solidFill>
                <a:latin typeface="Courier New" charset="0"/>
              </a:rPr>
              <a:t> Handle</a:t>
            </a:r>
          </a:p>
          <a:p>
            <a:pPr marL="290513" indent="-290513">
              <a:buClr>
                <a:srgbClr val="FF3300"/>
              </a:buClr>
            </a:pPr>
            <a:r>
              <a:rPr lang="en-US" b="1" dirty="0" smtClean="0">
                <a:solidFill>
                  <a:schemeClr val="bg1"/>
                </a:solidFill>
                <a:latin typeface="Courier New" charset="0"/>
              </a:rPr>
              <a:t>... more operations on files ...</a:t>
            </a:r>
          </a:p>
          <a:p>
            <a:pPr marL="290513" indent="-290513">
              <a:buClr>
                <a:srgbClr val="FF3300"/>
              </a:buClr>
            </a:pPr>
            <a:endParaRPr lang="en-US" b="1" dirty="0" smtClean="0">
              <a:solidFill>
                <a:schemeClr val="bg1"/>
              </a:solidFill>
              <a:latin typeface="Courier New" charset="0"/>
            </a:endParaRPr>
          </a:p>
          <a:p>
            <a:pPr marL="290513" indent="-290513">
              <a:buClr>
                <a:srgbClr val="FF3300"/>
              </a:buClr>
            </a:pPr>
            <a:r>
              <a:rPr lang="en-US" b="1" dirty="0" err="1" smtClean="0">
                <a:solidFill>
                  <a:schemeClr val="bg1"/>
                </a:solidFill>
                <a:latin typeface="Courier New" charset="0"/>
              </a:rPr>
              <a:t>newIORef</a:t>
            </a:r>
            <a:r>
              <a:rPr lang="en-US" b="1" dirty="0" smtClean="0">
                <a:solidFill>
                  <a:schemeClr val="bg1"/>
                </a:solidFill>
                <a:latin typeface="Courier New" charset="0"/>
              </a:rPr>
              <a:t> :: a -&gt; </a:t>
            </a:r>
            <a:r>
              <a:rPr lang="en-US" b="1" dirty="0" smtClean="0">
                <a:solidFill>
                  <a:srgbClr val="FF0000"/>
                </a:solidFill>
                <a:latin typeface="Courier New" charset="0"/>
              </a:rPr>
              <a:t>IO </a:t>
            </a:r>
            <a:r>
              <a:rPr lang="en-US" b="1" dirty="0" smtClean="0">
                <a:solidFill>
                  <a:schemeClr val="bg1"/>
                </a:solidFill>
                <a:latin typeface="Courier New" charset="0"/>
              </a:rPr>
              <a:t>(</a:t>
            </a:r>
            <a:r>
              <a:rPr lang="en-US" b="1" dirty="0" err="1" smtClean="0">
                <a:solidFill>
                  <a:schemeClr val="bg1"/>
                </a:solidFill>
                <a:latin typeface="Courier New" charset="0"/>
              </a:rPr>
              <a:t>IORef</a:t>
            </a:r>
            <a:r>
              <a:rPr lang="en-US" b="1" dirty="0" smtClean="0">
                <a:solidFill>
                  <a:schemeClr val="bg1"/>
                </a:solidFill>
                <a:latin typeface="Courier New" charset="0"/>
              </a:rPr>
              <a:t> a)</a:t>
            </a:r>
          </a:p>
          <a:p>
            <a:pPr marL="290513" indent="-290513">
              <a:buClr>
                <a:srgbClr val="FF3300"/>
              </a:buClr>
            </a:pPr>
            <a:r>
              <a:rPr lang="en-US" b="1" dirty="0" smtClean="0">
                <a:solidFill>
                  <a:schemeClr val="bg1"/>
                </a:solidFill>
                <a:latin typeface="Courier New" charset="0"/>
              </a:rPr>
              <a:t>... more operations on references ...</a:t>
            </a: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60338"/>
            <a:ext cx="8229600" cy="855662"/>
          </a:xfrm>
        </p:spPr>
        <p:txBody>
          <a:bodyPr/>
          <a:lstStyle/>
          <a:p>
            <a:r>
              <a:rPr lang="en-US" dirty="0" smtClean="0"/>
              <a:t>Irksome Restriction?</a:t>
            </a:r>
            <a:endParaRPr lang="en-US" dirty="0"/>
          </a:p>
        </p:txBody>
      </p:sp>
      <p:sp>
        <p:nvSpPr>
          <p:cNvPr id="3" name="Content Placeholder 2"/>
          <p:cNvSpPr>
            <a:spLocks noGrp="1"/>
          </p:cNvSpPr>
          <p:nvPr>
            <p:ph idx="1"/>
          </p:nvPr>
        </p:nvSpPr>
        <p:spPr>
          <a:xfrm>
            <a:off x="457200" y="1092200"/>
            <a:ext cx="8229600" cy="5511800"/>
          </a:xfrm>
        </p:spPr>
        <p:txBody>
          <a:bodyPr>
            <a:normAutofit fontScale="92500" lnSpcReduction="20000"/>
          </a:bodyPr>
          <a:lstStyle/>
          <a:p>
            <a:r>
              <a:rPr lang="en-US" dirty="0" smtClean="0"/>
              <a:t>Suppose you wanted to read a configuration file at the beginning of your program:</a:t>
            </a:r>
          </a:p>
          <a:p>
            <a:endParaRPr lang="en-US" dirty="0" smtClean="0"/>
          </a:p>
          <a:p>
            <a:endParaRPr lang="en-US" dirty="0" smtClean="0"/>
          </a:p>
          <a:p>
            <a:endParaRPr lang="en-US" dirty="0" smtClean="0"/>
          </a:p>
          <a:p>
            <a:r>
              <a:rPr lang="en-US" dirty="0" smtClean="0"/>
              <a:t>The problem is that </a:t>
            </a:r>
            <a:r>
              <a:rPr lang="en-US" dirty="0" err="1" smtClean="0"/>
              <a:t>readFile</a:t>
            </a:r>
            <a:r>
              <a:rPr lang="en-US" dirty="0" smtClean="0"/>
              <a:t> returns an          </a:t>
            </a:r>
            <a:r>
              <a:rPr lang="en-US" b="1" dirty="0" smtClean="0">
                <a:solidFill>
                  <a:schemeClr val="accent1"/>
                </a:solidFill>
                <a:latin typeface="Courier New"/>
                <a:cs typeface="Courier New"/>
              </a:rPr>
              <a:t>IO String</a:t>
            </a:r>
            <a:r>
              <a:rPr lang="en-US" dirty="0" smtClean="0"/>
              <a:t>, </a:t>
            </a:r>
            <a:r>
              <a:rPr lang="en-US" i="1" dirty="0" smtClean="0"/>
              <a:t>not </a:t>
            </a:r>
            <a:r>
              <a:rPr lang="en-US" dirty="0" smtClean="0"/>
              <a:t>a </a:t>
            </a:r>
            <a:r>
              <a:rPr lang="en-US" b="1" dirty="0" smtClean="0">
                <a:solidFill>
                  <a:srgbClr val="CEB966"/>
                </a:solidFill>
                <a:latin typeface="Courier New"/>
                <a:cs typeface="Courier New"/>
              </a:rPr>
              <a:t>String</a:t>
            </a:r>
            <a:r>
              <a:rPr lang="en-US" dirty="0" smtClean="0"/>
              <a:t>.</a:t>
            </a:r>
          </a:p>
          <a:p>
            <a:r>
              <a:rPr lang="en-US" dirty="0" smtClean="0">
                <a:solidFill>
                  <a:srgbClr val="FFFF00"/>
                </a:solidFill>
              </a:rPr>
              <a:t>Option 1</a:t>
            </a:r>
            <a:r>
              <a:rPr lang="en-US" dirty="0" smtClean="0"/>
              <a:t>: Write entire program in IO monad.     </a:t>
            </a:r>
            <a:r>
              <a:rPr lang="en-US" dirty="0" smtClean="0">
                <a:solidFill>
                  <a:srgbClr val="FF0000"/>
                </a:solidFill>
              </a:rPr>
              <a:t>But </a:t>
            </a:r>
            <a:r>
              <a:rPr lang="en-US" dirty="0" smtClean="0"/>
              <a:t>then we lose the simplicity of pure code.</a:t>
            </a:r>
          </a:p>
          <a:p>
            <a:r>
              <a:rPr lang="en-US" dirty="0" smtClean="0">
                <a:solidFill>
                  <a:srgbClr val="FFFF00"/>
                </a:solidFill>
              </a:rPr>
              <a:t>Option 2</a:t>
            </a:r>
            <a:r>
              <a:rPr lang="en-US" dirty="0" smtClean="0"/>
              <a:t>: Escape from the IO Monad using a function from </a:t>
            </a:r>
            <a:r>
              <a:rPr lang="en-US" b="1" dirty="0" smtClean="0">
                <a:solidFill>
                  <a:schemeClr val="accent1"/>
                </a:solidFill>
                <a:latin typeface="Courier New"/>
                <a:cs typeface="Courier New"/>
              </a:rPr>
              <a:t>IO String </a:t>
            </a:r>
            <a:r>
              <a:rPr lang="en-US" dirty="0" smtClean="0"/>
              <a:t>-&gt; </a:t>
            </a:r>
            <a:r>
              <a:rPr lang="en-US" b="1" dirty="0" smtClean="0">
                <a:solidFill>
                  <a:srgbClr val="CEB966"/>
                </a:solidFill>
                <a:latin typeface="Courier New"/>
                <a:cs typeface="Courier New"/>
              </a:rPr>
              <a:t>String</a:t>
            </a:r>
            <a:r>
              <a:rPr lang="en-US" dirty="0" smtClean="0"/>
              <a:t>.           </a:t>
            </a:r>
            <a:r>
              <a:rPr lang="en-US" dirty="0" smtClean="0">
                <a:solidFill>
                  <a:srgbClr val="FF0000"/>
                </a:solidFill>
              </a:rPr>
              <a:t>But </a:t>
            </a:r>
            <a:r>
              <a:rPr lang="en-US" dirty="0" smtClean="0"/>
              <a:t>this is the very thing that is disallowed!</a:t>
            </a:r>
            <a:endParaRPr lang="en-US" dirty="0"/>
          </a:p>
        </p:txBody>
      </p:sp>
      <p:sp>
        <p:nvSpPr>
          <p:cNvPr id="4" name="Rectangle 3"/>
          <p:cNvSpPr>
            <a:spLocks noChangeArrowheads="1"/>
          </p:cNvSpPr>
          <p:nvPr/>
        </p:nvSpPr>
        <p:spPr bwMode="auto">
          <a:xfrm>
            <a:off x="850900" y="1965385"/>
            <a:ext cx="7912100" cy="1200329"/>
          </a:xfrm>
          <a:prstGeom prst="rect">
            <a:avLst/>
          </a:prstGeom>
          <a:solidFill>
            <a:srgbClr val="FFFF00"/>
          </a:solidFill>
          <a:ln w="19050">
            <a:solidFill>
              <a:schemeClr val="tx1"/>
            </a:solidFill>
            <a:miter lim="800000"/>
            <a:headEnd/>
            <a:tailEnd/>
          </a:ln>
          <a:effectLst/>
        </p:spPr>
        <p:txBody>
          <a:bodyPr wrap="square">
            <a:prstTxWarp prst="textNoShape">
              <a:avLst/>
            </a:prstTxWarp>
            <a:spAutoFit/>
          </a:bodyPr>
          <a:lstStyle/>
          <a:p>
            <a:pPr marL="290513" indent="-290513">
              <a:buClr>
                <a:srgbClr val="FF3300"/>
              </a:buClr>
            </a:pPr>
            <a:r>
              <a:rPr lang="en-US" b="1" dirty="0" err="1" smtClean="0">
                <a:solidFill>
                  <a:schemeClr val="bg1"/>
                </a:solidFill>
                <a:latin typeface="Courier New"/>
                <a:cs typeface="Courier New"/>
              </a:rPr>
              <a:t>configFileContents</a:t>
            </a:r>
            <a:r>
              <a:rPr lang="en-US" b="1" dirty="0" smtClean="0">
                <a:solidFill>
                  <a:schemeClr val="bg1"/>
                </a:solidFill>
                <a:latin typeface="Courier New"/>
                <a:cs typeface="Courier New"/>
              </a:rPr>
              <a:t> :: [String] </a:t>
            </a:r>
          </a:p>
          <a:p>
            <a:pPr marL="290513" indent="-290513">
              <a:buClr>
                <a:srgbClr val="FF3300"/>
              </a:buClr>
            </a:pPr>
            <a:r>
              <a:rPr lang="en-US" b="1" dirty="0" err="1" smtClean="0">
                <a:solidFill>
                  <a:schemeClr val="bg1"/>
                </a:solidFill>
                <a:latin typeface="Courier New"/>
                <a:cs typeface="Courier New"/>
              </a:rPr>
              <a:t>configFileContents</a:t>
            </a:r>
            <a:r>
              <a:rPr lang="en-US" b="1" dirty="0" smtClean="0">
                <a:solidFill>
                  <a:schemeClr val="bg1"/>
                </a:solidFill>
                <a:latin typeface="Courier New"/>
                <a:cs typeface="Courier New"/>
              </a:rPr>
              <a:t> = lines (</a:t>
            </a:r>
            <a:r>
              <a:rPr lang="en-US" b="1" dirty="0" err="1" smtClean="0">
                <a:solidFill>
                  <a:schemeClr val="bg1"/>
                </a:solidFill>
                <a:latin typeface="Courier New"/>
                <a:cs typeface="Courier New"/>
              </a:rPr>
              <a:t>readFile</a:t>
            </a:r>
            <a:r>
              <a:rPr lang="en-US" b="1" dirty="0" smtClean="0">
                <a:solidFill>
                  <a:schemeClr val="bg1"/>
                </a:solidFill>
                <a:latin typeface="Courier New"/>
                <a:cs typeface="Courier New"/>
              </a:rPr>
              <a:t> "</a:t>
            </a:r>
            <a:r>
              <a:rPr lang="en-US" b="1" dirty="0" err="1" smtClean="0">
                <a:solidFill>
                  <a:schemeClr val="bg1"/>
                </a:solidFill>
                <a:latin typeface="Courier New"/>
                <a:cs typeface="Courier New"/>
              </a:rPr>
              <a:t>config</a:t>
            </a:r>
            <a:r>
              <a:rPr lang="en-US" b="1" dirty="0" smtClean="0">
                <a:solidFill>
                  <a:schemeClr val="bg1"/>
                </a:solidFill>
                <a:latin typeface="Courier New"/>
                <a:cs typeface="Courier New"/>
              </a:rPr>
              <a:t>") </a:t>
            </a:r>
            <a:r>
              <a:rPr lang="en-US" b="1" dirty="0" smtClean="0">
                <a:solidFill>
                  <a:srgbClr val="FF0000"/>
                </a:solidFill>
                <a:latin typeface="Courier New"/>
                <a:cs typeface="Courier New"/>
              </a:rPr>
              <a:t>-- WRONG! </a:t>
            </a:r>
          </a:p>
          <a:p>
            <a:pPr marL="290513" indent="-290513">
              <a:buClr>
                <a:srgbClr val="FF3300"/>
              </a:buClr>
            </a:pPr>
            <a:r>
              <a:rPr lang="en-US" b="1" dirty="0" err="1" smtClean="0">
                <a:solidFill>
                  <a:schemeClr val="bg1"/>
                </a:solidFill>
                <a:latin typeface="Courier New"/>
                <a:cs typeface="Courier New"/>
              </a:rPr>
              <a:t>useOptimisation</a:t>
            </a:r>
            <a:r>
              <a:rPr lang="en-US" b="1" dirty="0" smtClean="0">
                <a:solidFill>
                  <a:schemeClr val="bg1"/>
                </a:solidFill>
                <a:latin typeface="Courier New"/>
                <a:cs typeface="Courier New"/>
              </a:rPr>
              <a:t> :: </a:t>
            </a:r>
            <a:r>
              <a:rPr lang="en-US" b="1" dirty="0" err="1" smtClean="0">
                <a:solidFill>
                  <a:schemeClr val="bg1"/>
                </a:solidFill>
                <a:latin typeface="Courier New"/>
                <a:cs typeface="Courier New"/>
              </a:rPr>
              <a:t>Bool</a:t>
            </a:r>
            <a:r>
              <a:rPr lang="en-US" b="1" dirty="0" smtClean="0">
                <a:solidFill>
                  <a:schemeClr val="bg1"/>
                </a:solidFill>
                <a:latin typeface="Courier New"/>
                <a:cs typeface="Courier New"/>
              </a:rPr>
              <a:t> </a:t>
            </a:r>
            <a:r>
              <a:rPr lang="en-US" b="1" dirty="0" err="1" smtClean="0">
                <a:solidFill>
                  <a:schemeClr val="bg1"/>
                </a:solidFill>
                <a:latin typeface="Courier New"/>
                <a:cs typeface="Courier New"/>
              </a:rPr>
              <a:t>useOptimisation</a:t>
            </a:r>
            <a:r>
              <a:rPr lang="en-US" b="1" dirty="0" smtClean="0">
                <a:solidFill>
                  <a:schemeClr val="bg1"/>
                </a:solidFill>
                <a:latin typeface="Courier New"/>
                <a:cs typeface="Courier New"/>
              </a:rPr>
              <a:t> = </a:t>
            </a:r>
          </a:p>
          <a:p>
            <a:pPr marL="290513" indent="-290513">
              <a:buClr>
                <a:srgbClr val="FF3300"/>
              </a:buClr>
            </a:pPr>
            <a:r>
              <a:rPr lang="en-US" b="1" dirty="0" smtClean="0">
                <a:solidFill>
                  <a:schemeClr val="bg1"/>
                </a:solidFill>
                <a:latin typeface="Courier New"/>
                <a:cs typeface="Courier New"/>
              </a:rPr>
              <a:t>                    "</a:t>
            </a:r>
            <a:r>
              <a:rPr lang="en-US" b="1" dirty="0" err="1" smtClean="0">
                <a:solidFill>
                  <a:schemeClr val="bg1"/>
                </a:solidFill>
                <a:latin typeface="Courier New"/>
                <a:cs typeface="Courier New"/>
              </a:rPr>
              <a:t>optimise</a:t>
            </a:r>
            <a:r>
              <a:rPr lang="en-US" b="1" dirty="0" smtClean="0">
                <a:solidFill>
                  <a:schemeClr val="bg1"/>
                </a:solidFill>
                <a:latin typeface="Courier New"/>
                <a:cs typeface="Courier New"/>
              </a:rPr>
              <a:t>" ‘</a:t>
            </a:r>
            <a:r>
              <a:rPr lang="en-US" b="1" dirty="0" err="1" smtClean="0">
                <a:solidFill>
                  <a:schemeClr val="bg1"/>
                </a:solidFill>
                <a:latin typeface="Courier New"/>
                <a:cs typeface="Courier New"/>
              </a:rPr>
              <a:t>elem</a:t>
            </a:r>
            <a:r>
              <a:rPr lang="en-US" b="1" dirty="0" smtClean="0">
                <a:solidFill>
                  <a:schemeClr val="bg1"/>
                </a:solidFill>
                <a:latin typeface="Courier New"/>
                <a:cs typeface="Courier New"/>
              </a:rPr>
              <a:t>‘ </a:t>
            </a:r>
            <a:r>
              <a:rPr lang="en-US" b="1" dirty="0" err="1" smtClean="0">
                <a:solidFill>
                  <a:schemeClr val="bg1"/>
                </a:solidFill>
                <a:latin typeface="Courier New"/>
                <a:cs typeface="Courier New"/>
              </a:rPr>
              <a:t>configFileContents</a:t>
            </a:r>
            <a:r>
              <a:rPr lang="en-US" b="1" dirty="0" smtClean="0">
                <a:solidFill>
                  <a:schemeClr val="bg1"/>
                </a:solidFill>
                <a:latin typeface="Courier New"/>
                <a:cs typeface="Courier New"/>
              </a:rPr>
              <a:t> </a:t>
            </a: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54062"/>
          </a:xfrm>
        </p:spPr>
        <p:txBody>
          <a:bodyPr/>
          <a:lstStyle/>
          <a:p>
            <a:r>
              <a:rPr lang="en-US" dirty="0" smtClean="0"/>
              <a:t>Taking off the Safety Helmet</a:t>
            </a:r>
            <a:endParaRPr lang="en-US" dirty="0"/>
          </a:p>
        </p:txBody>
      </p:sp>
      <p:sp>
        <p:nvSpPr>
          <p:cNvPr id="3" name="Content Placeholder 2"/>
          <p:cNvSpPr>
            <a:spLocks noGrp="1"/>
          </p:cNvSpPr>
          <p:nvPr>
            <p:ph idx="1"/>
          </p:nvPr>
        </p:nvSpPr>
        <p:spPr>
          <a:xfrm>
            <a:off x="457200" y="1308100"/>
            <a:ext cx="8229600" cy="4709160"/>
          </a:xfrm>
        </p:spPr>
        <p:txBody>
          <a:bodyPr>
            <a:normAutofit lnSpcReduction="10000"/>
          </a:bodyPr>
          <a:lstStyle/>
          <a:p>
            <a:r>
              <a:rPr lang="en-US" dirty="0" smtClean="0"/>
              <a:t>Reading a file is an I/O action, so in general it matters </a:t>
            </a:r>
            <a:r>
              <a:rPr lang="en-US" i="1" dirty="0" smtClean="0"/>
              <a:t>when </a:t>
            </a:r>
            <a:r>
              <a:rPr lang="en-US" dirty="0" smtClean="0"/>
              <a:t>we read the file relative to the other actions in the program. </a:t>
            </a:r>
          </a:p>
          <a:p>
            <a:r>
              <a:rPr lang="en-US" dirty="0" smtClean="0"/>
              <a:t>In this case, however, we are confident the configuration file </a:t>
            </a:r>
            <a:r>
              <a:rPr lang="en-US" dirty="0" smtClean="0">
                <a:solidFill>
                  <a:srgbClr val="FFFF00"/>
                </a:solidFill>
              </a:rPr>
              <a:t>will not change </a:t>
            </a:r>
            <a:r>
              <a:rPr lang="en-US" dirty="0" smtClean="0"/>
              <a:t>during the program, so it doesn’t really matter when we read it.  </a:t>
            </a:r>
          </a:p>
          <a:p>
            <a:r>
              <a:rPr lang="en-US" dirty="0" smtClean="0"/>
              <a:t>This situation arises sufficiently often that Haskell implementations offer one last </a:t>
            </a:r>
            <a:r>
              <a:rPr lang="en-US" dirty="0" smtClean="0">
                <a:solidFill>
                  <a:srgbClr val="FF0000"/>
                </a:solidFill>
              </a:rPr>
              <a:t>unsafe </a:t>
            </a:r>
            <a:r>
              <a:rPr lang="en-US" dirty="0" smtClean="0"/>
              <a:t>I/O primitive: </a:t>
            </a:r>
            <a:r>
              <a:rPr lang="en-US" b="1" dirty="0" err="1" smtClean="0">
                <a:solidFill>
                  <a:schemeClr val="accent1"/>
                </a:solidFill>
                <a:latin typeface="Courier New"/>
                <a:cs typeface="Courier New"/>
              </a:rPr>
              <a:t>unsafePerformIO</a:t>
            </a:r>
            <a:r>
              <a:rPr lang="en-US" dirty="0" smtClean="0"/>
              <a:t>. </a:t>
            </a:r>
            <a:endParaRPr lang="en-US" b="1" dirty="0">
              <a:solidFill>
                <a:schemeClr val="accent1"/>
              </a:solidFill>
              <a:latin typeface="Courier New"/>
              <a:cs typeface="Courier New"/>
            </a:endParaRPr>
          </a:p>
        </p:txBody>
      </p:sp>
      <p:sp>
        <p:nvSpPr>
          <p:cNvPr id="4" name="Rectangle 3"/>
          <p:cNvSpPr>
            <a:spLocks noChangeArrowheads="1"/>
          </p:cNvSpPr>
          <p:nvPr/>
        </p:nvSpPr>
        <p:spPr bwMode="auto">
          <a:xfrm>
            <a:off x="254000" y="5889685"/>
            <a:ext cx="8661400" cy="923330"/>
          </a:xfrm>
          <a:prstGeom prst="rect">
            <a:avLst/>
          </a:prstGeom>
          <a:solidFill>
            <a:srgbClr val="FFFF00"/>
          </a:solidFill>
          <a:ln w="19050">
            <a:solidFill>
              <a:schemeClr val="tx1"/>
            </a:solidFill>
            <a:miter lim="800000"/>
            <a:headEnd/>
            <a:tailEnd/>
          </a:ln>
          <a:effectLst/>
        </p:spPr>
        <p:txBody>
          <a:bodyPr wrap="square">
            <a:prstTxWarp prst="textNoShape">
              <a:avLst/>
            </a:prstTxWarp>
            <a:spAutoFit/>
          </a:bodyPr>
          <a:lstStyle/>
          <a:p>
            <a:pPr marL="290513" indent="-290513">
              <a:buClr>
                <a:srgbClr val="FF3300"/>
              </a:buClr>
            </a:pPr>
            <a:r>
              <a:rPr lang="en-US" b="1" dirty="0" err="1" smtClean="0">
                <a:solidFill>
                  <a:schemeClr val="bg1"/>
                </a:solidFill>
                <a:latin typeface="Courier New"/>
                <a:cs typeface="Courier New"/>
              </a:rPr>
              <a:t>unsafePerformIO</a:t>
            </a:r>
            <a:r>
              <a:rPr lang="en-US" b="1" dirty="0" smtClean="0">
                <a:solidFill>
                  <a:schemeClr val="bg1"/>
                </a:solidFill>
                <a:latin typeface="Courier New"/>
                <a:cs typeface="Courier New"/>
              </a:rPr>
              <a:t> :: IO a -&gt; a</a:t>
            </a:r>
          </a:p>
          <a:p>
            <a:pPr marL="290513" indent="-290513">
              <a:buClr>
                <a:srgbClr val="FF3300"/>
              </a:buClr>
            </a:pPr>
            <a:r>
              <a:rPr lang="en-US" b="1" dirty="0" err="1" smtClean="0">
                <a:solidFill>
                  <a:schemeClr val="bg1"/>
                </a:solidFill>
                <a:latin typeface="Courier New"/>
                <a:cs typeface="Courier New"/>
              </a:rPr>
              <a:t>configFileContents</a:t>
            </a:r>
            <a:r>
              <a:rPr lang="en-US" b="1" dirty="0" smtClean="0">
                <a:solidFill>
                  <a:schemeClr val="bg1"/>
                </a:solidFill>
                <a:latin typeface="Courier New"/>
                <a:cs typeface="Courier New"/>
              </a:rPr>
              <a:t> :: [String] </a:t>
            </a:r>
            <a:r>
              <a:rPr lang="en-US" b="1" dirty="0" err="1" smtClean="0">
                <a:solidFill>
                  <a:schemeClr val="bg1"/>
                </a:solidFill>
                <a:latin typeface="Courier New"/>
                <a:cs typeface="Courier New"/>
              </a:rPr>
              <a:t>configFileContents</a:t>
            </a:r>
            <a:r>
              <a:rPr lang="en-US" b="1" dirty="0" smtClean="0">
                <a:solidFill>
                  <a:schemeClr val="bg1"/>
                </a:solidFill>
                <a:latin typeface="Courier New"/>
                <a:cs typeface="Courier New"/>
              </a:rPr>
              <a:t>=</a:t>
            </a:r>
            <a:r>
              <a:rPr lang="en-US" b="1" dirty="0" err="1" smtClean="0">
                <a:solidFill>
                  <a:schemeClr val="bg1"/>
                </a:solidFill>
                <a:latin typeface="Courier New"/>
                <a:cs typeface="Courier New"/>
              </a:rPr>
              <a:t>lines(unsafePerformIO(readFile"config</a:t>
            </a:r>
            <a:r>
              <a:rPr lang="en-US" b="1" dirty="0" smtClean="0">
                <a:solidFill>
                  <a:schemeClr val="bg1"/>
                </a:solidFill>
                <a:latin typeface="Courier New"/>
                <a:cs typeface="Courier New"/>
              </a:rPr>
              <a:t>"))</a:t>
            </a: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69962"/>
          </a:xfrm>
        </p:spPr>
        <p:txBody>
          <a:bodyPr/>
          <a:lstStyle/>
          <a:p>
            <a:r>
              <a:rPr lang="en-US" dirty="0" err="1" smtClean="0">
                <a:solidFill>
                  <a:srgbClr val="FFFF00"/>
                </a:solidFill>
                <a:latin typeface="Courier New"/>
                <a:cs typeface="Courier New"/>
              </a:rPr>
              <a:t>unsafePerformIO</a:t>
            </a:r>
            <a:endParaRPr lang="en-US" dirty="0">
              <a:solidFill>
                <a:srgbClr val="FFFF00"/>
              </a:solidFill>
              <a:latin typeface="Courier New"/>
              <a:cs typeface="Courier New"/>
            </a:endParaRPr>
          </a:p>
        </p:txBody>
      </p:sp>
      <p:sp>
        <p:nvSpPr>
          <p:cNvPr id="3" name="Content Placeholder 2"/>
          <p:cNvSpPr>
            <a:spLocks noGrp="1"/>
          </p:cNvSpPr>
          <p:nvPr>
            <p:ph idx="1"/>
          </p:nvPr>
        </p:nvSpPr>
        <p:spPr>
          <a:xfrm>
            <a:off x="431800" y="4140200"/>
            <a:ext cx="8229600" cy="2451100"/>
          </a:xfrm>
        </p:spPr>
        <p:txBody>
          <a:bodyPr>
            <a:normAutofit fontScale="92500"/>
          </a:bodyPr>
          <a:lstStyle/>
          <a:p>
            <a:r>
              <a:rPr lang="en-US" dirty="0" smtClean="0"/>
              <a:t>The operator has a deliberately long name to discourage its use.</a:t>
            </a:r>
          </a:p>
          <a:p>
            <a:r>
              <a:rPr lang="en-US" dirty="0" smtClean="0"/>
              <a:t>Its use comes with a </a:t>
            </a:r>
            <a:r>
              <a:rPr lang="en-US" dirty="0" smtClean="0">
                <a:solidFill>
                  <a:srgbClr val="FFFF00"/>
                </a:solidFill>
              </a:rPr>
              <a:t>proof obligation</a:t>
            </a:r>
            <a:r>
              <a:rPr lang="en-US" dirty="0" smtClean="0"/>
              <a:t>: a promise to the compiler that the timing of this operation relative to all other operations doesn’t matter.</a:t>
            </a:r>
          </a:p>
        </p:txBody>
      </p:sp>
      <p:sp>
        <p:nvSpPr>
          <p:cNvPr id="4" name="TextBox 3"/>
          <p:cNvSpPr txBox="1"/>
          <p:nvPr/>
        </p:nvSpPr>
        <p:spPr>
          <a:xfrm>
            <a:off x="2395191" y="1492243"/>
            <a:ext cx="4494239" cy="400110"/>
          </a:xfrm>
          <a:prstGeom prst="rect">
            <a:avLst/>
          </a:prstGeom>
          <a:solidFill>
            <a:srgbClr val="FFFF00"/>
          </a:solidFill>
        </p:spPr>
        <p:txBody>
          <a:bodyPr wrap="none" rtlCol="0">
            <a:spAutoFit/>
          </a:bodyPr>
          <a:lstStyle/>
          <a:p>
            <a:pPr algn="ctr">
              <a:spcBef>
                <a:spcPct val="60000"/>
              </a:spcBef>
              <a:buClr>
                <a:srgbClr val="FF3300"/>
              </a:buClr>
            </a:pPr>
            <a:r>
              <a:rPr lang="en-GB" sz="2000" b="1" dirty="0" err="1" smtClean="0">
                <a:solidFill>
                  <a:schemeClr val="bg1"/>
                </a:solidFill>
                <a:latin typeface="Courier New" charset="0"/>
              </a:rPr>
              <a:t>unsafePerformIO</a:t>
            </a:r>
            <a:r>
              <a:rPr lang="en-GB" sz="2000" b="1" dirty="0" smtClean="0">
                <a:solidFill>
                  <a:schemeClr val="bg1"/>
                </a:solidFill>
                <a:latin typeface="Courier New" charset="0"/>
              </a:rPr>
              <a:t> :: IO a -&gt; a</a:t>
            </a:r>
            <a:endParaRPr lang="en-GB" sz="2000" b="1" dirty="0">
              <a:solidFill>
                <a:schemeClr val="bg1"/>
              </a:solidFill>
              <a:latin typeface="Courier New" charset="0"/>
            </a:endParaRPr>
          </a:p>
        </p:txBody>
      </p:sp>
      <p:grpSp>
        <p:nvGrpSpPr>
          <p:cNvPr id="21" name="Group 20"/>
          <p:cNvGrpSpPr/>
          <p:nvPr/>
        </p:nvGrpSpPr>
        <p:grpSpPr>
          <a:xfrm>
            <a:off x="2349500" y="1981200"/>
            <a:ext cx="5796933" cy="1651000"/>
            <a:chOff x="2235200" y="4711700"/>
            <a:chExt cx="5796933" cy="1651000"/>
          </a:xfrm>
        </p:grpSpPr>
        <p:sp>
          <p:nvSpPr>
            <p:cNvPr id="6" name="Rectangle 5"/>
            <p:cNvSpPr/>
            <p:nvPr/>
          </p:nvSpPr>
          <p:spPr>
            <a:xfrm>
              <a:off x="2235200" y="5009504"/>
              <a:ext cx="4678862" cy="1353196"/>
            </a:xfrm>
            <a:prstGeom prst="rect">
              <a:avLst/>
            </a:prstGeom>
            <a:noFill/>
            <a:ln w="63500"/>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latin typeface="Chalkboard"/>
              </a:endParaRPr>
            </a:p>
          </p:txBody>
        </p:sp>
        <p:sp>
          <p:nvSpPr>
            <p:cNvPr id="10" name="Freeform 4"/>
            <p:cNvSpPr>
              <a:spLocks/>
            </p:cNvSpPr>
            <p:nvPr/>
          </p:nvSpPr>
          <p:spPr bwMode="auto">
            <a:xfrm>
              <a:off x="5283200" y="5044966"/>
              <a:ext cx="2222500" cy="323980"/>
            </a:xfrm>
            <a:custGeom>
              <a:avLst/>
              <a:gdLst/>
              <a:ahLst/>
              <a:cxnLst>
                <a:cxn ang="0">
                  <a:pos x="0" y="240"/>
                </a:cxn>
                <a:cxn ang="0">
                  <a:pos x="288" y="240"/>
                </a:cxn>
                <a:cxn ang="0">
                  <a:pos x="288" y="0"/>
                </a:cxn>
              </a:cxnLst>
              <a:rect l="0" t="0" r="r" b="b"/>
              <a:pathLst>
                <a:path w="288" h="240">
                  <a:moveTo>
                    <a:pt x="0" y="240"/>
                  </a:moveTo>
                  <a:lnTo>
                    <a:pt x="288" y="240"/>
                  </a:lnTo>
                  <a:lnTo>
                    <a:pt x="288" y="0"/>
                  </a:lnTo>
                </a:path>
              </a:pathLst>
            </a:custGeom>
            <a:noFill/>
            <a:ln w="28575" cmpd="sng">
              <a:solidFill>
                <a:schemeClr val="tx1"/>
              </a:solidFill>
              <a:round/>
              <a:headEnd type="none" w="med" len="med"/>
              <a:tailEnd type="triangle" w="med" len="med"/>
            </a:ln>
            <a:effectLst/>
          </p:spPr>
          <p:txBody>
            <a:bodyPr>
              <a:prstTxWarp prst="textNoShape">
                <a:avLst/>
              </a:prstTxWarp>
            </a:bodyPr>
            <a:lstStyle/>
            <a:p>
              <a:endParaRPr lang="en-US"/>
            </a:p>
          </p:txBody>
        </p:sp>
        <p:sp>
          <p:nvSpPr>
            <p:cNvPr id="12" name="Text Box 7"/>
            <p:cNvSpPr txBox="1">
              <a:spLocks noChangeArrowheads="1"/>
            </p:cNvSpPr>
            <p:nvPr/>
          </p:nvSpPr>
          <p:spPr bwMode="auto">
            <a:xfrm>
              <a:off x="7016335" y="4711700"/>
              <a:ext cx="1015798" cy="369332"/>
            </a:xfrm>
            <a:prstGeom prst="rect">
              <a:avLst/>
            </a:prstGeom>
            <a:noFill/>
            <a:ln w="9525">
              <a:noFill/>
              <a:miter lim="800000"/>
              <a:headEnd/>
              <a:tailEnd/>
            </a:ln>
            <a:effectLst/>
          </p:spPr>
          <p:txBody>
            <a:bodyPr wrap="none">
              <a:prstTxWarp prst="textNoShape">
                <a:avLst/>
              </a:prstTxWarp>
              <a:spAutoFit/>
            </a:bodyPr>
            <a:lstStyle/>
            <a:p>
              <a:pPr algn="l"/>
              <a:r>
                <a:rPr lang="en-GB" b="1" dirty="0" smtClean="0">
                  <a:latin typeface="Courier New"/>
                  <a:cs typeface="Courier New"/>
                </a:rPr>
                <a:t>Result</a:t>
              </a:r>
              <a:endParaRPr lang="en-GB" b="1" dirty="0">
                <a:latin typeface="Courier New"/>
                <a:cs typeface="Courier New"/>
              </a:endParaRPr>
            </a:p>
          </p:txBody>
        </p:sp>
        <p:sp>
          <p:nvSpPr>
            <p:cNvPr id="13" name="Rectangle 8"/>
            <p:cNvSpPr>
              <a:spLocks noChangeArrowheads="1"/>
            </p:cNvSpPr>
            <p:nvPr/>
          </p:nvSpPr>
          <p:spPr bwMode="auto">
            <a:xfrm>
              <a:off x="3989582" y="5258317"/>
              <a:ext cx="1283056" cy="756296"/>
            </a:xfrm>
            <a:prstGeom prst="rect">
              <a:avLst/>
            </a:prstGeom>
            <a:solidFill>
              <a:schemeClr val="accent1"/>
            </a:solidFill>
            <a:ln w="28575">
              <a:solidFill>
                <a:schemeClr val="tx1"/>
              </a:solidFill>
              <a:miter lim="800000"/>
              <a:headEnd/>
              <a:tailEnd/>
            </a:ln>
            <a:effectLst/>
          </p:spPr>
          <p:txBody>
            <a:bodyPr wrap="none" anchor="ctr">
              <a:prstTxWarp prst="textNoShape">
                <a:avLst/>
              </a:prstTxWarp>
            </a:bodyPr>
            <a:lstStyle/>
            <a:p>
              <a:pPr algn="ctr"/>
              <a:r>
                <a:rPr lang="en-GB" sz="2800" b="1" dirty="0" smtClean="0">
                  <a:solidFill>
                    <a:srgbClr val="000000"/>
                  </a:solidFill>
                  <a:latin typeface="Courier New" charset="0"/>
                </a:rPr>
                <a:t>act</a:t>
              </a:r>
              <a:endParaRPr lang="en-GB" sz="2800" b="1" dirty="0">
                <a:solidFill>
                  <a:srgbClr val="000000"/>
                </a:solidFill>
                <a:latin typeface="Courier New" charset="0"/>
              </a:endParaRPr>
            </a:p>
          </p:txBody>
        </p:sp>
        <p:sp>
          <p:nvSpPr>
            <p:cNvPr id="14" name="AutoShape 10"/>
            <p:cNvSpPr>
              <a:spLocks noChangeArrowheads="1"/>
            </p:cNvSpPr>
            <p:nvPr/>
          </p:nvSpPr>
          <p:spPr bwMode="auto">
            <a:xfrm>
              <a:off x="3492502" y="5804373"/>
              <a:ext cx="446280" cy="198102"/>
            </a:xfrm>
            <a:prstGeom prst="rightArrow">
              <a:avLst>
                <a:gd name="adj1" fmla="val 50000"/>
                <a:gd name="adj2" fmla="val 50000"/>
              </a:avLst>
            </a:prstGeom>
            <a:solidFill>
              <a:srgbClr val="6585CF"/>
            </a:solidFill>
            <a:ln w="9525">
              <a:solidFill>
                <a:schemeClr val="tx1"/>
              </a:solidFill>
              <a:miter lim="800000"/>
              <a:headEnd/>
              <a:tailEnd/>
            </a:ln>
            <a:effectLst/>
          </p:spPr>
          <p:txBody>
            <a:bodyPr wrap="none" anchor="ctr">
              <a:prstTxWarp prst="textNoShape">
                <a:avLst/>
              </a:prstTxWarp>
            </a:bodyPr>
            <a:lstStyle/>
            <a:p>
              <a:endParaRPr lang="en-US"/>
            </a:p>
          </p:txBody>
        </p:sp>
        <p:sp>
          <p:nvSpPr>
            <p:cNvPr id="18" name="Text Box 7"/>
            <p:cNvSpPr txBox="1">
              <a:spLocks noChangeArrowheads="1"/>
            </p:cNvSpPr>
            <p:nvPr/>
          </p:nvSpPr>
          <p:spPr bwMode="auto">
            <a:xfrm>
              <a:off x="2362201" y="5575300"/>
              <a:ext cx="1104900" cy="646331"/>
            </a:xfrm>
            <a:prstGeom prst="rect">
              <a:avLst/>
            </a:prstGeom>
            <a:noFill/>
            <a:ln w="9525">
              <a:noFill/>
              <a:miter lim="800000"/>
              <a:headEnd/>
              <a:tailEnd/>
            </a:ln>
            <a:effectLst/>
          </p:spPr>
          <p:txBody>
            <a:bodyPr wrap="square">
              <a:prstTxWarp prst="textNoShape">
                <a:avLst/>
              </a:prstTxWarp>
              <a:spAutoFit/>
            </a:bodyPr>
            <a:lstStyle/>
            <a:p>
              <a:pPr algn="l"/>
              <a:r>
                <a:rPr lang="en-GB" b="1" dirty="0" smtClean="0">
                  <a:latin typeface="Courier New"/>
                  <a:cs typeface="Courier New"/>
                </a:rPr>
                <a:t>Invent</a:t>
              </a:r>
            </a:p>
            <a:p>
              <a:pPr algn="l"/>
              <a:r>
                <a:rPr lang="en-GB" b="1" dirty="0" smtClean="0">
                  <a:latin typeface="Courier New"/>
                  <a:cs typeface="Courier New"/>
                </a:rPr>
                <a:t>World</a:t>
              </a:r>
              <a:endParaRPr lang="en-GB" b="1" dirty="0">
                <a:latin typeface="Courier New"/>
                <a:cs typeface="Courier New"/>
              </a:endParaRPr>
            </a:p>
          </p:txBody>
        </p:sp>
        <p:sp>
          <p:nvSpPr>
            <p:cNvPr id="19" name="Text Box 7"/>
            <p:cNvSpPr txBox="1">
              <a:spLocks noChangeArrowheads="1"/>
            </p:cNvSpPr>
            <p:nvPr/>
          </p:nvSpPr>
          <p:spPr bwMode="auto">
            <a:xfrm>
              <a:off x="5753101" y="5562600"/>
              <a:ext cx="1168400" cy="646331"/>
            </a:xfrm>
            <a:prstGeom prst="rect">
              <a:avLst/>
            </a:prstGeom>
            <a:noFill/>
            <a:ln w="9525">
              <a:noFill/>
              <a:miter lim="800000"/>
              <a:headEnd/>
              <a:tailEnd/>
            </a:ln>
            <a:effectLst/>
          </p:spPr>
          <p:txBody>
            <a:bodyPr wrap="square">
              <a:prstTxWarp prst="textNoShape">
                <a:avLst/>
              </a:prstTxWarp>
              <a:spAutoFit/>
            </a:bodyPr>
            <a:lstStyle/>
            <a:p>
              <a:pPr algn="l"/>
              <a:r>
                <a:rPr lang="en-GB" b="1" dirty="0" smtClean="0">
                  <a:latin typeface="Courier New"/>
                  <a:cs typeface="Courier New"/>
                </a:rPr>
                <a:t>Discard</a:t>
              </a:r>
            </a:p>
            <a:p>
              <a:pPr algn="l"/>
              <a:r>
                <a:rPr lang="en-GB" b="1" dirty="0" smtClean="0">
                  <a:latin typeface="Courier New"/>
                  <a:cs typeface="Courier New"/>
                </a:rPr>
                <a:t>World</a:t>
              </a:r>
              <a:endParaRPr lang="en-GB" b="1" dirty="0">
                <a:latin typeface="Courier New"/>
                <a:cs typeface="Courier New"/>
              </a:endParaRPr>
            </a:p>
          </p:txBody>
        </p:sp>
        <p:sp>
          <p:nvSpPr>
            <p:cNvPr id="20" name="AutoShape 10"/>
            <p:cNvSpPr>
              <a:spLocks noChangeArrowheads="1"/>
            </p:cNvSpPr>
            <p:nvPr/>
          </p:nvSpPr>
          <p:spPr bwMode="auto">
            <a:xfrm>
              <a:off x="5295902" y="5791673"/>
              <a:ext cx="446280" cy="198102"/>
            </a:xfrm>
            <a:prstGeom prst="rightArrow">
              <a:avLst>
                <a:gd name="adj1" fmla="val 50000"/>
                <a:gd name="adj2" fmla="val 50000"/>
              </a:avLst>
            </a:prstGeom>
            <a:solidFill>
              <a:srgbClr val="6585CF"/>
            </a:solidFill>
            <a:ln w="9525">
              <a:solidFill>
                <a:schemeClr val="tx1"/>
              </a:solidFill>
              <a:miter lim="800000"/>
              <a:headEnd/>
              <a:tailEnd/>
            </a:ln>
            <a:effectLst/>
          </p:spPr>
          <p:txBody>
            <a:bodyPr wrap="none" anchor="ctr">
              <a:prstTxWarp prst="textNoShape">
                <a:avLst/>
              </a:prstTxWarp>
            </a:bodyPr>
            <a:lstStyle/>
            <a:p>
              <a:endParaRPr lang="en-US"/>
            </a:p>
          </p:txBody>
        </p:sp>
      </p:gr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04862"/>
          </a:xfrm>
        </p:spPr>
        <p:txBody>
          <a:bodyPr/>
          <a:lstStyle/>
          <a:p>
            <a:r>
              <a:rPr lang="en-US" dirty="0" err="1" smtClean="0">
                <a:solidFill>
                  <a:srgbClr val="FFFF00"/>
                </a:solidFill>
                <a:latin typeface="Courier New"/>
                <a:cs typeface="Courier New"/>
              </a:rPr>
              <a:t>unsafePerformIO</a:t>
            </a:r>
            <a:endParaRPr lang="en-US" dirty="0"/>
          </a:p>
        </p:txBody>
      </p:sp>
      <p:sp>
        <p:nvSpPr>
          <p:cNvPr id="3" name="Content Placeholder 2"/>
          <p:cNvSpPr>
            <a:spLocks noGrp="1"/>
          </p:cNvSpPr>
          <p:nvPr>
            <p:ph idx="1"/>
          </p:nvPr>
        </p:nvSpPr>
        <p:spPr>
          <a:xfrm>
            <a:off x="457200" y="1104900"/>
            <a:ext cx="8229600" cy="5486400"/>
          </a:xfrm>
        </p:spPr>
        <p:txBody>
          <a:bodyPr>
            <a:normAutofit fontScale="92500" lnSpcReduction="10000"/>
          </a:bodyPr>
          <a:lstStyle/>
          <a:p>
            <a:r>
              <a:rPr lang="en-US" dirty="0" smtClean="0"/>
              <a:t>As its name suggests, </a:t>
            </a:r>
            <a:r>
              <a:rPr lang="en-US" b="1" dirty="0" err="1" smtClean="0">
                <a:solidFill>
                  <a:srgbClr val="FFFF00"/>
                </a:solidFill>
                <a:latin typeface="Courier New"/>
                <a:cs typeface="Courier New"/>
              </a:rPr>
              <a:t>unsafePerformIO</a:t>
            </a:r>
            <a:r>
              <a:rPr lang="en-US" b="1" dirty="0" smtClean="0">
                <a:solidFill>
                  <a:srgbClr val="FFFF00"/>
                </a:solidFill>
                <a:latin typeface="Courier New"/>
                <a:cs typeface="Courier New"/>
              </a:rPr>
              <a:t> </a:t>
            </a:r>
            <a:r>
              <a:rPr lang="en-US" dirty="0" smtClean="0"/>
              <a:t>breaks the soundness of the type system.</a:t>
            </a:r>
          </a:p>
          <a:p>
            <a:endParaRPr lang="en-US" dirty="0" smtClean="0"/>
          </a:p>
          <a:p>
            <a:endParaRPr lang="en-US" dirty="0" smtClean="0"/>
          </a:p>
          <a:p>
            <a:endParaRPr lang="en-US" dirty="0" smtClean="0"/>
          </a:p>
          <a:p>
            <a:endParaRPr lang="en-US" dirty="0" smtClean="0"/>
          </a:p>
          <a:p>
            <a:r>
              <a:rPr lang="en-US" dirty="0" smtClean="0"/>
              <a:t>So claims that Haskell is type safe only apply to programs that don’t use </a:t>
            </a:r>
            <a:r>
              <a:rPr lang="en-US" b="1" dirty="0" err="1" smtClean="0">
                <a:solidFill>
                  <a:srgbClr val="FFFF00"/>
                </a:solidFill>
                <a:latin typeface="Courier New"/>
                <a:cs typeface="Courier New"/>
              </a:rPr>
              <a:t>unsafePerformIO</a:t>
            </a:r>
            <a:r>
              <a:rPr lang="en-US" dirty="0" smtClean="0"/>
              <a:t>.</a:t>
            </a:r>
          </a:p>
          <a:p>
            <a:r>
              <a:rPr lang="en-US" dirty="0" smtClean="0"/>
              <a:t>Similar examples are what caused difficulties in integrating references with </a:t>
            </a:r>
            <a:r>
              <a:rPr lang="en-US" dirty="0" err="1" smtClean="0"/>
              <a:t>Hindley</a:t>
            </a:r>
            <a:r>
              <a:rPr lang="en-US" dirty="0" smtClean="0"/>
              <a:t>/Milner type inference in ML.</a:t>
            </a:r>
            <a:endParaRPr lang="en-US" dirty="0"/>
          </a:p>
        </p:txBody>
      </p:sp>
      <p:sp>
        <p:nvSpPr>
          <p:cNvPr id="4" name="Rectangle 3"/>
          <p:cNvSpPr>
            <a:spLocks noChangeArrowheads="1"/>
          </p:cNvSpPr>
          <p:nvPr/>
        </p:nvSpPr>
        <p:spPr bwMode="auto">
          <a:xfrm>
            <a:off x="927100" y="1990785"/>
            <a:ext cx="7531100" cy="1938992"/>
          </a:xfrm>
          <a:prstGeom prst="rect">
            <a:avLst/>
          </a:prstGeom>
          <a:solidFill>
            <a:srgbClr val="FFFF00"/>
          </a:solidFill>
          <a:ln w="19050">
            <a:solidFill>
              <a:schemeClr val="tx1"/>
            </a:solidFill>
            <a:miter lim="800000"/>
            <a:headEnd/>
            <a:tailEnd/>
          </a:ln>
          <a:effectLst/>
        </p:spPr>
        <p:txBody>
          <a:bodyPr wrap="square">
            <a:prstTxWarp prst="textNoShape">
              <a:avLst/>
            </a:prstTxWarp>
            <a:spAutoFit/>
          </a:bodyPr>
          <a:lstStyle/>
          <a:p>
            <a:pPr marL="290513" indent="-290513">
              <a:buClr>
                <a:srgbClr val="FF3300"/>
              </a:buClr>
            </a:pPr>
            <a:r>
              <a:rPr lang="en-US" sz="2000" b="1" dirty="0" err="1" smtClean="0">
                <a:solidFill>
                  <a:schemeClr val="bg1"/>
                </a:solidFill>
                <a:latin typeface="Courier New" charset="0"/>
              </a:rPr>
              <a:t>r</a:t>
            </a:r>
            <a:r>
              <a:rPr lang="en-US" sz="2000" b="1" dirty="0" smtClean="0">
                <a:solidFill>
                  <a:schemeClr val="bg1"/>
                </a:solidFill>
                <a:latin typeface="Courier New" charset="0"/>
              </a:rPr>
              <a:t> :: </a:t>
            </a:r>
            <a:r>
              <a:rPr lang="en-US" sz="2000" b="1" dirty="0" err="1" smtClean="0">
                <a:solidFill>
                  <a:schemeClr val="bg1"/>
                </a:solidFill>
                <a:latin typeface="Courier New" charset="0"/>
              </a:rPr>
              <a:t>IORef</a:t>
            </a:r>
            <a:r>
              <a:rPr lang="en-US" sz="2000" b="1" dirty="0" smtClean="0">
                <a:solidFill>
                  <a:schemeClr val="bg1"/>
                </a:solidFill>
                <a:latin typeface="Courier New" charset="0"/>
              </a:rPr>
              <a:t> </a:t>
            </a:r>
            <a:r>
              <a:rPr lang="en-US" sz="2000" b="1" dirty="0" err="1" smtClean="0">
                <a:solidFill>
                  <a:schemeClr val="bg1"/>
                </a:solidFill>
                <a:latin typeface="Courier New" charset="0"/>
              </a:rPr>
              <a:t>c</a:t>
            </a:r>
            <a:r>
              <a:rPr lang="en-US" sz="2000" b="1" dirty="0" smtClean="0">
                <a:solidFill>
                  <a:schemeClr val="bg1"/>
                </a:solidFill>
                <a:latin typeface="Courier New" charset="0"/>
              </a:rPr>
              <a:t>   </a:t>
            </a:r>
            <a:r>
              <a:rPr lang="en-US" sz="2000" b="1" dirty="0" smtClean="0">
                <a:solidFill>
                  <a:srgbClr val="FF0000"/>
                </a:solidFill>
                <a:latin typeface="Courier New" charset="0"/>
              </a:rPr>
              <a:t>-- This is bad!</a:t>
            </a:r>
            <a:r>
              <a:rPr lang="en-US" sz="2000" b="1" dirty="0" smtClean="0">
                <a:solidFill>
                  <a:schemeClr val="bg1"/>
                </a:solidFill>
                <a:latin typeface="Courier New" charset="0"/>
              </a:rPr>
              <a:t> </a:t>
            </a:r>
          </a:p>
          <a:p>
            <a:pPr marL="290513" indent="-290513">
              <a:buClr>
                <a:srgbClr val="FF3300"/>
              </a:buClr>
            </a:pPr>
            <a:r>
              <a:rPr lang="en-US" sz="2000" b="1" dirty="0" err="1" smtClean="0">
                <a:solidFill>
                  <a:schemeClr val="bg1"/>
                </a:solidFill>
                <a:latin typeface="Courier New" charset="0"/>
              </a:rPr>
              <a:t>r</a:t>
            </a:r>
            <a:r>
              <a:rPr lang="en-US" sz="2000" b="1" dirty="0" smtClean="0">
                <a:solidFill>
                  <a:schemeClr val="bg1"/>
                </a:solidFill>
                <a:latin typeface="Courier New" charset="0"/>
              </a:rPr>
              <a:t> =  </a:t>
            </a:r>
            <a:r>
              <a:rPr lang="en-US" sz="2000" b="1" dirty="0" err="1" smtClean="0">
                <a:solidFill>
                  <a:schemeClr val="bg1"/>
                </a:solidFill>
                <a:latin typeface="Courier New" charset="0"/>
              </a:rPr>
              <a:t>unsafePerformIO</a:t>
            </a:r>
            <a:r>
              <a:rPr lang="en-US" sz="2000" b="1" dirty="0" smtClean="0">
                <a:solidFill>
                  <a:schemeClr val="bg1"/>
                </a:solidFill>
                <a:latin typeface="Courier New" charset="0"/>
              </a:rPr>
              <a:t> (</a:t>
            </a:r>
            <a:r>
              <a:rPr lang="en-US" sz="2000" b="1" dirty="0" err="1" smtClean="0">
                <a:solidFill>
                  <a:schemeClr val="bg1"/>
                </a:solidFill>
                <a:latin typeface="Courier New" charset="0"/>
              </a:rPr>
              <a:t>newIORef</a:t>
            </a:r>
            <a:r>
              <a:rPr lang="en-US" sz="2000" b="1" dirty="0" smtClean="0">
                <a:solidFill>
                  <a:schemeClr val="bg1"/>
                </a:solidFill>
                <a:latin typeface="Courier New" charset="0"/>
              </a:rPr>
              <a:t> (error "</a:t>
            </a:r>
            <a:r>
              <a:rPr lang="en-US" sz="2000" b="1" dirty="0" err="1" smtClean="0">
                <a:solidFill>
                  <a:schemeClr val="bg1"/>
                </a:solidFill>
                <a:latin typeface="Courier New" charset="0"/>
              </a:rPr>
              <a:t>urk</a:t>
            </a:r>
            <a:r>
              <a:rPr lang="en-US" sz="2000" b="1" dirty="0" smtClean="0">
                <a:solidFill>
                  <a:schemeClr val="bg1"/>
                </a:solidFill>
                <a:latin typeface="Courier New" charset="0"/>
              </a:rPr>
              <a:t>"))  </a:t>
            </a:r>
          </a:p>
          <a:p>
            <a:pPr marL="290513" indent="-290513">
              <a:buClr>
                <a:srgbClr val="FF3300"/>
              </a:buClr>
            </a:pPr>
            <a:endParaRPr lang="en-US" sz="2000" b="1" dirty="0" smtClean="0">
              <a:solidFill>
                <a:schemeClr val="bg1"/>
              </a:solidFill>
              <a:latin typeface="Courier New" charset="0"/>
            </a:endParaRPr>
          </a:p>
          <a:p>
            <a:pPr marL="290513" indent="-290513">
              <a:buClr>
                <a:srgbClr val="FF3300"/>
              </a:buClr>
            </a:pPr>
            <a:r>
              <a:rPr lang="en-US" sz="2000" b="1" dirty="0" smtClean="0">
                <a:solidFill>
                  <a:schemeClr val="bg1"/>
                </a:solidFill>
                <a:latin typeface="Courier New" charset="0"/>
              </a:rPr>
              <a:t>cast :: a -&gt; </a:t>
            </a:r>
            <a:r>
              <a:rPr lang="en-US" sz="2000" b="1" dirty="0" err="1" smtClean="0">
                <a:solidFill>
                  <a:schemeClr val="bg1"/>
                </a:solidFill>
                <a:latin typeface="Courier New" charset="0"/>
              </a:rPr>
              <a:t>b</a:t>
            </a:r>
            <a:endParaRPr lang="en-US" sz="2000" b="1" dirty="0" smtClean="0">
              <a:solidFill>
                <a:schemeClr val="bg1"/>
              </a:solidFill>
              <a:latin typeface="Courier New" charset="0"/>
            </a:endParaRPr>
          </a:p>
          <a:p>
            <a:pPr marL="290513" indent="-290513">
              <a:buClr>
                <a:srgbClr val="FF3300"/>
              </a:buClr>
            </a:pPr>
            <a:r>
              <a:rPr lang="en-US" sz="2000" b="1" dirty="0" smtClean="0">
                <a:solidFill>
                  <a:schemeClr val="bg1"/>
                </a:solidFill>
                <a:latin typeface="Courier New" charset="0"/>
              </a:rPr>
              <a:t>cast </a:t>
            </a:r>
            <a:r>
              <a:rPr lang="en-US" sz="2000" b="1" dirty="0" err="1" smtClean="0">
                <a:solidFill>
                  <a:schemeClr val="bg1"/>
                </a:solidFill>
                <a:latin typeface="Courier New" charset="0"/>
              </a:rPr>
              <a:t>x</a:t>
            </a:r>
            <a:r>
              <a:rPr lang="en-US" sz="2000" b="1" dirty="0" smtClean="0">
                <a:solidFill>
                  <a:schemeClr val="bg1"/>
                </a:solidFill>
                <a:latin typeface="Courier New" charset="0"/>
              </a:rPr>
              <a:t> = </a:t>
            </a:r>
            <a:r>
              <a:rPr lang="en-US" sz="2000" b="1" dirty="0" err="1" smtClean="0">
                <a:solidFill>
                  <a:schemeClr val="bg1"/>
                </a:solidFill>
                <a:latin typeface="Courier New" charset="0"/>
              </a:rPr>
              <a:t>unsafePerformIO</a:t>
            </a:r>
            <a:r>
              <a:rPr lang="en-US" sz="2000" b="1" dirty="0" smtClean="0">
                <a:solidFill>
                  <a:schemeClr val="bg1"/>
                </a:solidFill>
                <a:latin typeface="Courier New" charset="0"/>
              </a:rPr>
              <a:t> (do {</a:t>
            </a:r>
            <a:r>
              <a:rPr lang="en-US" sz="2000" b="1" dirty="0" err="1" smtClean="0">
                <a:solidFill>
                  <a:schemeClr val="bg1"/>
                </a:solidFill>
                <a:latin typeface="Courier New" charset="0"/>
              </a:rPr>
              <a:t>writeIORef</a:t>
            </a:r>
            <a:r>
              <a:rPr lang="en-US" sz="2000" b="1" dirty="0" smtClean="0">
                <a:solidFill>
                  <a:schemeClr val="bg1"/>
                </a:solidFill>
                <a:latin typeface="Courier New" charset="0"/>
              </a:rPr>
              <a:t> </a:t>
            </a:r>
            <a:r>
              <a:rPr lang="en-US" sz="2000" b="1" dirty="0" err="1" smtClean="0">
                <a:solidFill>
                  <a:schemeClr val="bg1"/>
                </a:solidFill>
                <a:latin typeface="Courier New" charset="0"/>
              </a:rPr>
              <a:t>r</a:t>
            </a:r>
            <a:r>
              <a:rPr lang="en-US" sz="2000" b="1" dirty="0" smtClean="0">
                <a:solidFill>
                  <a:schemeClr val="bg1"/>
                </a:solidFill>
                <a:latin typeface="Courier New" charset="0"/>
              </a:rPr>
              <a:t> </a:t>
            </a:r>
            <a:r>
              <a:rPr lang="en-US" sz="2000" b="1" dirty="0" err="1" smtClean="0">
                <a:solidFill>
                  <a:schemeClr val="bg1"/>
                </a:solidFill>
                <a:latin typeface="Courier New" charset="0"/>
              </a:rPr>
              <a:t>x</a:t>
            </a:r>
            <a:r>
              <a:rPr lang="en-US" sz="2000" b="1" dirty="0" smtClean="0">
                <a:solidFill>
                  <a:schemeClr val="bg1"/>
                </a:solidFill>
                <a:latin typeface="Courier New" charset="0"/>
              </a:rPr>
              <a:t>;</a:t>
            </a:r>
          </a:p>
          <a:p>
            <a:pPr marL="290513" indent="-290513">
              <a:buClr>
                <a:srgbClr val="FF3300"/>
              </a:buClr>
            </a:pPr>
            <a:r>
              <a:rPr lang="en-US" sz="2000" b="1" dirty="0" smtClean="0">
                <a:solidFill>
                  <a:schemeClr val="bg1"/>
                </a:solidFill>
                <a:latin typeface="Courier New" charset="0"/>
              </a:rPr>
              <a:t>                              </a:t>
            </a:r>
            <a:r>
              <a:rPr lang="en-US" sz="2000" b="1" dirty="0" err="1" smtClean="0">
                <a:solidFill>
                  <a:schemeClr val="bg1"/>
                </a:solidFill>
                <a:latin typeface="Courier New" charset="0"/>
              </a:rPr>
              <a:t>readIORef</a:t>
            </a:r>
            <a:r>
              <a:rPr lang="en-US" sz="2000" b="1" dirty="0" smtClean="0">
                <a:solidFill>
                  <a:schemeClr val="bg1"/>
                </a:solidFill>
                <a:latin typeface="Courier New" charset="0"/>
              </a:rPr>
              <a:t> </a:t>
            </a:r>
            <a:r>
              <a:rPr lang="en-US" sz="2000" b="1" dirty="0" err="1" smtClean="0">
                <a:solidFill>
                  <a:schemeClr val="bg1"/>
                </a:solidFill>
                <a:latin typeface="Courier New" charset="0"/>
              </a:rPr>
              <a:t>r</a:t>
            </a:r>
            <a:r>
              <a:rPr lang="en-US" sz="2000" b="1" dirty="0" smtClean="0">
                <a:solidFill>
                  <a:schemeClr val="bg1"/>
                </a:solidFill>
                <a:latin typeface="Courier New" charset="0"/>
              </a:rPr>
              <a:t>     })</a:t>
            </a: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5738"/>
            <a:ext cx="8229600" cy="715962"/>
          </a:xfrm>
        </p:spPr>
        <p:txBody>
          <a:bodyPr>
            <a:normAutofit fontScale="90000"/>
          </a:bodyPr>
          <a:lstStyle/>
          <a:p>
            <a:r>
              <a:rPr lang="en-US" dirty="0" smtClean="0"/>
              <a:t>Implementation</a:t>
            </a:r>
            <a:endParaRPr lang="en-US" dirty="0"/>
          </a:p>
        </p:txBody>
      </p:sp>
      <p:sp>
        <p:nvSpPr>
          <p:cNvPr id="3" name="Content Placeholder 2"/>
          <p:cNvSpPr>
            <a:spLocks noGrp="1"/>
          </p:cNvSpPr>
          <p:nvPr>
            <p:ph idx="1"/>
          </p:nvPr>
        </p:nvSpPr>
        <p:spPr>
          <a:xfrm>
            <a:off x="457200" y="1054100"/>
            <a:ext cx="8229600" cy="5575300"/>
          </a:xfrm>
        </p:spPr>
        <p:txBody>
          <a:bodyPr>
            <a:normAutofit fontScale="85000" lnSpcReduction="20000"/>
          </a:bodyPr>
          <a:lstStyle/>
          <a:p>
            <a:r>
              <a:rPr lang="en-US" dirty="0" smtClean="0"/>
              <a:t>GHC uses world-passing semantics for the IO monad:      </a:t>
            </a:r>
          </a:p>
          <a:p>
            <a:endParaRPr lang="en-US" dirty="0" smtClean="0"/>
          </a:p>
          <a:p>
            <a:r>
              <a:rPr lang="en-US" dirty="0" smtClean="0"/>
              <a:t>It represents the “world” by an un-forgeable token of type </a:t>
            </a:r>
            <a:r>
              <a:rPr lang="en-US" b="1" dirty="0" smtClean="0">
                <a:solidFill>
                  <a:schemeClr val="accent1"/>
                </a:solidFill>
                <a:latin typeface="Courier New"/>
                <a:cs typeface="Courier New"/>
              </a:rPr>
              <a:t>World</a:t>
            </a:r>
            <a:r>
              <a:rPr lang="en-US" dirty="0" smtClean="0"/>
              <a:t>, and implements </a:t>
            </a:r>
            <a:r>
              <a:rPr lang="en-US" b="1" dirty="0" smtClean="0">
                <a:solidFill>
                  <a:srgbClr val="CEB966"/>
                </a:solidFill>
                <a:latin typeface="Courier New"/>
                <a:cs typeface="Courier New"/>
              </a:rPr>
              <a:t>bind</a:t>
            </a:r>
            <a:r>
              <a:rPr lang="en-US" b="1" dirty="0" smtClean="0">
                <a:solidFill>
                  <a:srgbClr val="CEB966"/>
                </a:solidFill>
                <a:cs typeface="Chalkboard"/>
              </a:rPr>
              <a:t> </a:t>
            </a:r>
            <a:r>
              <a:rPr lang="en-US" dirty="0" smtClean="0"/>
              <a:t>and </a:t>
            </a:r>
            <a:r>
              <a:rPr lang="en-US" b="1" dirty="0" smtClean="0">
                <a:solidFill>
                  <a:srgbClr val="CEB966"/>
                </a:solidFill>
                <a:latin typeface="Courier New"/>
                <a:cs typeface="Courier New"/>
              </a:rPr>
              <a:t>return</a:t>
            </a:r>
            <a:r>
              <a:rPr lang="en-US" b="1" dirty="0" smtClean="0">
                <a:solidFill>
                  <a:srgbClr val="CEB966"/>
                </a:solidFill>
                <a:cs typeface="Chalkboard"/>
              </a:rPr>
              <a:t> </a:t>
            </a:r>
            <a:r>
              <a:rPr lang="en-US" dirty="0" smtClean="0"/>
              <a:t>as:</a:t>
            </a:r>
          </a:p>
          <a:p>
            <a:endParaRPr lang="en-US" dirty="0" smtClean="0"/>
          </a:p>
          <a:p>
            <a:endParaRPr lang="en-US" dirty="0" smtClean="0"/>
          </a:p>
          <a:p>
            <a:endParaRPr lang="en-US" dirty="0" smtClean="0"/>
          </a:p>
          <a:p>
            <a:r>
              <a:rPr lang="en-US" dirty="0" smtClean="0"/>
              <a:t>Using this form, the compiler can do its normal optimizations.  The dependence on the world ensures the resulting code will still be single-threaded.</a:t>
            </a:r>
          </a:p>
          <a:p>
            <a:r>
              <a:rPr lang="en-US" dirty="0" smtClean="0"/>
              <a:t>The code generator then converts the code to modify the world “in-place.”</a:t>
            </a:r>
            <a:endParaRPr lang="en-US" dirty="0"/>
          </a:p>
        </p:txBody>
      </p:sp>
      <p:sp>
        <p:nvSpPr>
          <p:cNvPr id="4" name="TextBox 3"/>
          <p:cNvSpPr txBox="1"/>
          <p:nvPr/>
        </p:nvSpPr>
        <p:spPr>
          <a:xfrm>
            <a:off x="2031267" y="1593843"/>
            <a:ext cx="4955979" cy="400110"/>
          </a:xfrm>
          <a:prstGeom prst="rect">
            <a:avLst/>
          </a:prstGeom>
          <a:solidFill>
            <a:srgbClr val="FFFF00"/>
          </a:solidFill>
        </p:spPr>
        <p:txBody>
          <a:bodyPr wrap="none" rtlCol="0">
            <a:spAutoFit/>
          </a:bodyPr>
          <a:lstStyle/>
          <a:p>
            <a:r>
              <a:rPr lang="en-GB" sz="2000" b="1" dirty="0" smtClean="0">
                <a:solidFill>
                  <a:schemeClr val="bg1"/>
                </a:solidFill>
                <a:latin typeface="Courier New" pitchFamily="49" charset="0"/>
                <a:cs typeface="Courier New" pitchFamily="49" charset="0"/>
              </a:rPr>
              <a:t>type IO </a:t>
            </a:r>
            <a:r>
              <a:rPr lang="en-GB" sz="2000" b="1" dirty="0" err="1" smtClean="0">
                <a:solidFill>
                  <a:schemeClr val="bg1"/>
                </a:solidFill>
                <a:latin typeface="Courier New" pitchFamily="49" charset="0"/>
                <a:cs typeface="Courier New" pitchFamily="49" charset="0"/>
              </a:rPr>
              <a:t>t</a:t>
            </a:r>
            <a:r>
              <a:rPr lang="en-GB" sz="2000" b="1" dirty="0" smtClean="0">
                <a:solidFill>
                  <a:schemeClr val="bg1"/>
                </a:solidFill>
                <a:latin typeface="Courier New" pitchFamily="49" charset="0"/>
                <a:cs typeface="Courier New" pitchFamily="49" charset="0"/>
              </a:rPr>
              <a:t> = World -&gt; (</a:t>
            </a:r>
            <a:r>
              <a:rPr lang="en-GB" sz="2000" b="1" dirty="0" err="1" smtClean="0">
                <a:solidFill>
                  <a:schemeClr val="bg1"/>
                </a:solidFill>
                <a:latin typeface="Courier New" pitchFamily="49" charset="0"/>
                <a:cs typeface="Courier New" pitchFamily="49" charset="0"/>
              </a:rPr>
              <a:t>t</a:t>
            </a:r>
            <a:r>
              <a:rPr lang="en-GB" sz="2000" b="1" dirty="0" smtClean="0">
                <a:solidFill>
                  <a:schemeClr val="bg1"/>
                </a:solidFill>
                <a:latin typeface="Courier New" pitchFamily="49" charset="0"/>
                <a:cs typeface="Courier New" pitchFamily="49" charset="0"/>
              </a:rPr>
              <a:t>, World)</a:t>
            </a:r>
          </a:p>
        </p:txBody>
      </p:sp>
      <p:sp>
        <p:nvSpPr>
          <p:cNvPr id="5" name="TextBox 4"/>
          <p:cNvSpPr txBox="1"/>
          <p:nvPr/>
        </p:nvSpPr>
        <p:spPr>
          <a:xfrm>
            <a:off x="1130161" y="2863843"/>
            <a:ext cx="7264679" cy="1323439"/>
          </a:xfrm>
          <a:prstGeom prst="rect">
            <a:avLst/>
          </a:prstGeom>
          <a:solidFill>
            <a:srgbClr val="FFFF00"/>
          </a:solidFill>
        </p:spPr>
        <p:txBody>
          <a:bodyPr wrap="none" rtlCol="0">
            <a:spAutoFit/>
          </a:bodyPr>
          <a:lstStyle/>
          <a:p>
            <a:r>
              <a:rPr lang="en-US" sz="2000" b="1" dirty="0" smtClean="0">
                <a:solidFill>
                  <a:schemeClr val="bg1"/>
                </a:solidFill>
                <a:latin typeface="Courier New"/>
                <a:cs typeface="Courier New"/>
              </a:rPr>
              <a:t>return :: a -&gt; IO a </a:t>
            </a:r>
          </a:p>
          <a:p>
            <a:r>
              <a:rPr lang="en-US" sz="2000" b="1" dirty="0" smtClean="0">
                <a:solidFill>
                  <a:schemeClr val="bg1"/>
                </a:solidFill>
                <a:latin typeface="Courier New"/>
                <a:cs typeface="Courier New"/>
              </a:rPr>
              <a:t>return a = \</a:t>
            </a:r>
            <a:r>
              <a:rPr lang="en-US" sz="2000" b="1" dirty="0" err="1" smtClean="0">
                <a:solidFill>
                  <a:schemeClr val="bg1"/>
                </a:solidFill>
                <a:latin typeface="Courier New"/>
                <a:cs typeface="Courier New"/>
              </a:rPr>
              <a:t>w</a:t>
            </a:r>
            <a:r>
              <a:rPr lang="en-US" sz="2000" b="1" dirty="0" smtClean="0">
                <a:solidFill>
                  <a:schemeClr val="bg1"/>
                </a:solidFill>
                <a:latin typeface="Courier New"/>
                <a:cs typeface="Courier New"/>
              </a:rPr>
              <a:t> -&gt; (</a:t>
            </a:r>
            <a:r>
              <a:rPr lang="en-US" sz="2000" b="1" dirty="0" err="1" smtClean="0">
                <a:solidFill>
                  <a:schemeClr val="bg1"/>
                </a:solidFill>
                <a:latin typeface="Courier New"/>
                <a:cs typeface="Courier New"/>
              </a:rPr>
              <a:t>a,w</a:t>
            </a:r>
            <a:r>
              <a:rPr lang="en-US" sz="2000" b="1" dirty="0" smtClean="0">
                <a:solidFill>
                  <a:schemeClr val="bg1"/>
                </a:solidFill>
                <a:latin typeface="Courier New"/>
                <a:cs typeface="Courier New"/>
              </a:rPr>
              <a:t>) </a:t>
            </a:r>
          </a:p>
          <a:p>
            <a:r>
              <a:rPr lang="en-US" sz="2000" b="1" dirty="0" smtClean="0">
                <a:solidFill>
                  <a:schemeClr val="bg1"/>
                </a:solidFill>
                <a:latin typeface="Courier New"/>
                <a:cs typeface="Courier New"/>
              </a:rPr>
              <a:t>(&gt;&gt;=) :: IO a -&gt; (a -&gt; IO </a:t>
            </a:r>
            <a:r>
              <a:rPr lang="en-US" sz="2000" b="1" dirty="0" err="1" smtClean="0">
                <a:solidFill>
                  <a:schemeClr val="bg1"/>
                </a:solidFill>
                <a:latin typeface="Courier New"/>
                <a:cs typeface="Courier New"/>
              </a:rPr>
              <a:t>b</a:t>
            </a:r>
            <a:r>
              <a:rPr lang="en-US" sz="2000" b="1" dirty="0" smtClean="0">
                <a:solidFill>
                  <a:schemeClr val="bg1"/>
                </a:solidFill>
                <a:latin typeface="Courier New"/>
                <a:cs typeface="Courier New"/>
              </a:rPr>
              <a:t>) -&gt; IO </a:t>
            </a:r>
            <a:r>
              <a:rPr lang="en-US" sz="2000" b="1" dirty="0" err="1" smtClean="0">
                <a:solidFill>
                  <a:schemeClr val="bg1"/>
                </a:solidFill>
                <a:latin typeface="Courier New"/>
                <a:cs typeface="Courier New"/>
              </a:rPr>
              <a:t>b</a:t>
            </a:r>
            <a:r>
              <a:rPr lang="en-US" sz="2000" b="1" dirty="0" smtClean="0">
                <a:solidFill>
                  <a:schemeClr val="bg1"/>
                </a:solidFill>
                <a:latin typeface="Courier New"/>
                <a:cs typeface="Courier New"/>
              </a:rPr>
              <a:t> </a:t>
            </a:r>
          </a:p>
          <a:p>
            <a:r>
              <a:rPr lang="en-US" sz="2000" b="1" dirty="0" smtClean="0">
                <a:solidFill>
                  <a:schemeClr val="bg1"/>
                </a:solidFill>
                <a:latin typeface="Courier New"/>
                <a:cs typeface="Courier New"/>
              </a:rPr>
              <a:t>(&gt;&gt;=) </a:t>
            </a:r>
            <a:r>
              <a:rPr lang="en-US" sz="2000" b="1" dirty="0" err="1" smtClean="0">
                <a:solidFill>
                  <a:schemeClr val="bg1"/>
                </a:solidFill>
                <a:latin typeface="Courier New"/>
                <a:cs typeface="Courier New"/>
              </a:rPr>
              <a:t>m</a:t>
            </a:r>
            <a:r>
              <a:rPr lang="en-US" sz="2000" b="1" dirty="0" smtClean="0">
                <a:solidFill>
                  <a:schemeClr val="bg1"/>
                </a:solidFill>
                <a:latin typeface="Courier New"/>
                <a:cs typeface="Courier New"/>
              </a:rPr>
              <a:t> </a:t>
            </a:r>
            <a:r>
              <a:rPr lang="en-US" sz="2000" b="1" dirty="0" err="1" smtClean="0">
                <a:solidFill>
                  <a:schemeClr val="bg1"/>
                </a:solidFill>
                <a:latin typeface="Courier New"/>
                <a:cs typeface="Courier New"/>
              </a:rPr>
              <a:t>k</a:t>
            </a:r>
            <a:r>
              <a:rPr lang="en-US" sz="2000" b="1" dirty="0" smtClean="0">
                <a:solidFill>
                  <a:schemeClr val="bg1"/>
                </a:solidFill>
                <a:latin typeface="Courier New"/>
                <a:cs typeface="Courier New"/>
              </a:rPr>
              <a:t> = \</a:t>
            </a:r>
            <a:r>
              <a:rPr lang="en-US" sz="2000" b="1" dirty="0" err="1" smtClean="0">
                <a:solidFill>
                  <a:schemeClr val="bg1"/>
                </a:solidFill>
                <a:latin typeface="Courier New"/>
                <a:cs typeface="Courier New"/>
              </a:rPr>
              <a:t>w</a:t>
            </a:r>
            <a:r>
              <a:rPr lang="en-US" sz="2000" b="1" dirty="0" smtClean="0">
                <a:solidFill>
                  <a:schemeClr val="bg1"/>
                </a:solidFill>
                <a:latin typeface="Courier New"/>
                <a:cs typeface="Courier New"/>
              </a:rPr>
              <a:t> -&gt; case </a:t>
            </a:r>
            <a:r>
              <a:rPr lang="en-US" sz="2000" b="1" dirty="0" err="1" smtClean="0">
                <a:solidFill>
                  <a:schemeClr val="bg1"/>
                </a:solidFill>
                <a:latin typeface="Courier New"/>
                <a:cs typeface="Courier New"/>
              </a:rPr>
              <a:t>m</a:t>
            </a:r>
            <a:r>
              <a:rPr lang="en-US" sz="2000" b="1" dirty="0" smtClean="0">
                <a:solidFill>
                  <a:schemeClr val="bg1"/>
                </a:solidFill>
                <a:latin typeface="Courier New"/>
                <a:cs typeface="Courier New"/>
              </a:rPr>
              <a:t> </a:t>
            </a:r>
            <a:r>
              <a:rPr lang="en-US" sz="2000" b="1" dirty="0" err="1" smtClean="0">
                <a:solidFill>
                  <a:schemeClr val="bg1"/>
                </a:solidFill>
                <a:latin typeface="Courier New"/>
                <a:cs typeface="Courier New"/>
              </a:rPr>
              <a:t>w</a:t>
            </a:r>
            <a:r>
              <a:rPr lang="en-US" sz="2000" b="1" dirty="0" smtClean="0">
                <a:solidFill>
                  <a:schemeClr val="bg1"/>
                </a:solidFill>
                <a:latin typeface="Courier New"/>
                <a:cs typeface="Courier New"/>
              </a:rPr>
              <a:t> of (</a:t>
            </a:r>
            <a:r>
              <a:rPr lang="en-US" sz="2000" b="1" dirty="0" err="1" smtClean="0">
                <a:solidFill>
                  <a:schemeClr val="bg1"/>
                </a:solidFill>
                <a:latin typeface="Courier New"/>
                <a:cs typeface="Courier New"/>
              </a:rPr>
              <a:t>r,w</a:t>
            </a:r>
            <a:r>
              <a:rPr lang="en-US" sz="2000" b="1" dirty="0" smtClean="0">
                <a:solidFill>
                  <a:schemeClr val="bg1"/>
                </a:solidFill>
                <a:latin typeface="Courier New"/>
                <a:cs typeface="Courier New"/>
              </a:rPr>
              <a:t>’) -&gt; </a:t>
            </a:r>
            <a:r>
              <a:rPr lang="en-US" sz="2000" b="1" dirty="0" err="1" smtClean="0">
                <a:solidFill>
                  <a:schemeClr val="bg1"/>
                </a:solidFill>
                <a:latin typeface="Courier New"/>
                <a:cs typeface="Courier New"/>
              </a:rPr>
              <a:t>k</a:t>
            </a:r>
            <a:r>
              <a:rPr lang="en-US" sz="2000" b="1" dirty="0" smtClean="0">
                <a:solidFill>
                  <a:schemeClr val="bg1"/>
                </a:solidFill>
                <a:latin typeface="Courier New"/>
                <a:cs typeface="Courier New"/>
              </a:rPr>
              <a:t> </a:t>
            </a:r>
            <a:r>
              <a:rPr lang="en-US" sz="2000" b="1" dirty="0" err="1" smtClean="0">
                <a:solidFill>
                  <a:schemeClr val="bg1"/>
                </a:solidFill>
                <a:latin typeface="Courier New"/>
                <a:cs typeface="Courier New"/>
              </a:rPr>
              <a:t>r</a:t>
            </a:r>
            <a:r>
              <a:rPr lang="en-US" sz="2000" b="1" dirty="0" smtClean="0">
                <a:solidFill>
                  <a:schemeClr val="bg1"/>
                </a:solidFill>
                <a:latin typeface="Courier New"/>
                <a:cs typeface="Courier New"/>
              </a:rPr>
              <a:t> </a:t>
            </a:r>
            <a:r>
              <a:rPr lang="en-US" sz="2000" b="1" dirty="0" err="1" smtClean="0">
                <a:solidFill>
                  <a:schemeClr val="bg1"/>
                </a:solidFill>
                <a:latin typeface="Courier New"/>
                <a:cs typeface="Courier New"/>
              </a:rPr>
              <a:t>w</a:t>
            </a:r>
            <a:r>
              <a:rPr lang="en-US" sz="2000" b="1" dirty="0" smtClean="0">
                <a:solidFill>
                  <a:schemeClr val="bg1"/>
                </a:solidFill>
                <a:latin typeface="Courier New"/>
                <a:cs typeface="Courier New"/>
              </a:rPr>
              <a:t>’ </a:t>
            </a:r>
            <a:endParaRPr lang="en-GB" sz="2000" b="1" dirty="0" smtClean="0">
              <a:solidFill>
                <a:schemeClr val="bg1"/>
              </a:solidFill>
              <a:latin typeface="Courier New"/>
              <a:cs typeface="Courier New"/>
            </a:endParaRP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Monads</a:t>
            </a:r>
            <a:endParaRPr lang="en-US" dirty="0"/>
          </a:p>
        </p:txBody>
      </p:sp>
      <p:sp>
        <p:nvSpPr>
          <p:cNvPr id="3" name="Content Placeholder 2"/>
          <p:cNvSpPr>
            <a:spLocks noGrp="1"/>
          </p:cNvSpPr>
          <p:nvPr>
            <p:ph idx="1"/>
          </p:nvPr>
        </p:nvSpPr>
        <p:spPr/>
        <p:txBody>
          <a:bodyPr/>
          <a:lstStyle/>
          <a:p>
            <a:r>
              <a:rPr lang="en-US" dirty="0" smtClean="0"/>
              <a:t>What makes the IO Monad a Monad?</a:t>
            </a:r>
          </a:p>
          <a:p>
            <a:r>
              <a:rPr lang="en-US" dirty="0" smtClean="0"/>
              <a:t>A monad consists of:</a:t>
            </a:r>
          </a:p>
          <a:p>
            <a:pPr lvl="1"/>
            <a:r>
              <a:rPr lang="en-US" dirty="0" smtClean="0"/>
              <a:t>A type constructor M</a:t>
            </a:r>
          </a:p>
          <a:p>
            <a:pPr lvl="1"/>
            <a:r>
              <a:rPr lang="en-US" dirty="0" smtClean="0"/>
              <a:t>A function </a:t>
            </a:r>
            <a:r>
              <a:rPr lang="en-US" dirty="0" smtClean="0">
                <a:solidFill>
                  <a:schemeClr val="accent1"/>
                </a:solidFill>
              </a:rPr>
              <a:t>bind :: M a -&gt; ( a -&gt; M </a:t>
            </a:r>
            <a:r>
              <a:rPr lang="en-US" dirty="0" err="1" smtClean="0">
                <a:solidFill>
                  <a:schemeClr val="accent1"/>
                </a:solidFill>
              </a:rPr>
              <a:t>b</a:t>
            </a:r>
            <a:r>
              <a:rPr lang="en-US" dirty="0" smtClean="0">
                <a:solidFill>
                  <a:schemeClr val="accent1"/>
                </a:solidFill>
              </a:rPr>
              <a:t>) -&gt; M </a:t>
            </a:r>
            <a:r>
              <a:rPr lang="en-US" dirty="0" err="1" smtClean="0">
                <a:solidFill>
                  <a:schemeClr val="accent1"/>
                </a:solidFill>
              </a:rPr>
              <a:t>b</a:t>
            </a:r>
            <a:endParaRPr lang="en-US" dirty="0" smtClean="0">
              <a:solidFill>
                <a:schemeClr val="accent1"/>
              </a:solidFill>
            </a:endParaRPr>
          </a:p>
          <a:p>
            <a:pPr lvl="1"/>
            <a:r>
              <a:rPr lang="en-US" dirty="0" smtClean="0"/>
              <a:t>A function </a:t>
            </a:r>
            <a:r>
              <a:rPr lang="en-US" dirty="0" smtClean="0">
                <a:solidFill>
                  <a:srgbClr val="CEB966"/>
                </a:solidFill>
              </a:rPr>
              <a:t>return :: a -&gt; M a</a:t>
            </a:r>
          </a:p>
          <a:p>
            <a:r>
              <a:rPr lang="en-US" dirty="0" smtClean="0">
                <a:solidFill>
                  <a:srgbClr val="FFFF00"/>
                </a:solidFill>
              </a:rPr>
              <a:t>Plus:                                               </a:t>
            </a:r>
            <a:r>
              <a:rPr lang="en-US" dirty="0" smtClean="0"/>
              <a:t>Laws about how these operations interact.</a:t>
            </a:r>
          </a:p>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93762"/>
          </a:xfrm>
        </p:spPr>
        <p:txBody>
          <a:bodyPr/>
          <a:lstStyle/>
          <a:p>
            <a:r>
              <a:rPr lang="en-US" dirty="0" smtClean="0"/>
              <a:t>The Direct Approach</a:t>
            </a:r>
            <a:endParaRPr lang="en-US" dirty="0"/>
          </a:p>
        </p:txBody>
      </p:sp>
      <p:sp>
        <p:nvSpPr>
          <p:cNvPr id="3" name="Content Placeholder 2"/>
          <p:cNvSpPr>
            <a:spLocks noGrp="1"/>
          </p:cNvSpPr>
          <p:nvPr>
            <p:ph idx="1"/>
          </p:nvPr>
        </p:nvSpPr>
        <p:spPr>
          <a:xfrm>
            <a:off x="203200" y="1244600"/>
            <a:ext cx="8750300" cy="5384800"/>
          </a:xfrm>
        </p:spPr>
        <p:txBody>
          <a:bodyPr>
            <a:normAutofit/>
          </a:bodyPr>
          <a:lstStyle/>
          <a:p>
            <a:pPr>
              <a:buFont typeface="Wingdings" charset="2"/>
              <a:buChar char="§"/>
            </a:pPr>
            <a:r>
              <a:rPr lang="en-US" dirty="0" smtClean="0"/>
              <a:t>Do everything the “usual way”:</a:t>
            </a:r>
          </a:p>
          <a:p>
            <a:pPr lvl="1"/>
            <a:r>
              <a:rPr lang="en-US" dirty="0" smtClean="0">
                <a:solidFill>
                  <a:srgbClr val="FFFF00"/>
                </a:solidFill>
              </a:rPr>
              <a:t>I/O </a:t>
            </a:r>
            <a:r>
              <a:rPr lang="en-US" dirty="0" smtClean="0"/>
              <a:t>via “functions” with side effects:</a:t>
            </a:r>
          </a:p>
          <a:p>
            <a:pPr lvl="1"/>
            <a:endParaRPr lang="en-US" dirty="0" smtClean="0"/>
          </a:p>
          <a:p>
            <a:pPr lvl="7"/>
            <a:endParaRPr lang="en-US" dirty="0" smtClean="0"/>
          </a:p>
          <a:p>
            <a:pPr lvl="1"/>
            <a:r>
              <a:rPr lang="en-US" dirty="0" smtClean="0">
                <a:solidFill>
                  <a:srgbClr val="FFFF00"/>
                </a:solidFill>
              </a:rPr>
              <a:t>Imperative operations </a:t>
            </a:r>
            <a:r>
              <a:rPr lang="en-US" dirty="0" smtClean="0"/>
              <a:t>via assignable reference cells:</a:t>
            </a:r>
          </a:p>
          <a:p>
            <a:pPr lvl="1"/>
            <a:endParaRPr lang="en-US" dirty="0" smtClean="0"/>
          </a:p>
          <a:p>
            <a:pPr lvl="1"/>
            <a:endParaRPr lang="en-US" dirty="0" smtClean="0"/>
          </a:p>
          <a:p>
            <a:pPr lvl="1"/>
            <a:endParaRPr lang="en-US" dirty="0" smtClean="0"/>
          </a:p>
          <a:p>
            <a:pPr lvl="1"/>
            <a:r>
              <a:rPr lang="en-US" dirty="0" smtClean="0">
                <a:solidFill>
                  <a:srgbClr val="FFFF00"/>
                </a:solidFill>
              </a:rPr>
              <a:t>Error recovery </a:t>
            </a:r>
            <a:r>
              <a:rPr lang="en-US" dirty="0" smtClean="0"/>
              <a:t>via exceptions</a:t>
            </a:r>
          </a:p>
          <a:p>
            <a:pPr lvl="1"/>
            <a:r>
              <a:rPr lang="en-US" dirty="0" smtClean="0">
                <a:solidFill>
                  <a:srgbClr val="FFFF00"/>
                </a:solidFill>
              </a:rPr>
              <a:t>Foreign language procedures </a:t>
            </a:r>
            <a:r>
              <a:rPr lang="en-US" dirty="0" smtClean="0"/>
              <a:t>mapped to “functions”</a:t>
            </a:r>
          </a:p>
          <a:p>
            <a:pPr lvl="1"/>
            <a:r>
              <a:rPr lang="en-US" dirty="0" smtClean="0">
                <a:solidFill>
                  <a:srgbClr val="FFFF00"/>
                </a:solidFill>
              </a:rPr>
              <a:t>Concurrency</a:t>
            </a:r>
            <a:r>
              <a:rPr lang="en-US" dirty="0" smtClean="0"/>
              <a:t> via operating system threads</a:t>
            </a:r>
          </a:p>
          <a:p>
            <a:r>
              <a:rPr lang="en-US" dirty="0" smtClean="0"/>
              <a:t>Ok if </a:t>
            </a:r>
            <a:r>
              <a:rPr lang="en-US" i="1" dirty="0" smtClean="0"/>
              <a:t>evaluation order is baked into the language</a:t>
            </a:r>
            <a:r>
              <a:rPr lang="en-US" dirty="0" smtClean="0"/>
              <a:t>.</a:t>
            </a:r>
          </a:p>
          <a:p>
            <a:pPr lvl="1"/>
            <a:endParaRPr lang="en-US" dirty="0" smtClean="0"/>
          </a:p>
          <a:p>
            <a:pPr lvl="1"/>
            <a:endParaRPr lang="en-US" dirty="0" smtClean="0"/>
          </a:p>
          <a:p>
            <a:pPr lvl="1"/>
            <a:endParaRPr lang="en-US" dirty="0"/>
          </a:p>
        </p:txBody>
      </p:sp>
      <p:sp>
        <p:nvSpPr>
          <p:cNvPr id="4" name="TextBox 3"/>
          <p:cNvSpPr txBox="1"/>
          <p:nvPr/>
        </p:nvSpPr>
        <p:spPr>
          <a:xfrm>
            <a:off x="1403331" y="2279643"/>
            <a:ext cx="4032499" cy="400110"/>
          </a:xfrm>
          <a:prstGeom prst="rect">
            <a:avLst/>
          </a:prstGeom>
          <a:solidFill>
            <a:srgbClr val="FFFF00"/>
          </a:solidFill>
        </p:spPr>
        <p:txBody>
          <a:bodyPr wrap="none" rtlCol="0">
            <a:spAutoFit/>
          </a:bodyPr>
          <a:lstStyle/>
          <a:p>
            <a:r>
              <a:rPr lang="en-GB" sz="2000" b="1" dirty="0" err="1" smtClean="0">
                <a:solidFill>
                  <a:schemeClr val="bg1"/>
                </a:solidFill>
                <a:latin typeface="Courier New" pitchFamily="49" charset="0"/>
                <a:cs typeface="Courier New" pitchFamily="49" charset="0"/>
              </a:rPr>
              <a:t>putchar</a:t>
            </a:r>
            <a:r>
              <a:rPr lang="en-GB" sz="2000" b="1" dirty="0" smtClean="0">
                <a:solidFill>
                  <a:schemeClr val="bg1"/>
                </a:solidFill>
                <a:latin typeface="Courier New" pitchFamily="49" charset="0"/>
                <a:cs typeface="Courier New" pitchFamily="49" charset="0"/>
              </a:rPr>
              <a:t> ‘</a:t>
            </a:r>
            <a:r>
              <a:rPr lang="en-GB" sz="2000" b="1" dirty="0" err="1" smtClean="0">
                <a:solidFill>
                  <a:schemeClr val="bg1"/>
                </a:solidFill>
                <a:latin typeface="Courier New" pitchFamily="49" charset="0"/>
                <a:cs typeface="Courier New" pitchFamily="49" charset="0"/>
              </a:rPr>
              <a:t>x</a:t>
            </a:r>
            <a:r>
              <a:rPr lang="en-GB" sz="2000" b="1" dirty="0" smtClean="0">
                <a:solidFill>
                  <a:schemeClr val="bg1"/>
                </a:solidFill>
                <a:latin typeface="Courier New" pitchFamily="49" charset="0"/>
                <a:cs typeface="Courier New" pitchFamily="49" charset="0"/>
              </a:rPr>
              <a:t>’ + </a:t>
            </a:r>
            <a:r>
              <a:rPr lang="en-GB" sz="2000" b="1" dirty="0" err="1" smtClean="0">
                <a:solidFill>
                  <a:schemeClr val="bg1"/>
                </a:solidFill>
                <a:latin typeface="Courier New" pitchFamily="49" charset="0"/>
                <a:cs typeface="Courier New" pitchFamily="49" charset="0"/>
              </a:rPr>
              <a:t>putchar</a:t>
            </a:r>
            <a:r>
              <a:rPr lang="en-GB" sz="2000" b="1" dirty="0" smtClean="0">
                <a:solidFill>
                  <a:schemeClr val="bg1"/>
                </a:solidFill>
                <a:latin typeface="Courier New" pitchFamily="49" charset="0"/>
                <a:cs typeface="Courier New" pitchFamily="49" charset="0"/>
              </a:rPr>
              <a:t> ‘</a:t>
            </a:r>
            <a:r>
              <a:rPr lang="en-GB" sz="2000" b="1" dirty="0" err="1" smtClean="0">
                <a:solidFill>
                  <a:schemeClr val="bg1"/>
                </a:solidFill>
                <a:latin typeface="Courier New" pitchFamily="49" charset="0"/>
                <a:cs typeface="Courier New" pitchFamily="49" charset="0"/>
              </a:rPr>
              <a:t>y</a:t>
            </a:r>
            <a:r>
              <a:rPr lang="en-GB" sz="2000" b="1" dirty="0" smtClean="0">
                <a:solidFill>
                  <a:schemeClr val="bg1"/>
                </a:solidFill>
                <a:latin typeface="Courier New" pitchFamily="49" charset="0"/>
                <a:cs typeface="Courier New" pitchFamily="49" charset="0"/>
              </a:rPr>
              <a:t>’ </a:t>
            </a:r>
          </a:p>
        </p:txBody>
      </p:sp>
      <p:sp>
        <p:nvSpPr>
          <p:cNvPr id="5" name="TextBox 4"/>
          <p:cNvSpPr txBox="1"/>
          <p:nvPr/>
        </p:nvSpPr>
        <p:spPr>
          <a:xfrm>
            <a:off x="1393816" y="3448043"/>
            <a:ext cx="6356369" cy="1015663"/>
          </a:xfrm>
          <a:prstGeom prst="rect">
            <a:avLst/>
          </a:prstGeom>
          <a:solidFill>
            <a:srgbClr val="FFFF00"/>
          </a:solidFill>
        </p:spPr>
        <p:txBody>
          <a:bodyPr wrap="square" rtlCol="0">
            <a:spAutoFit/>
          </a:bodyPr>
          <a:lstStyle/>
          <a:p>
            <a:r>
              <a:rPr lang="en-GB" sz="2000" b="1" dirty="0" err="1" smtClean="0">
                <a:solidFill>
                  <a:schemeClr val="bg1"/>
                </a:solidFill>
                <a:latin typeface="Courier New" pitchFamily="49" charset="0"/>
                <a:cs typeface="Courier New" pitchFamily="49" charset="0"/>
              </a:rPr>
              <a:t>z</a:t>
            </a:r>
            <a:r>
              <a:rPr lang="en-GB" sz="2000" b="1" dirty="0" smtClean="0">
                <a:solidFill>
                  <a:schemeClr val="bg1"/>
                </a:solidFill>
                <a:latin typeface="Courier New" pitchFamily="49" charset="0"/>
                <a:cs typeface="Courier New" pitchFamily="49" charset="0"/>
              </a:rPr>
              <a:t> = ref 0; </a:t>
            </a:r>
            <a:r>
              <a:rPr lang="en-GB" sz="2000" b="1" dirty="0" err="1" smtClean="0">
                <a:solidFill>
                  <a:schemeClr val="bg1"/>
                </a:solidFill>
                <a:latin typeface="Courier New" pitchFamily="49" charset="0"/>
                <a:cs typeface="Courier New" pitchFamily="49" charset="0"/>
              </a:rPr>
              <a:t>z</a:t>
            </a:r>
            <a:r>
              <a:rPr lang="en-GB" sz="2000" b="1" dirty="0" smtClean="0">
                <a:solidFill>
                  <a:schemeClr val="bg1"/>
                </a:solidFill>
                <a:latin typeface="Courier New" pitchFamily="49" charset="0"/>
                <a:cs typeface="Courier New" pitchFamily="49" charset="0"/>
              </a:rPr>
              <a:t> := !</a:t>
            </a:r>
            <a:r>
              <a:rPr lang="en-GB" sz="2000" b="1" dirty="0" err="1" smtClean="0">
                <a:solidFill>
                  <a:schemeClr val="bg1"/>
                </a:solidFill>
                <a:latin typeface="Courier New" pitchFamily="49" charset="0"/>
                <a:cs typeface="Courier New" pitchFamily="49" charset="0"/>
              </a:rPr>
              <a:t>z</a:t>
            </a:r>
            <a:r>
              <a:rPr lang="en-GB" sz="2000" b="1" dirty="0" smtClean="0">
                <a:solidFill>
                  <a:schemeClr val="bg1"/>
                </a:solidFill>
                <a:latin typeface="Courier New" pitchFamily="49" charset="0"/>
                <a:cs typeface="Courier New" pitchFamily="49" charset="0"/>
              </a:rPr>
              <a:t> + 1;</a:t>
            </a:r>
          </a:p>
          <a:p>
            <a:r>
              <a:rPr lang="en-GB" sz="2000" b="1" dirty="0" err="1" smtClean="0">
                <a:solidFill>
                  <a:schemeClr val="bg1"/>
                </a:solidFill>
                <a:latin typeface="Courier New" pitchFamily="49" charset="0"/>
                <a:cs typeface="Courier New" pitchFamily="49" charset="0"/>
              </a:rPr>
              <a:t>f(z</a:t>
            </a:r>
            <a:r>
              <a:rPr lang="en-GB" sz="2000" b="1" dirty="0" smtClean="0">
                <a:solidFill>
                  <a:schemeClr val="bg1"/>
                </a:solidFill>
                <a:latin typeface="Courier New" pitchFamily="49" charset="0"/>
                <a:cs typeface="Courier New" pitchFamily="49" charset="0"/>
              </a:rPr>
              <a:t>);</a:t>
            </a:r>
          </a:p>
          <a:p>
            <a:r>
              <a:rPr lang="en-GB" sz="2000" b="1" dirty="0" err="1" smtClean="0">
                <a:solidFill>
                  <a:schemeClr val="bg1"/>
                </a:solidFill>
                <a:latin typeface="Courier New" pitchFamily="49" charset="0"/>
                <a:cs typeface="Courier New" pitchFamily="49" charset="0"/>
              </a:rPr>
              <a:t>w</a:t>
            </a:r>
            <a:r>
              <a:rPr lang="en-GB" sz="2000" b="1" dirty="0" smtClean="0">
                <a:solidFill>
                  <a:schemeClr val="bg1"/>
                </a:solidFill>
                <a:latin typeface="Courier New" pitchFamily="49" charset="0"/>
                <a:cs typeface="Courier New" pitchFamily="49" charset="0"/>
              </a:rPr>
              <a:t> = !</a:t>
            </a:r>
            <a:r>
              <a:rPr lang="en-GB" sz="2000" b="1" dirty="0" err="1" smtClean="0">
                <a:solidFill>
                  <a:schemeClr val="bg1"/>
                </a:solidFill>
                <a:latin typeface="Courier New" pitchFamily="49" charset="0"/>
                <a:cs typeface="Courier New" pitchFamily="49" charset="0"/>
              </a:rPr>
              <a:t>z</a:t>
            </a:r>
            <a:r>
              <a:rPr lang="en-GB" sz="2000" b="1" dirty="0" smtClean="0">
                <a:solidFill>
                  <a:schemeClr val="bg1"/>
                </a:solidFill>
                <a:latin typeface="Courier New" pitchFamily="49" charset="0"/>
                <a:cs typeface="Courier New" pitchFamily="49" charset="0"/>
              </a:rPr>
              <a:t>    (* What is the value of </a:t>
            </a:r>
            <a:r>
              <a:rPr lang="en-GB" sz="2000" b="1" dirty="0" err="1" smtClean="0">
                <a:solidFill>
                  <a:schemeClr val="bg1"/>
                </a:solidFill>
                <a:latin typeface="Courier New" pitchFamily="49" charset="0"/>
                <a:cs typeface="Courier New" pitchFamily="49" charset="0"/>
              </a:rPr>
              <a:t>w</a:t>
            </a:r>
            <a:r>
              <a:rPr lang="en-GB" sz="2000" b="1" dirty="0" smtClean="0">
                <a:solidFill>
                  <a:schemeClr val="bg1"/>
                </a:solidFill>
                <a:latin typeface="Courier New" pitchFamily="49" charset="0"/>
                <a:cs typeface="Courier New" pitchFamily="49" charset="0"/>
              </a:rPr>
              <a:t>? *)</a:t>
            </a: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Monad Laws</a:t>
            </a:r>
            <a:endParaRPr lang="en-US" dirty="0"/>
          </a:p>
        </p:txBody>
      </p:sp>
      <p:sp>
        <p:nvSpPr>
          <p:cNvPr id="4" name="Rectangle 3"/>
          <p:cNvSpPr>
            <a:spLocks noChangeArrowheads="1"/>
          </p:cNvSpPr>
          <p:nvPr/>
        </p:nvSpPr>
        <p:spPr bwMode="auto">
          <a:xfrm>
            <a:off x="1143000" y="1600200"/>
            <a:ext cx="6629400" cy="4185761"/>
          </a:xfrm>
          <a:prstGeom prst="rect">
            <a:avLst/>
          </a:prstGeom>
          <a:solidFill>
            <a:srgbClr val="5F84D2"/>
          </a:solidFill>
          <a:ln w="9525">
            <a:noFill/>
            <a:miter lim="800000"/>
            <a:headEnd/>
            <a:tailEnd/>
          </a:ln>
          <a:effectLst/>
        </p:spPr>
        <p:txBody>
          <a:bodyPr>
            <a:prstTxWarp prst="textNoShape">
              <a:avLst/>
            </a:prstTxWarp>
            <a:spAutoFit/>
          </a:bodyPr>
          <a:lstStyle/>
          <a:p>
            <a:pPr marL="290513" indent="-290513">
              <a:spcBef>
                <a:spcPct val="60000"/>
              </a:spcBef>
              <a:buClr>
                <a:srgbClr val="FF3300"/>
              </a:buClr>
              <a:buFont typeface="Wingdings" charset="2"/>
              <a:buNone/>
              <a:tabLst>
                <a:tab pos="2667000" algn="l"/>
                <a:tab pos="3429000" algn="l"/>
              </a:tabLst>
            </a:pPr>
            <a:r>
              <a:rPr lang="en-GB" sz="3200" dirty="0" smtClean="0">
                <a:solidFill>
                  <a:schemeClr val="bg1"/>
                </a:solidFill>
                <a:latin typeface="Chalkboard"/>
                <a:cs typeface="Chalkboard"/>
              </a:rPr>
              <a:t>return </a:t>
            </a:r>
            <a:r>
              <a:rPr lang="en-GB" sz="3200" dirty="0" err="1" smtClean="0">
                <a:solidFill>
                  <a:schemeClr val="bg1"/>
                </a:solidFill>
                <a:latin typeface="Chalkboard"/>
                <a:cs typeface="Chalkboard"/>
              </a:rPr>
              <a:t>x</a:t>
            </a:r>
            <a:r>
              <a:rPr lang="en-GB" sz="3200" dirty="0" smtClean="0">
                <a:solidFill>
                  <a:schemeClr val="bg1"/>
                </a:solidFill>
                <a:latin typeface="Chalkboard"/>
                <a:cs typeface="Chalkboard"/>
              </a:rPr>
              <a:t>  </a:t>
            </a:r>
            <a:r>
              <a:rPr lang="en-GB" sz="3200" dirty="0">
                <a:solidFill>
                  <a:schemeClr val="bg1"/>
                </a:solidFill>
                <a:latin typeface="Chalkboard"/>
                <a:cs typeface="Chalkboard"/>
              </a:rPr>
              <a:t>&gt;&gt;=  </a:t>
            </a:r>
            <a:r>
              <a:rPr lang="en-GB" sz="3200" dirty="0" err="1">
                <a:solidFill>
                  <a:schemeClr val="bg1"/>
                </a:solidFill>
                <a:latin typeface="Chalkboard"/>
                <a:cs typeface="Chalkboard"/>
              </a:rPr>
              <a:t>f</a:t>
            </a:r>
            <a:r>
              <a:rPr lang="en-GB" sz="3200" dirty="0" smtClean="0">
                <a:solidFill>
                  <a:schemeClr val="bg1"/>
                </a:solidFill>
                <a:latin typeface="Chalkboard"/>
                <a:cs typeface="Chalkboard"/>
              </a:rPr>
              <a:t>	 </a:t>
            </a:r>
            <a:r>
              <a:rPr lang="en-GB" sz="3600" b="1" dirty="0" smtClean="0">
                <a:solidFill>
                  <a:srgbClr val="FFFF00"/>
                </a:solidFill>
                <a:latin typeface="Chalkboard"/>
                <a:cs typeface="Chalkboard"/>
              </a:rPr>
              <a:t>=</a:t>
            </a:r>
            <a:r>
              <a:rPr lang="en-GB" sz="3200" dirty="0">
                <a:solidFill>
                  <a:schemeClr val="bg1"/>
                </a:solidFill>
                <a:latin typeface="Chalkboard"/>
                <a:cs typeface="Chalkboard"/>
              </a:rPr>
              <a:t>	</a:t>
            </a:r>
            <a:r>
              <a:rPr lang="en-GB" sz="3200" dirty="0" err="1">
                <a:solidFill>
                  <a:schemeClr val="bg1"/>
                </a:solidFill>
                <a:latin typeface="Chalkboard"/>
                <a:cs typeface="Chalkboard"/>
              </a:rPr>
              <a:t>f</a:t>
            </a:r>
            <a:r>
              <a:rPr lang="en-GB" sz="3200" dirty="0">
                <a:solidFill>
                  <a:schemeClr val="bg1"/>
                </a:solidFill>
                <a:latin typeface="Chalkboard"/>
                <a:cs typeface="Chalkboard"/>
              </a:rPr>
              <a:t> </a:t>
            </a:r>
            <a:r>
              <a:rPr lang="en-GB" sz="3200" dirty="0" err="1">
                <a:solidFill>
                  <a:schemeClr val="bg1"/>
                </a:solidFill>
                <a:latin typeface="Chalkboard"/>
                <a:cs typeface="Chalkboard"/>
              </a:rPr>
              <a:t>x</a:t>
            </a:r>
            <a:endParaRPr lang="en-GB" sz="3200" dirty="0">
              <a:solidFill>
                <a:schemeClr val="bg1"/>
              </a:solidFill>
              <a:latin typeface="Chalkboard"/>
              <a:cs typeface="Chalkboard"/>
            </a:endParaRPr>
          </a:p>
          <a:p>
            <a:pPr marL="290513" indent="-290513">
              <a:spcBef>
                <a:spcPct val="60000"/>
              </a:spcBef>
              <a:buClr>
                <a:srgbClr val="FF3300"/>
              </a:buClr>
              <a:buFont typeface="Wingdings" charset="2"/>
              <a:buNone/>
              <a:tabLst>
                <a:tab pos="2667000" algn="l"/>
                <a:tab pos="3429000" algn="l"/>
              </a:tabLst>
            </a:pPr>
            <a:r>
              <a:rPr lang="en-GB" sz="3200" dirty="0" err="1">
                <a:solidFill>
                  <a:schemeClr val="bg1"/>
                </a:solidFill>
                <a:latin typeface="Chalkboard"/>
                <a:cs typeface="Chalkboard"/>
              </a:rPr>
              <a:t>m</a:t>
            </a:r>
            <a:r>
              <a:rPr lang="en-GB" sz="3200" dirty="0">
                <a:solidFill>
                  <a:schemeClr val="bg1"/>
                </a:solidFill>
                <a:latin typeface="Chalkboard"/>
                <a:cs typeface="Chalkboard"/>
              </a:rPr>
              <a:t>  &gt;&gt;= </a:t>
            </a:r>
            <a:r>
              <a:rPr lang="en-GB" sz="3200" dirty="0" smtClean="0">
                <a:solidFill>
                  <a:schemeClr val="bg1"/>
                </a:solidFill>
                <a:latin typeface="Chalkboard"/>
                <a:cs typeface="Chalkboard"/>
              </a:rPr>
              <a:t> return      </a:t>
            </a:r>
            <a:r>
              <a:rPr lang="en-GB" sz="3600" b="1" dirty="0" smtClean="0">
                <a:solidFill>
                  <a:srgbClr val="FFFF00"/>
                </a:solidFill>
                <a:latin typeface="Chalkboard"/>
                <a:cs typeface="Chalkboard"/>
              </a:rPr>
              <a:t>=</a:t>
            </a:r>
            <a:r>
              <a:rPr lang="en-GB" sz="3200" dirty="0" smtClean="0">
                <a:solidFill>
                  <a:srgbClr val="FFFF00"/>
                </a:solidFill>
                <a:latin typeface="Chalkboard"/>
                <a:cs typeface="Chalkboard"/>
              </a:rPr>
              <a:t> </a:t>
            </a:r>
            <a:r>
              <a:rPr lang="en-GB" sz="3200" dirty="0">
                <a:solidFill>
                  <a:schemeClr val="bg1"/>
                </a:solidFill>
                <a:latin typeface="Chalkboard"/>
                <a:cs typeface="Chalkboard"/>
              </a:rPr>
              <a:t>	</a:t>
            </a:r>
            <a:r>
              <a:rPr lang="en-GB" sz="3200" dirty="0" err="1">
                <a:solidFill>
                  <a:schemeClr val="bg1"/>
                </a:solidFill>
                <a:latin typeface="Chalkboard"/>
                <a:cs typeface="Chalkboard"/>
              </a:rPr>
              <a:t>m</a:t>
            </a:r>
            <a:endParaRPr lang="en-GB" sz="3200" dirty="0">
              <a:solidFill>
                <a:schemeClr val="bg1"/>
              </a:solidFill>
              <a:latin typeface="Chalkboard"/>
              <a:cs typeface="Chalkboard"/>
            </a:endParaRPr>
          </a:p>
          <a:p>
            <a:pPr marL="290513" indent="-290513">
              <a:spcBef>
                <a:spcPct val="90000"/>
              </a:spcBef>
              <a:buClr>
                <a:srgbClr val="FF3300"/>
              </a:buClr>
              <a:buFont typeface="Wingdings" charset="2"/>
              <a:buNone/>
              <a:tabLst>
                <a:tab pos="2667000" algn="l"/>
                <a:tab pos="3429000" algn="l"/>
              </a:tabLst>
            </a:pPr>
            <a:r>
              <a:rPr lang="en-GB" sz="3200" dirty="0">
                <a:solidFill>
                  <a:schemeClr val="bg1"/>
                </a:solidFill>
                <a:latin typeface="Chalkboard"/>
                <a:cs typeface="Chalkboard"/>
              </a:rPr>
              <a:t>m1 &gt;&gt;= (</a:t>
            </a:r>
            <a:r>
              <a:rPr lang="en-GB" sz="3600" b="1" dirty="0">
                <a:solidFill>
                  <a:schemeClr val="bg1"/>
                </a:solidFill>
                <a:latin typeface="Chalkboard"/>
                <a:cs typeface="Chalkboard"/>
                <a:sym typeface="Symbol" charset="2"/>
              </a:rPr>
              <a:t></a:t>
            </a:r>
            <a:r>
              <a:rPr lang="en-GB" sz="3200" dirty="0">
                <a:solidFill>
                  <a:schemeClr val="bg1"/>
                </a:solidFill>
                <a:latin typeface="Chalkboard"/>
                <a:cs typeface="Chalkboard"/>
              </a:rPr>
              <a:t>x.m2 &gt;&gt;= (</a:t>
            </a:r>
            <a:r>
              <a:rPr lang="en-GB" sz="3600" b="1" dirty="0" err="1">
                <a:solidFill>
                  <a:schemeClr val="bg1"/>
                </a:solidFill>
                <a:latin typeface="Chalkboard"/>
                <a:cs typeface="Chalkboard"/>
                <a:sym typeface="Symbol" charset="2"/>
              </a:rPr>
              <a:t></a:t>
            </a:r>
            <a:r>
              <a:rPr lang="en-GB" sz="3200" dirty="0">
                <a:solidFill>
                  <a:schemeClr val="bg1"/>
                </a:solidFill>
                <a:latin typeface="Chalkboard"/>
                <a:cs typeface="Chalkboard"/>
              </a:rPr>
              <a:t> y.m3))</a:t>
            </a:r>
            <a:endParaRPr lang="en-GB" sz="3200" dirty="0" smtClean="0">
              <a:solidFill>
                <a:schemeClr val="bg1"/>
              </a:solidFill>
              <a:latin typeface="Chalkboard"/>
              <a:cs typeface="Chalkboard"/>
            </a:endParaRPr>
          </a:p>
          <a:p>
            <a:pPr marL="290513" indent="-290513">
              <a:buClr>
                <a:srgbClr val="FF3300"/>
              </a:buClr>
              <a:buFont typeface="Wingdings" charset="2"/>
              <a:buNone/>
              <a:tabLst>
                <a:tab pos="2667000" algn="l"/>
                <a:tab pos="3429000" algn="l"/>
              </a:tabLst>
            </a:pPr>
            <a:r>
              <a:rPr lang="en-GB" sz="3600" b="1" dirty="0" smtClean="0">
                <a:solidFill>
                  <a:schemeClr val="bg1"/>
                </a:solidFill>
                <a:latin typeface="Chalkboard"/>
                <a:cs typeface="Chalkboard"/>
              </a:rPr>
              <a:t>                    </a:t>
            </a:r>
            <a:r>
              <a:rPr lang="en-GB" sz="3600" b="1" dirty="0" smtClean="0">
                <a:solidFill>
                  <a:srgbClr val="FFFF00"/>
                </a:solidFill>
                <a:latin typeface="Chalkboard"/>
                <a:cs typeface="Chalkboard"/>
              </a:rPr>
              <a:t>=</a:t>
            </a:r>
            <a:endParaRPr lang="en-GB" sz="3200" dirty="0">
              <a:solidFill>
                <a:srgbClr val="FFFF00"/>
              </a:solidFill>
              <a:latin typeface="Chalkboard"/>
              <a:cs typeface="Chalkboard"/>
            </a:endParaRPr>
          </a:p>
          <a:p>
            <a:pPr marL="290513" indent="-290513">
              <a:buClr>
                <a:srgbClr val="FF3300"/>
              </a:buClr>
              <a:buFont typeface="Wingdings" charset="2"/>
              <a:buNone/>
              <a:tabLst>
                <a:tab pos="2667000" algn="l"/>
                <a:tab pos="3429000" algn="l"/>
              </a:tabLst>
            </a:pPr>
            <a:r>
              <a:rPr lang="en-GB" sz="3200" dirty="0">
                <a:solidFill>
                  <a:schemeClr val="bg1"/>
                </a:solidFill>
                <a:latin typeface="Chalkboard"/>
                <a:cs typeface="Chalkboard"/>
              </a:rPr>
              <a:t>(m1 &gt;&gt;= (</a:t>
            </a:r>
            <a:r>
              <a:rPr lang="en-GB" sz="3600" b="1" dirty="0" err="1">
                <a:solidFill>
                  <a:schemeClr val="bg1"/>
                </a:solidFill>
                <a:latin typeface="Chalkboard"/>
                <a:cs typeface="Chalkboard"/>
                <a:sym typeface="Symbol" charset="2"/>
              </a:rPr>
              <a:t></a:t>
            </a:r>
            <a:r>
              <a:rPr lang="en-GB" sz="3200" dirty="0">
                <a:solidFill>
                  <a:schemeClr val="bg1"/>
                </a:solidFill>
                <a:latin typeface="Chalkboard"/>
                <a:cs typeface="Chalkboard"/>
              </a:rPr>
              <a:t> x.m2)) &gt;&gt;= (</a:t>
            </a:r>
            <a:r>
              <a:rPr lang="en-GB" sz="3600" b="1" dirty="0" err="1">
                <a:solidFill>
                  <a:schemeClr val="bg1"/>
                </a:solidFill>
                <a:latin typeface="Chalkboard"/>
                <a:cs typeface="Chalkboard"/>
                <a:sym typeface="Symbol" charset="2"/>
              </a:rPr>
              <a:t></a:t>
            </a:r>
            <a:r>
              <a:rPr lang="en-GB" sz="3200" dirty="0">
                <a:solidFill>
                  <a:schemeClr val="bg1"/>
                </a:solidFill>
                <a:latin typeface="Chalkboard"/>
                <a:cs typeface="Chalkboard"/>
              </a:rPr>
              <a:t> y.m3</a:t>
            </a:r>
            <a:r>
              <a:rPr lang="en-GB" sz="3200" dirty="0" smtClean="0">
                <a:solidFill>
                  <a:schemeClr val="bg1"/>
                </a:solidFill>
                <a:latin typeface="Chalkboard"/>
                <a:cs typeface="Chalkboard"/>
              </a:rPr>
              <a:t>)</a:t>
            </a:r>
          </a:p>
          <a:p>
            <a:pPr marL="290513" indent="-290513">
              <a:buClr>
                <a:srgbClr val="FF3300"/>
              </a:buClr>
              <a:buFont typeface="Wingdings" charset="2"/>
              <a:buNone/>
              <a:tabLst>
                <a:tab pos="2667000" algn="l"/>
                <a:tab pos="3429000" algn="l"/>
              </a:tabLst>
            </a:pPr>
            <a:r>
              <a:rPr lang="en-GB" sz="3200" dirty="0" smtClean="0">
                <a:solidFill>
                  <a:schemeClr val="bg1"/>
                </a:solidFill>
                <a:latin typeface="Chalkboard"/>
                <a:cs typeface="Chalkboard"/>
              </a:rPr>
              <a:t>            </a:t>
            </a:r>
            <a:r>
              <a:rPr lang="en-GB" sz="3200" dirty="0" err="1" smtClean="0">
                <a:solidFill>
                  <a:schemeClr val="bg1"/>
                </a:solidFill>
                <a:latin typeface="Chalkboard"/>
                <a:cs typeface="Chalkboard"/>
              </a:rPr>
              <a:t>x</a:t>
            </a:r>
            <a:r>
              <a:rPr lang="en-GB" sz="3200" dirty="0" smtClean="0">
                <a:solidFill>
                  <a:schemeClr val="bg1"/>
                </a:solidFill>
                <a:latin typeface="Chalkboard"/>
                <a:cs typeface="Chalkboard"/>
              </a:rPr>
              <a:t> not in free </a:t>
            </a:r>
            <a:r>
              <a:rPr lang="en-GB" sz="3200" dirty="0" err="1" smtClean="0">
                <a:solidFill>
                  <a:schemeClr val="bg1"/>
                </a:solidFill>
                <a:latin typeface="Chalkboard"/>
                <a:cs typeface="Chalkboard"/>
              </a:rPr>
              <a:t>vars</a:t>
            </a:r>
            <a:r>
              <a:rPr lang="en-GB" sz="3200" dirty="0" smtClean="0">
                <a:solidFill>
                  <a:schemeClr val="bg1"/>
                </a:solidFill>
                <a:latin typeface="Chalkboard"/>
                <a:cs typeface="Chalkboard"/>
              </a:rPr>
              <a:t> of m3</a:t>
            </a:r>
            <a:endParaRPr lang="en-GB" sz="3200" dirty="0">
              <a:solidFill>
                <a:schemeClr val="bg1"/>
              </a:solidFill>
              <a:latin typeface="Chalkboard"/>
              <a:cs typeface="Chalkboard"/>
            </a:endParaRPr>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Derived Laws for (</a:t>
            </a:r>
            <a:r>
              <a:rPr lang="en-US" dirty="0" smtClean="0">
                <a:solidFill>
                  <a:srgbClr val="FFFF00"/>
                </a:solidFill>
              </a:rPr>
              <a:t>&gt;&gt;</a:t>
            </a:r>
            <a:r>
              <a:rPr lang="en-US" dirty="0" smtClean="0"/>
              <a:t>) and </a:t>
            </a:r>
            <a:r>
              <a:rPr lang="en-US" dirty="0" smtClean="0">
                <a:solidFill>
                  <a:srgbClr val="FFFF00"/>
                </a:solidFill>
              </a:rPr>
              <a:t>done</a:t>
            </a:r>
            <a:endParaRPr lang="en-US" dirty="0">
              <a:solidFill>
                <a:srgbClr val="FFFF00"/>
              </a:solidFill>
            </a:endParaRPr>
          </a:p>
        </p:txBody>
      </p:sp>
      <p:sp>
        <p:nvSpPr>
          <p:cNvPr id="4" name="Rectangle 3"/>
          <p:cNvSpPr>
            <a:spLocks noChangeArrowheads="1"/>
          </p:cNvSpPr>
          <p:nvPr/>
        </p:nvSpPr>
        <p:spPr bwMode="auto">
          <a:xfrm>
            <a:off x="1435100" y="3949700"/>
            <a:ext cx="6629400" cy="1754326"/>
          </a:xfrm>
          <a:prstGeom prst="rect">
            <a:avLst/>
          </a:prstGeom>
          <a:solidFill>
            <a:srgbClr val="5F84D2"/>
          </a:solidFill>
          <a:ln w="9525">
            <a:noFill/>
            <a:miter lim="800000"/>
            <a:headEnd/>
            <a:tailEnd/>
          </a:ln>
          <a:effectLst/>
        </p:spPr>
        <p:txBody>
          <a:bodyPr>
            <a:prstTxWarp prst="textNoShape">
              <a:avLst/>
            </a:prstTxWarp>
            <a:spAutoFit/>
          </a:bodyPr>
          <a:lstStyle/>
          <a:p>
            <a:pPr marL="290513" indent="-290513">
              <a:spcBef>
                <a:spcPct val="60000"/>
              </a:spcBef>
              <a:buClr>
                <a:srgbClr val="FF3300"/>
              </a:buClr>
              <a:buFont typeface="Wingdings" charset="2"/>
              <a:buNone/>
              <a:tabLst>
                <a:tab pos="2667000" algn="l"/>
                <a:tab pos="3429000" algn="l"/>
              </a:tabLst>
            </a:pPr>
            <a:r>
              <a:rPr lang="en-GB" sz="2400" dirty="0" smtClean="0">
                <a:solidFill>
                  <a:schemeClr val="bg1"/>
                </a:solidFill>
                <a:latin typeface="Chalkboard"/>
                <a:cs typeface="Chalkboard"/>
              </a:rPr>
              <a:t>done &gt;&gt;  </a:t>
            </a:r>
            <a:r>
              <a:rPr lang="en-GB" sz="2400" dirty="0" err="1" smtClean="0">
                <a:solidFill>
                  <a:schemeClr val="bg1"/>
                </a:solidFill>
                <a:latin typeface="Chalkboard"/>
                <a:cs typeface="Chalkboard"/>
              </a:rPr>
              <a:t>m</a:t>
            </a:r>
            <a:r>
              <a:rPr lang="en-GB" sz="2400" dirty="0" smtClean="0">
                <a:solidFill>
                  <a:schemeClr val="bg1"/>
                </a:solidFill>
                <a:latin typeface="Chalkboard"/>
                <a:cs typeface="Chalkboard"/>
              </a:rPr>
              <a:t>         </a:t>
            </a:r>
            <a:r>
              <a:rPr lang="en-GB" sz="2400" b="1" dirty="0" smtClean="0">
                <a:solidFill>
                  <a:srgbClr val="FFFF00"/>
                </a:solidFill>
                <a:latin typeface="Chalkboard"/>
                <a:cs typeface="Chalkboard"/>
              </a:rPr>
              <a:t>=</a:t>
            </a:r>
            <a:r>
              <a:rPr lang="en-GB" sz="2400" dirty="0" smtClean="0">
                <a:solidFill>
                  <a:schemeClr val="bg1"/>
                </a:solidFill>
                <a:latin typeface="Chalkboard"/>
                <a:cs typeface="Chalkboard"/>
              </a:rPr>
              <a:t> </a:t>
            </a:r>
            <a:r>
              <a:rPr lang="en-GB" sz="2400" dirty="0" err="1" smtClean="0">
                <a:solidFill>
                  <a:schemeClr val="bg1"/>
                </a:solidFill>
                <a:latin typeface="Chalkboard"/>
                <a:cs typeface="Chalkboard"/>
              </a:rPr>
              <a:t>m</a:t>
            </a:r>
            <a:endParaRPr lang="en-GB" sz="2400" dirty="0" smtClean="0">
              <a:solidFill>
                <a:schemeClr val="bg1"/>
              </a:solidFill>
              <a:latin typeface="Chalkboard"/>
              <a:cs typeface="Chalkboard"/>
            </a:endParaRPr>
          </a:p>
          <a:p>
            <a:pPr marL="290513" indent="-290513">
              <a:spcBef>
                <a:spcPct val="60000"/>
              </a:spcBef>
              <a:buClr>
                <a:srgbClr val="FF3300"/>
              </a:buClr>
              <a:buFont typeface="Wingdings" charset="2"/>
              <a:buNone/>
              <a:tabLst>
                <a:tab pos="2667000" algn="l"/>
                <a:tab pos="3429000" algn="l"/>
              </a:tabLst>
            </a:pPr>
            <a:r>
              <a:rPr lang="en-GB" sz="2400" dirty="0" err="1" smtClean="0">
                <a:solidFill>
                  <a:schemeClr val="bg1"/>
                </a:solidFill>
                <a:latin typeface="Chalkboard"/>
                <a:cs typeface="Chalkboard"/>
              </a:rPr>
              <a:t>m</a:t>
            </a:r>
            <a:r>
              <a:rPr lang="en-GB" sz="2400" dirty="0" smtClean="0">
                <a:solidFill>
                  <a:schemeClr val="bg1"/>
                </a:solidFill>
                <a:latin typeface="Chalkboard"/>
                <a:cs typeface="Chalkboard"/>
              </a:rPr>
              <a:t>  </a:t>
            </a:r>
            <a:r>
              <a:rPr lang="en-GB" sz="2400" dirty="0">
                <a:solidFill>
                  <a:schemeClr val="bg1"/>
                </a:solidFill>
                <a:latin typeface="Chalkboard"/>
                <a:cs typeface="Chalkboard"/>
              </a:rPr>
              <a:t>&gt;</a:t>
            </a:r>
            <a:r>
              <a:rPr lang="en-GB" sz="2400" dirty="0" smtClean="0">
                <a:solidFill>
                  <a:schemeClr val="bg1"/>
                </a:solidFill>
                <a:latin typeface="Chalkboard"/>
                <a:cs typeface="Chalkboard"/>
              </a:rPr>
              <a:t>&gt;  done        </a:t>
            </a:r>
            <a:r>
              <a:rPr lang="en-GB" sz="2400" b="1" dirty="0" smtClean="0">
                <a:solidFill>
                  <a:srgbClr val="FFFF00"/>
                </a:solidFill>
                <a:latin typeface="Chalkboard"/>
                <a:cs typeface="Chalkboard"/>
              </a:rPr>
              <a:t>=</a:t>
            </a:r>
            <a:r>
              <a:rPr lang="en-GB" sz="2400" dirty="0" smtClean="0">
                <a:solidFill>
                  <a:srgbClr val="FFFF00"/>
                </a:solidFill>
                <a:latin typeface="Chalkboard"/>
                <a:cs typeface="Chalkboard"/>
              </a:rPr>
              <a:t> </a:t>
            </a:r>
            <a:r>
              <a:rPr lang="en-GB" sz="2400" dirty="0" err="1" smtClean="0">
                <a:solidFill>
                  <a:schemeClr val="bg1"/>
                </a:solidFill>
                <a:latin typeface="Chalkboard"/>
                <a:cs typeface="Chalkboard"/>
              </a:rPr>
              <a:t>m</a:t>
            </a:r>
            <a:endParaRPr lang="en-GB" sz="2400" dirty="0">
              <a:solidFill>
                <a:schemeClr val="bg1"/>
              </a:solidFill>
              <a:latin typeface="Chalkboard"/>
              <a:cs typeface="Chalkboard"/>
            </a:endParaRPr>
          </a:p>
          <a:p>
            <a:pPr marL="290513" indent="-290513">
              <a:spcBef>
                <a:spcPct val="90000"/>
              </a:spcBef>
              <a:buClr>
                <a:srgbClr val="FF3300"/>
              </a:buClr>
              <a:buFont typeface="Wingdings" charset="2"/>
              <a:buNone/>
              <a:tabLst>
                <a:tab pos="2667000" algn="l"/>
                <a:tab pos="3429000" algn="l"/>
              </a:tabLst>
            </a:pPr>
            <a:r>
              <a:rPr lang="en-GB" sz="2400" dirty="0">
                <a:solidFill>
                  <a:schemeClr val="bg1"/>
                </a:solidFill>
                <a:latin typeface="Chalkboard"/>
                <a:cs typeface="Chalkboard"/>
              </a:rPr>
              <a:t>m1 &gt;</a:t>
            </a:r>
            <a:r>
              <a:rPr lang="en-GB" sz="2400" dirty="0" smtClean="0">
                <a:solidFill>
                  <a:schemeClr val="bg1"/>
                </a:solidFill>
                <a:latin typeface="Chalkboard"/>
                <a:cs typeface="Chalkboard"/>
              </a:rPr>
              <a:t>&gt; (m2 </a:t>
            </a:r>
            <a:r>
              <a:rPr lang="en-GB" sz="2400" dirty="0">
                <a:solidFill>
                  <a:schemeClr val="bg1"/>
                </a:solidFill>
                <a:latin typeface="Chalkboard"/>
                <a:cs typeface="Chalkboard"/>
              </a:rPr>
              <a:t>&gt;</a:t>
            </a:r>
            <a:r>
              <a:rPr lang="en-GB" sz="2400" dirty="0" smtClean="0">
                <a:solidFill>
                  <a:schemeClr val="bg1"/>
                </a:solidFill>
                <a:latin typeface="Chalkboard"/>
                <a:cs typeface="Chalkboard"/>
              </a:rPr>
              <a:t>&gt; m3)  </a:t>
            </a:r>
            <a:r>
              <a:rPr lang="en-GB" sz="2400" b="1" dirty="0" smtClean="0">
                <a:solidFill>
                  <a:srgbClr val="FFFF00"/>
                </a:solidFill>
                <a:latin typeface="Chalkboard"/>
                <a:cs typeface="Chalkboard"/>
              </a:rPr>
              <a:t>=</a:t>
            </a:r>
            <a:r>
              <a:rPr lang="en-GB" sz="2400" dirty="0">
                <a:solidFill>
                  <a:srgbClr val="FFFF00"/>
                </a:solidFill>
                <a:latin typeface="Chalkboard"/>
                <a:cs typeface="Chalkboard"/>
              </a:rPr>
              <a:t> </a:t>
            </a:r>
            <a:r>
              <a:rPr lang="en-GB" sz="2400" dirty="0" smtClean="0">
                <a:solidFill>
                  <a:schemeClr val="bg1"/>
                </a:solidFill>
                <a:latin typeface="Chalkboard"/>
                <a:cs typeface="Chalkboard"/>
              </a:rPr>
              <a:t>(</a:t>
            </a:r>
            <a:r>
              <a:rPr lang="en-GB" sz="2400" dirty="0">
                <a:solidFill>
                  <a:schemeClr val="bg1"/>
                </a:solidFill>
                <a:latin typeface="Chalkboard"/>
                <a:cs typeface="Chalkboard"/>
              </a:rPr>
              <a:t>m1 &gt;</a:t>
            </a:r>
            <a:r>
              <a:rPr lang="en-GB" sz="2400" dirty="0" smtClean="0">
                <a:solidFill>
                  <a:schemeClr val="bg1"/>
                </a:solidFill>
                <a:latin typeface="Chalkboard"/>
                <a:cs typeface="Chalkboard"/>
              </a:rPr>
              <a:t>&gt; m2) </a:t>
            </a:r>
            <a:r>
              <a:rPr lang="en-GB" sz="2400" dirty="0">
                <a:solidFill>
                  <a:schemeClr val="bg1"/>
                </a:solidFill>
                <a:latin typeface="Chalkboard"/>
                <a:cs typeface="Chalkboard"/>
              </a:rPr>
              <a:t>&gt;</a:t>
            </a:r>
            <a:r>
              <a:rPr lang="en-GB" sz="2400" dirty="0" smtClean="0">
                <a:solidFill>
                  <a:schemeClr val="bg1"/>
                </a:solidFill>
                <a:latin typeface="Chalkboard"/>
                <a:cs typeface="Chalkboard"/>
              </a:rPr>
              <a:t>&gt; m3</a:t>
            </a:r>
          </a:p>
        </p:txBody>
      </p:sp>
      <p:sp>
        <p:nvSpPr>
          <p:cNvPr id="5" name="Rectangle 4"/>
          <p:cNvSpPr>
            <a:spLocks noChangeArrowheads="1"/>
          </p:cNvSpPr>
          <p:nvPr/>
        </p:nvSpPr>
        <p:spPr bwMode="auto">
          <a:xfrm>
            <a:off x="2057400" y="1651001"/>
            <a:ext cx="5029200" cy="1887696"/>
          </a:xfrm>
          <a:prstGeom prst="rect">
            <a:avLst/>
          </a:prstGeom>
          <a:solidFill>
            <a:srgbClr val="FFFF00"/>
          </a:solidFill>
          <a:ln w="9525">
            <a:noFill/>
            <a:miter lim="800000"/>
            <a:headEnd/>
            <a:tailEnd/>
          </a:ln>
          <a:effectLst/>
        </p:spPr>
        <p:txBody>
          <a:bodyPr wrap="square">
            <a:prstTxWarp prst="textNoShape">
              <a:avLst/>
            </a:prstTxWarp>
            <a:spAutoFit/>
          </a:bodyPr>
          <a:lstStyle/>
          <a:p>
            <a:pPr marL="290513" indent="-290513" algn="l">
              <a:spcBef>
                <a:spcPts val="528"/>
              </a:spcBef>
              <a:buClr>
                <a:srgbClr val="FF3300"/>
              </a:buClr>
              <a:buFont typeface="Wingdings" charset="2"/>
              <a:buNone/>
            </a:pPr>
            <a:r>
              <a:rPr lang="en-GB" sz="2000" b="1" dirty="0">
                <a:solidFill>
                  <a:schemeClr val="bg1"/>
                </a:solidFill>
                <a:latin typeface="Courier New" charset="0"/>
              </a:rPr>
              <a:t>(&gt;&gt;) :: IO a -&gt; IO </a:t>
            </a:r>
            <a:r>
              <a:rPr lang="en-GB" sz="2000" b="1" dirty="0" err="1">
                <a:solidFill>
                  <a:schemeClr val="bg1"/>
                </a:solidFill>
                <a:latin typeface="Courier New" charset="0"/>
              </a:rPr>
              <a:t>b</a:t>
            </a:r>
            <a:r>
              <a:rPr lang="en-GB" sz="2000" b="1" dirty="0">
                <a:solidFill>
                  <a:schemeClr val="bg1"/>
                </a:solidFill>
                <a:latin typeface="Courier New" charset="0"/>
              </a:rPr>
              <a:t> -&gt; IO </a:t>
            </a:r>
            <a:r>
              <a:rPr lang="en-GB" sz="2000" b="1" dirty="0" err="1">
                <a:solidFill>
                  <a:schemeClr val="bg1"/>
                </a:solidFill>
                <a:latin typeface="Courier New" charset="0"/>
              </a:rPr>
              <a:t>b</a:t>
            </a:r>
            <a:endParaRPr lang="en-GB" sz="2000" b="1" dirty="0">
              <a:solidFill>
                <a:schemeClr val="bg1"/>
              </a:solidFill>
              <a:latin typeface="Courier New" charset="0"/>
            </a:endParaRPr>
          </a:p>
          <a:p>
            <a:pPr marL="290513" indent="-290513" algn="l">
              <a:spcBef>
                <a:spcPts val="528"/>
              </a:spcBef>
              <a:buClr>
                <a:srgbClr val="FF3300"/>
              </a:buClr>
              <a:buFont typeface="Wingdings" charset="2"/>
              <a:buNone/>
            </a:pPr>
            <a:r>
              <a:rPr lang="en-GB" sz="2000" b="1" dirty="0" err="1">
                <a:solidFill>
                  <a:schemeClr val="bg1"/>
                </a:solidFill>
                <a:latin typeface="Courier New" charset="0"/>
              </a:rPr>
              <a:t>m</a:t>
            </a:r>
            <a:r>
              <a:rPr lang="en-GB" sz="2000" b="1" dirty="0">
                <a:solidFill>
                  <a:schemeClr val="bg1"/>
                </a:solidFill>
                <a:latin typeface="Courier New" charset="0"/>
              </a:rPr>
              <a:t> &gt;&gt; </a:t>
            </a:r>
            <a:r>
              <a:rPr lang="en-GB" sz="2000" b="1" dirty="0" err="1">
                <a:solidFill>
                  <a:schemeClr val="bg1"/>
                </a:solidFill>
                <a:latin typeface="Courier New" charset="0"/>
              </a:rPr>
              <a:t>n</a:t>
            </a:r>
            <a:r>
              <a:rPr lang="en-GB" sz="2000" b="1" dirty="0">
                <a:solidFill>
                  <a:schemeClr val="bg1"/>
                </a:solidFill>
                <a:latin typeface="Courier New" charset="0"/>
              </a:rPr>
              <a:t>  =  </a:t>
            </a:r>
            <a:r>
              <a:rPr lang="en-GB" sz="2000" b="1" dirty="0" err="1">
                <a:solidFill>
                  <a:schemeClr val="bg1"/>
                </a:solidFill>
                <a:latin typeface="Courier New" charset="0"/>
              </a:rPr>
              <a:t>m</a:t>
            </a:r>
            <a:r>
              <a:rPr lang="en-GB" sz="2000" b="1" dirty="0">
                <a:solidFill>
                  <a:schemeClr val="bg1"/>
                </a:solidFill>
                <a:latin typeface="Courier New" charset="0"/>
              </a:rPr>
              <a:t> &gt;&gt;= (</a:t>
            </a:r>
            <a:r>
              <a:rPr lang="en-GB" sz="2000" b="1" dirty="0" smtClean="0">
                <a:solidFill>
                  <a:schemeClr val="bg1"/>
                </a:solidFill>
                <a:latin typeface="Courier New" charset="0"/>
              </a:rPr>
              <a:t>\</a:t>
            </a:r>
            <a:r>
              <a:rPr lang="en-GB" sz="2000" b="1" dirty="0">
                <a:solidFill>
                  <a:schemeClr val="bg1"/>
                </a:solidFill>
                <a:latin typeface="Courier New" charset="0"/>
              </a:rPr>
              <a:t>_</a:t>
            </a:r>
            <a:r>
              <a:rPr lang="en-GB" sz="2000" b="1" dirty="0" smtClean="0">
                <a:solidFill>
                  <a:schemeClr val="bg1"/>
                </a:solidFill>
                <a:latin typeface="Courier New" charset="0"/>
              </a:rPr>
              <a:t> </a:t>
            </a:r>
            <a:r>
              <a:rPr lang="en-GB" sz="2000" b="1" dirty="0">
                <a:solidFill>
                  <a:schemeClr val="bg1"/>
                </a:solidFill>
                <a:latin typeface="Courier New" charset="0"/>
              </a:rPr>
              <a:t>-&gt; </a:t>
            </a:r>
            <a:r>
              <a:rPr lang="en-GB" sz="2000" b="1" dirty="0" err="1">
                <a:solidFill>
                  <a:schemeClr val="bg1"/>
                </a:solidFill>
                <a:latin typeface="Courier New" charset="0"/>
              </a:rPr>
              <a:t>n</a:t>
            </a:r>
            <a:r>
              <a:rPr lang="en-GB" sz="2000" b="1" dirty="0" smtClean="0">
                <a:solidFill>
                  <a:schemeClr val="bg1"/>
                </a:solidFill>
                <a:latin typeface="Courier New" charset="0"/>
              </a:rPr>
              <a:t>)</a:t>
            </a:r>
          </a:p>
          <a:p>
            <a:pPr marL="290513" indent="-290513" algn="l">
              <a:spcBef>
                <a:spcPts val="528"/>
              </a:spcBef>
              <a:buClr>
                <a:srgbClr val="FF3300"/>
              </a:buClr>
              <a:buFont typeface="Wingdings" charset="2"/>
              <a:buNone/>
            </a:pPr>
            <a:endParaRPr lang="en-GB" sz="2000" b="1" dirty="0" smtClean="0">
              <a:solidFill>
                <a:schemeClr val="bg1"/>
              </a:solidFill>
              <a:latin typeface="Courier New" charset="0"/>
            </a:endParaRPr>
          </a:p>
          <a:p>
            <a:pPr marL="290513" indent="-290513" algn="l">
              <a:spcBef>
                <a:spcPts val="528"/>
              </a:spcBef>
              <a:buClr>
                <a:srgbClr val="FF3300"/>
              </a:buClr>
              <a:buFont typeface="Wingdings" charset="2"/>
              <a:buNone/>
            </a:pPr>
            <a:r>
              <a:rPr lang="en-GB" sz="2000" b="1" dirty="0" smtClean="0">
                <a:solidFill>
                  <a:schemeClr val="bg1"/>
                </a:solidFill>
                <a:latin typeface="Courier New" charset="0"/>
              </a:rPr>
              <a:t>done :: IO ()</a:t>
            </a:r>
          </a:p>
          <a:p>
            <a:pPr marL="290513" indent="-290513" algn="l">
              <a:spcBef>
                <a:spcPts val="528"/>
              </a:spcBef>
              <a:buClr>
                <a:srgbClr val="FF3300"/>
              </a:buClr>
              <a:buFont typeface="Wingdings" charset="2"/>
              <a:buNone/>
            </a:pPr>
            <a:r>
              <a:rPr lang="en-GB" sz="2000" b="1" dirty="0" smtClean="0">
                <a:solidFill>
                  <a:schemeClr val="bg1"/>
                </a:solidFill>
                <a:latin typeface="Courier New" charset="0"/>
              </a:rPr>
              <a:t>done = return ()</a:t>
            </a:r>
            <a:endParaRPr lang="en-GB" sz="2000" b="1" dirty="0">
              <a:solidFill>
                <a:schemeClr val="bg1"/>
              </a:solidFill>
              <a:latin typeface="Courier New" charset="0"/>
            </a:endParaRPr>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Reasoning</a:t>
            </a:r>
            <a:endParaRPr lang="en-US" dirty="0"/>
          </a:p>
        </p:txBody>
      </p:sp>
      <p:sp>
        <p:nvSpPr>
          <p:cNvPr id="3" name="Content Placeholder 2"/>
          <p:cNvSpPr>
            <a:spLocks noGrp="1"/>
          </p:cNvSpPr>
          <p:nvPr>
            <p:ph idx="1"/>
          </p:nvPr>
        </p:nvSpPr>
        <p:spPr/>
        <p:txBody>
          <a:bodyPr/>
          <a:lstStyle/>
          <a:p>
            <a:r>
              <a:rPr lang="en-US" dirty="0" smtClean="0"/>
              <a:t>Using the monad laws and </a:t>
            </a:r>
            <a:r>
              <a:rPr lang="en-US" dirty="0" err="1" smtClean="0"/>
              <a:t>equational</a:t>
            </a:r>
            <a:r>
              <a:rPr lang="en-US" dirty="0" smtClean="0"/>
              <a:t> reasoning, we can prove program properties.</a:t>
            </a:r>
            <a:endParaRPr lang="en-US" dirty="0"/>
          </a:p>
        </p:txBody>
      </p:sp>
      <p:sp>
        <p:nvSpPr>
          <p:cNvPr id="4" name="Rectangle 3"/>
          <p:cNvSpPr>
            <a:spLocks noChangeArrowheads="1"/>
          </p:cNvSpPr>
          <p:nvPr/>
        </p:nvSpPr>
        <p:spPr bwMode="auto">
          <a:xfrm>
            <a:off x="1600200" y="2806701"/>
            <a:ext cx="5943600" cy="1051570"/>
          </a:xfrm>
          <a:prstGeom prst="rect">
            <a:avLst/>
          </a:prstGeom>
          <a:solidFill>
            <a:srgbClr val="FFFF00"/>
          </a:solidFill>
          <a:ln w="9525">
            <a:noFill/>
            <a:miter lim="800000"/>
            <a:headEnd/>
            <a:tailEnd/>
          </a:ln>
          <a:effectLst/>
        </p:spPr>
        <p:txBody>
          <a:bodyPr wrap="square">
            <a:prstTxWarp prst="textNoShape">
              <a:avLst/>
            </a:prstTxWarp>
            <a:spAutoFit/>
          </a:bodyPr>
          <a:lstStyle/>
          <a:p>
            <a:pPr marL="290513" indent="-290513" algn="l">
              <a:spcBef>
                <a:spcPts val="528"/>
              </a:spcBef>
              <a:buClr>
                <a:srgbClr val="FF3300"/>
              </a:buClr>
              <a:buFont typeface="Wingdings" charset="2"/>
              <a:buNone/>
            </a:pPr>
            <a:r>
              <a:rPr lang="en-GB" b="1" dirty="0" err="1" smtClean="0">
                <a:solidFill>
                  <a:schemeClr val="bg1"/>
                </a:solidFill>
                <a:latin typeface="Courier New" charset="0"/>
              </a:rPr>
              <a:t>putStr</a:t>
            </a:r>
            <a:r>
              <a:rPr lang="en-GB" b="1" dirty="0" smtClean="0">
                <a:solidFill>
                  <a:schemeClr val="bg1"/>
                </a:solidFill>
                <a:latin typeface="Courier New" charset="0"/>
              </a:rPr>
              <a:t> :: String -&gt; IO ()</a:t>
            </a:r>
          </a:p>
          <a:p>
            <a:pPr marL="290513" indent="-290513" algn="l">
              <a:spcBef>
                <a:spcPts val="528"/>
              </a:spcBef>
              <a:buClr>
                <a:srgbClr val="FF3300"/>
              </a:buClr>
              <a:buFont typeface="Wingdings" charset="2"/>
              <a:buNone/>
            </a:pPr>
            <a:r>
              <a:rPr lang="en-GB" b="1" dirty="0" err="1" smtClean="0">
                <a:solidFill>
                  <a:schemeClr val="bg1"/>
                </a:solidFill>
                <a:latin typeface="Courier New" charset="0"/>
              </a:rPr>
              <a:t>putStr</a:t>
            </a:r>
            <a:r>
              <a:rPr lang="en-GB" b="1" dirty="0" smtClean="0">
                <a:solidFill>
                  <a:schemeClr val="bg1"/>
                </a:solidFill>
                <a:latin typeface="Courier New" charset="0"/>
              </a:rPr>
              <a:t> [] = done</a:t>
            </a:r>
          </a:p>
          <a:p>
            <a:pPr marL="290513" indent="-290513" algn="l">
              <a:spcBef>
                <a:spcPts val="528"/>
              </a:spcBef>
              <a:buClr>
                <a:srgbClr val="FF3300"/>
              </a:buClr>
              <a:buFont typeface="Wingdings" charset="2"/>
              <a:buNone/>
            </a:pPr>
            <a:r>
              <a:rPr lang="en-GB" b="1" dirty="0" err="1" smtClean="0">
                <a:solidFill>
                  <a:schemeClr val="bg1"/>
                </a:solidFill>
                <a:latin typeface="Courier New" charset="0"/>
              </a:rPr>
              <a:t>putStr</a:t>
            </a:r>
            <a:r>
              <a:rPr lang="en-GB" b="1" dirty="0" smtClean="0">
                <a:solidFill>
                  <a:schemeClr val="bg1"/>
                </a:solidFill>
                <a:latin typeface="Courier New" charset="0"/>
              </a:rPr>
              <a:t> (</a:t>
            </a:r>
            <a:r>
              <a:rPr lang="en-GB" b="1" dirty="0" err="1" smtClean="0">
                <a:solidFill>
                  <a:schemeClr val="bg1"/>
                </a:solidFill>
                <a:latin typeface="Courier New" charset="0"/>
              </a:rPr>
              <a:t>c:s</a:t>
            </a:r>
            <a:r>
              <a:rPr lang="en-GB" b="1" dirty="0" smtClean="0">
                <a:solidFill>
                  <a:schemeClr val="bg1"/>
                </a:solidFill>
                <a:latin typeface="Courier New" charset="0"/>
              </a:rPr>
              <a:t>) = </a:t>
            </a:r>
            <a:r>
              <a:rPr lang="en-GB" b="1" dirty="0" err="1" smtClean="0">
                <a:solidFill>
                  <a:schemeClr val="bg1"/>
                </a:solidFill>
                <a:latin typeface="Courier New" charset="0"/>
              </a:rPr>
              <a:t>putChar</a:t>
            </a:r>
            <a:r>
              <a:rPr lang="en-GB" b="1" dirty="0" smtClean="0">
                <a:solidFill>
                  <a:schemeClr val="bg1"/>
                </a:solidFill>
                <a:latin typeface="Courier New" charset="0"/>
              </a:rPr>
              <a:t> </a:t>
            </a:r>
            <a:r>
              <a:rPr lang="en-GB" b="1" dirty="0" err="1" smtClean="0">
                <a:solidFill>
                  <a:schemeClr val="bg1"/>
                </a:solidFill>
                <a:latin typeface="Courier New" charset="0"/>
              </a:rPr>
              <a:t>c</a:t>
            </a:r>
            <a:r>
              <a:rPr lang="en-GB" b="1" dirty="0" smtClean="0">
                <a:solidFill>
                  <a:schemeClr val="bg1"/>
                </a:solidFill>
                <a:latin typeface="Courier New" charset="0"/>
              </a:rPr>
              <a:t> &gt;&gt; </a:t>
            </a:r>
            <a:r>
              <a:rPr lang="en-GB" b="1" dirty="0" err="1" smtClean="0">
                <a:solidFill>
                  <a:schemeClr val="bg1"/>
                </a:solidFill>
                <a:latin typeface="Courier New" charset="0"/>
              </a:rPr>
              <a:t>putStr</a:t>
            </a:r>
            <a:r>
              <a:rPr lang="en-GB" b="1" dirty="0" smtClean="0">
                <a:solidFill>
                  <a:schemeClr val="bg1"/>
                </a:solidFill>
                <a:latin typeface="Courier New" charset="0"/>
              </a:rPr>
              <a:t> </a:t>
            </a:r>
            <a:r>
              <a:rPr lang="en-GB" b="1" dirty="0" err="1" smtClean="0">
                <a:solidFill>
                  <a:schemeClr val="bg1"/>
                </a:solidFill>
                <a:latin typeface="Courier New" charset="0"/>
              </a:rPr>
              <a:t>s</a:t>
            </a:r>
            <a:endParaRPr lang="en-GB" b="1" dirty="0">
              <a:solidFill>
                <a:schemeClr val="bg1"/>
              </a:solidFill>
              <a:latin typeface="Courier New" charset="0"/>
            </a:endParaRPr>
          </a:p>
        </p:txBody>
      </p:sp>
      <p:sp>
        <p:nvSpPr>
          <p:cNvPr id="6" name="Rectangle 5"/>
          <p:cNvSpPr>
            <a:spLocks noChangeArrowheads="1"/>
          </p:cNvSpPr>
          <p:nvPr/>
        </p:nvSpPr>
        <p:spPr bwMode="auto">
          <a:xfrm>
            <a:off x="1314450" y="4140201"/>
            <a:ext cx="6515100" cy="772006"/>
          </a:xfrm>
          <a:prstGeom prst="rect">
            <a:avLst/>
          </a:prstGeom>
          <a:solidFill>
            <a:schemeClr val="accent6"/>
          </a:solidFill>
          <a:ln w="9525">
            <a:noFill/>
            <a:miter lim="800000"/>
            <a:headEnd/>
            <a:tailEnd/>
          </a:ln>
          <a:effectLst/>
        </p:spPr>
        <p:txBody>
          <a:bodyPr wrap="square">
            <a:prstTxWarp prst="textNoShape">
              <a:avLst/>
            </a:prstTxWarp>
            <a:spAutoFit/>
          </a:bodyPr>
          <a:lstStyle/>
          <a:p>
            <a:pPr marL="290513" indent="-290513" algn="l">
              <a:spcBef>
                <a:spcPts val="528"/>
              </a:spcBef>
              <a:buClr>
                <a:srgbClr val="FF3300"/>
              </a:buClr>
              <a:buFont typeface="Wingdings" charset="2"/>
              <a:buNone/>
            </a:pPr>
            <a:r>
              <a:rPr lang="en-GB" sz="2000" b="1" dirty="0" smtClean="0">
                <a:solidFill>
                  <a:schemeClr val="bg1"/>
                </a:solidFill>
                <a:latin typeface="Chalkboard"/>
                <a:cs typeface="Chalkboard"/>
              </a:rPr>
              <a:t>Proposition</a:t>
            </a:r>
            <a:r>
              <a:rPr lang="en-GB" sz="2000" b="1" dirty="0" smtClean="0">
                <a:solidFill>
                  <a:schemeClr val="bg1"/>
                </a:solidFill>
                <a:latin typeface="Courier New" charset="0"/>
              </a:rPr>
              <a:t>: </a:t>
            </a:r>
          </a:p>
          <a:p>
            <a:pPr marL="290513" indent="-290513" algn="l">
              <a:spcBef>
                <a:spcPts val="528"/>
              </a:spcBef>
              <a:buClr>
                <a:srgbClr val="FF3300"/>
              </a:buClr>
              <a:buFont typeface="Wingdings" charset="2"/>
              <a:buNone/>
            </a:pPr>
            <a:r>
              <a:rPr lang="en-GB" sz="2000" b="1" dirty="0" smtClean="0">
                <a:solidFill>
                  <a:schemeClr val="bg1"/>
                </a:solidFill>
                <a:latin typeface="Courier New" charset="0"/>
              </a:rPr>
              <a:t> </a:t>
            </a:r>
            <a:r>
              <a:rPr lang="en-GB" sz="2000" b="1" dirty="0" err="1" smtClean="0">
                <a:solidFill>
                  <a:schemeClr val="bg1"/>
                </a:solidFill>
                <a:latin typeface="Courier New" charset="0"/>
              </a:rPr>
              <a:t>putStr</a:t>
            </a:r>
            <a:r>
              <a:rPr lang="en-GB" sz="2000" b="1" dirty="0" smtClean="0">
                <a:solidFill>
                  <a:schemeClr val="bg1"/>
                </a:solidFill>
                <a:latin typeface="Courier New" charset="0"/>
              </a:rPr>
              <a:t> </a:t>
            </a:r>
            <a:r>
              <a:rPr lang="en-GB" sz="2000" b="1" dirty="0" err="1" smtClean="0">
                <a:solidFill>
                  <a:schemeClr val="bg1"/>
                </a:solidFill>
                <a:latin typeface="Courier New" charset="0"/>
              </a:rPr>
              <a:t>r</a:t>
            </a:r>
            <a:r>
              <a:rPr lang="en-GB" sz="2000" b="1" dirty="0" smtClean="0">
                <a:solidFill>
                  <a:schemeClr val="bg1"/>
                </a:solidFill>
                <a:latin typeface="Courier New" charset="0"/>
              </a:rPr>
              <a:t> &gt;&gt; </a:t>
            </a:r>
            <a:r>
              <a:rPr lang="en-GB" sz="2000" b="1" dirty="0" err="1" smtClean="0">
                <a:solidFill>
                  <a:schemeClr val="bg1"/>
                </a:solidFill>
                <a:latin typeface="Courier New" charset="0"/>
              </a:rPr>
              <a:t>putStr</a:t>
            </a:r>
            <a:r>
              <a:rPr lang="en-GB" sz="2000" b="1" dirty="0" smtClean="0">
                <a:solidFill>
                  <a:schemeClr val="bg1"/>
                </a:solidFill>
                <a:latin typeface="Courier New" charset="0"/>
              </a:rPr>
              <a:t> </a:t>
            </a:r>
            <a:r>
              <a:rPr lang="en-GB" sz="2000" b="1" dirty="0" err="1" smtClean="0">
                <a:solidFill>
                  <a:schemeClr val="bg1"/>
                </a:solidFill>
                <a:latin typeface="Courier New" charset="0"/>
              </a:rPr>
              <a:t>s</a:t>
            </a:r>
            <a:r>
              <a:rPr lang="en-GB" sz="2000" b="1" dirty="0" smtClean="0">
                <a:solidFill>
                  <a:schemeClr val="bg1"/>
                </a:solidFill>
                <a:latin typeface="Courier New" charset="0"/>
              </a:rPr>
              <a:t> = </a:t>
            </a:r>
            <a:r>
              <a:rPr lang="en-GB" sz="2000" b="1" dirty="0" err="1" smtClean="0">
                <a:solidFill>
                  <a:schemeClr val="bg1"/>
                </a:solidFill>
                <a:latin typeface="Courier New" charset="0"/>
              </a:rPr>
              <a:t>putStr</a:t>
            </a:r>
            <a:r>
              <a:rPr lang="en-GB" sz="2000" b="1" dirty="0" smtClean="0">
                <a:solidFill>
                  <a:schemeClr val="bg1"/>
                </a:solidFill>
                <a:latin typeface="Courier New" charset="0"/>
              </a:rPr>
              <a:t> (</a:t>
            </a:r>
            <a:r>
              <a:rPr lang="en-GB" sz="2000" b="1" dirty="0" err="1" smtClean="0">
                <a:solidFill>
                  <a:schemeClr val="bg1"/>
                </a:solidFill>
                <a:latin typeface="Courier New" charset="0"/>
              </a:rPr>
              <a:t>r</a:t>
            </a:r>
            <a:r>
              <a:rPr lang="en-GB" sz="2000" b="1" dirty="0" smtClean="0">
                <a:solidFill>
                  <a:schemeClr val="bg1"/>
                </a:solidFill>
                <a:latin typeface="Courier New" charset="0"/>
              </a:rPr>
              <a:t> ++ </a:t>
            </a:r>
            <a:r>
              <a:rPr lang="en-GB" sz="2000" b="1" dirty="0" err="1" smtClean="0">
                <a:solidFill>
                  <a:schemeClr val="bg1"/>
                </a:solidFill>
                <a:latin typeface="Courier New" charset="0"/>
              </a:rPr>
              <a:t>s</a:t>
            </a:r>
            <a:r>
              <a:rPr lang="en-GB" sz="2000" b="1" dirty="0" smtClean="0">
                <a:solidFill>
                  <a:schemeClr val="bg1"/>
                </a:solidFill>
                <a:latin typeface="Courier New" charset="0"/>
              </a:rPr>
              <a:t>)</a:t>
            </a:r>
            <a:endParaRPr lang="en-GB" sz="2000" b="1" dirty="0">
              <a:solidFill>
                <a:schemeClr val="bg1"/>
              </a:solidFill>
              <a:latin typeface="Courier New" charset="0"/>
            </a:endParaRPr>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Rectangle 3"/>
          <p:cNvSpPr>
            <a:spLocks noChangeArrowheads="1"/>
          </p:cNvSpPr>
          <p:nvPr/>
        </p:nvSpPr>
        <p:spPr bwMode="auto">
          <a:xfrm>
            <a:off x="1809750" y="508001"/>
            <a:ext cx="5943600" cy="1051570"/>
          </a:xfrm>
          <a:prstGeom prst="rect">
            <a:avLst/>
          </a:prstGeom>
          <a:solidFill>
            <a:srgbClr val="FFFF00"/>
          </a:solidFill>
          <a:ln w="9525">
            <a:noFill/>
            <a:miter lim="800000"/>
            <a:headEnd/>
            <a:tailEnd/>
          </a:ln>
          <a:effectLst/>
        </p:spPr>
        <p:txBody>
          <a:bodyPr wrap="square">
            <a:prstTxWarp prst="textNoShape">
              <a:avLst/>
            </a:prstTxWarp>
            <a:spAutoFit/>
          </a:bodyPr>
          <a:lstStyle/>
          <a:p>
            <a:pPr marL="290513" indent="-290513" algn="l">
              <a:spcBef>
                <a:spcPts val="528"/>
              </a:spcBef>
              <a:buClr>
                <a:srgbClr val="FF3300"/>
              </a:buClr>
              <a:buFont typeface="Wingdings" charset="2"/>
              <a:buNone/>
            </a:pPr>
            <a:r>
              <a:rPr lang="en-GB" b="1" dirty="0" err="1" smtClean="0">
                <a:solidFill>
                  <a:schemeClr val="bg1"/>
                </a:solidFill>
                <a:latin typeface="Courier New" charset="0"/>
              </a:rPr>
              <a:t>putStr</a:t>
            </a:r>
            <a:r>
              <a:rPr lang="en-GB" b="1" dirty="0" smtClean="0">
                <a:solidFill>
                  <a:schemeClr val="bg1"/>
                </a:solidFill>
                <a:latin typeface="Courier New" charset="0"/>
              </a:rPr>
              <a:t> :: String -&gt; IO ()</a:t>
            </a:r>
          </a:p>
          <a:p>
            <a:pPr marL="290513" indent="-290513" algn="l">
              <a:spcBef>
                <a:spcPts val="528"/>
              </a:spcBef>
              <a:buClr>
                <a:srgbClr val="FF3300"/>
              </a:buClr>
              <a:buFont typeface="Wingdings" charset="2"/>
              <a:buNone/>
            </a:pPr>
            <a:r>
              <a:rPr lang="en-GB" b="1" dirty="0" err="1" smtClean="0">
                <a:solidFill>
                  <a:schemeClr val="bg1"/>
                </a:solidFill>
                <a:latin typeface="Courier New" charset="0"/>
              </a:rPr>
              <a:t>putStr</a:t>
            </a:r>
            <a:r>
              <a:rPr lang="en-GB" b="1" dirty="0" smtClean="0">
                <a:solidFill>
                  <a:schemeClr val="bg1"/>
                </a:solidFill>
                <a:latin typeface="Courier New" charset="0"/>
              </a:rPr>
              <a:t> [] = done</a:t>
            </a:r>
          </a:p>
          <a:p>
            <a:pPr marL="290513" indent="-290513" algn="l">
              <a:spcBef>
                <a:spcPts val="528"/>
              </a:spcBef>
              <a:buClr>
                <a:srgbClr val="FF3300"/>
              </a:buClr>
              <a:buFont typeface="Wingdings" charset="2"/>
              <a:buNone/>
            </a:pPr>
            <a:r>
              <a:rPr lang="en-GB" b="1" dirty="0" err="1" smtClean="0">
                <a:solidFill>
                  <a:schemeClr val="bg1"/>
                </a:solidFill>
                <a:latin typeface="Courier New" charset="0"/>
              </a:rPr>
              <a:t>putStr</a:t>
            </a:r>
            <a:r>
              <a:rPr lang="en-GB" b="1" dirty="0" smtClean="0">
                <a:solidFill>
                  <a:schemeClr val="bg1"/>
                </a:solidFill>
                <a:latin typeface="Courier New" charset="0"/>
              </a:rPr>
              <a:t> (</a:t>
            </a:r>
            <a:r>
              <a:rPr lang="en-GB" b="1" dirty="0" err="1" smtClean="0">
                <a:solidFill>
                  <a:schemeClr val="bg1"/>
                </a:solidFill>
                <a:latin typeface="Courier New" charset="0"/>
              </a:rPr>
              <a:t>c:cs</a:t>
            </a:r>
            <a:r>
              <a:rPr lang="en-GB" b="1" dirty="0" smtClean="0">
                <a:solidFill>
                  <a:schemeClr val="bg1"/>
                </a:solidFill>
                <a:latin typeface="Courier New" charset="0"/>
              </a:rPr>
              <a:t>) = </a:t>
            </a:r>
            <a:r>
              <a:rPr lang="en-GB" b="1" dirty="0" err="1" smtClean="0">
                <a:solidFill>
                  <a:schemeClr val="bg1"/>
                </a:solidFill>
                <a:latin typeface="Courier New" charset="0"/>
              </a:rPr>
              <a:t>putChar</a:t>
            </a:r>
            <a:r>
              <a:rPr lang="en-GB" b="1" dirty="0" smtClean="0">
                <a:solidFill>
                  <a:schemeClr val="bg1"/>
                </a:solidFill>
                <a:latin typeface="Courier New" charset="0"/>
              </a:rPr>
              <a:t> </a:t>
            </a:r>
            <a:r>
              <a:rPr lang="en-GB" b="1" dirty="0" err="1" smtClean="0">
                <a:solidFill>
                  <a:schemeClr val="bg1"/>
                </a:solidFill>
                <a:latin typeface="Courier New" charset="0"/>
              </a:rPr>
              <a:t>c</a:t>
            </a:r>
            <a:r>
              <a:rPr lang="en-GB" b="1" dirty="0" smtClean="0">
                <a:solidFill>
                  <a:schemeClr val="bg1"/>
                </a:solidFill>
                <a:latin typeface="Courier New" charset="0"/>
              </a:rPr>
              <a:t> &gt;&gt; </a:t>
            </a:r>
            <a:r>
              <a:rPr lang="en-GB" b="1" dirty="0" err="1" smtClean="0">
                <a:solidFill>
                  <a:schemeClr val="bg1"/>
                </a:solidFill>
                <a:latin typeface="Courier New" charset="0"/>
              </a:rPr>
              <a:t>putStr</a:t>
            </a:r>
            <a:r>
              <a:rPr lang="en-GB" b="1" dirty="0" smtClean="0">
                <a:solidFill>
                  <a:schemeClr val="bg1"/>
                </a:solidFill>
                <a:latin typeface="Courier New" charset="0"/>
              </a:rPr>
              <a:t> </a:t>
            </a:r>
            <a:r>
              <a:rPr lang="en-GB" b="1" dirty="0" err="1" smtClean="0">
                <a:solidFill>
                  <a:schemeClr val="bg1"/>
                </a:solidFill>
                <a:latin typeface="Courier New" charset="0"/>
              </a:rPr>
              <a:t>cs</a:t>
            </a:r>
            <a:endParaRPr lang="en-GB" b="1" dirty="0">
              <a:solidFill>
                <a:schemeClr val="bg1"/>
              </a:solidFill>
              <a:latin typeface="Courier New" charset="0"/>
            </a:endParaRPr>
          </a:p>
        </p:txBody>
      </p:sp>
      <p:sp>
        <p:nvSpPr>
          <p:cNvPr id="5" name="Rectangle 4"/>
          <p:cNvSpPr>
            <a:spLocks noChangeArrowheads="1"/>
          </p:cNvSpPr>
          <p:nvPr/>
        </p:nvSpPr>
        <p:spPr bwMode="auto">
          <a:xfrm>
            <a:off x="1809750" y="2870201"/>
            <a:ext cx="5943600" cy="3747180"/>
          </a:xfrm>
          <a:prstGeom prst="rect">
            <a:avLst/>
          </a:prstGeom>
          <a:solidFill>
            <a:schemeClr val="accent5"/>
          </a:solidFill>
          <a:ln w="9525">
            <a:noFill/>
            <a:miter lim="800000"/>
            <a:headEnd/>
            <a:tailEnd/>
          </a:ln>
          <a:effectLst/>
        </p:spPr>
        <p:txBody>
          <a:bodyPr wrap="square">
            <a:prstTxWarp prst="textNoShape">
              <a:avLst/>
            </a:prstTxWarp>
            <a:spAutoFit/>
          </a:bodyPr>
          <a:lstStyle/>
          <a:p>
            <a:pPr marL="290513" indent="-290513" algn="l">
              <a:spcBef>
                <a:spcPts val="528"/>
              </a:spcBef>
              <a:buClr>
                <a:srgbClr val="FF3300"/>
              </a:buClr>
              <a:buFont typeface="Wingdings" charset="2"/>
              <a:buNone/>
            </a:pPr>
            <a:r>
              <a:rPr lang="en-GB" sz="2000" b="1" dirty="0" smtClean="0">
                <a:solidFill>
                  <a:srgbClr val="FFFF00"/>
                </a:solidFill>
                <a:latin typeface="Chalkboard"/>
                <a:cs typeface="Chalkboard"/>
              </a:rPr>
              <a:t>Proof</a:t>
            </a:r>
            <a:r>
              <a:rPr lang="en-GB" sz="2000" b="1" dirty="0" smtClean="0">
                <a:solidFill>
                  <a:schemeClr val="bg1"/>
                </a:solidFill>
                <a:latin typeface="Chalkboard"/>
                <a:cs typeface="Chalkboard"/>
              </a:rPr>
              <a:t>: By induction on </a:t>
            </a:r>
            <a:r>
              <a:rPr lang="en-GB" sz="2000" b="1" dirty="0" err="1" smtClean="0">
                <a:solidFill>
                  <a:schemeClr val="bg1"/>
                </a:solidFill>
                <a:latin typeface="Chalkboard"/>
                <a:cs typeface="Chalkboard"/>
              </a:rPr>
              <a:t>r</a:t>
            </a:r>
            <a:r>
              <a:rPr lang="en-GB" sz="2000" b="1" dirty="0" smtClean="0">
                <a:solidFill>
                  <a:schemeClr val="bg1"/>
                </a:solidFill>
                <a:latin typeface="Chalkboard"/>
                <a:cs typeface="Chalkboard"/>
              </a:rPr>
              <a:t>.</a:t>
            </a:r>
          </a:p>
          <a:p>
            <a:pPr marL="290513" indent="-290513" algn="l">
              <a:spcBef>
                <a:spcPts val="528"/>
              </a:spcBef>
              <a:buClr>
                <a:srgbClr val="FF3300"/>
              </a:buClr>
              <a:buFont typeface="Wingdings" charset="2"/>
              <a:buNone/>
            </a:pPr>
            <a:r>
              <a:rPr lang="en-GB" sz="2000" b="1" dirty="0" smtClean="0">
                <a:solidFill>
                  <a:srgbClr val="FFFF00"/>
                </a:solidFill>
                <a:latin typeface="Chalkboard"/>
                <a:cs typeface="Chalkboard"/>
              </a:rPr>
              <a:t>Base case</a:t>
            </a:r>
            <a:r>
              <a:rPr lang="en-GB" sz="2000" b="1" dirty="0" smtClean="0">
                <a:solidFill>
                  <a:schemeClr val="bg1"/>
                </a:solidFill>
                <a:latin typeface="Chalkboard"/>
                <a:cs typeface="Chalkboard"/>
              </a:rPr>
              <a:t>: </a:t>
            </a:r>
            <a:r>
              <a:rPr lang="en-GB" sz="2000" b="1" dirty="0" err="1" smtClean="0">
                <a:solidFill>
                  <a:schemeClr val="bg1"/>
                </a:solidFill>
                <a:latin typeface="Courier New" charset="0"/>
              </a:rPr>
              <a:t>r</a:t>
            </a:r>
            <a:r>
              <a:rPr lang="en-GB" sz="2000" b="1" dirty="0" smtClean="0">
                <a:solidFill>
                  <a:schemeClr val="bg1"/>
                </a:solidFill>
                <a:latin typeface="Courier New" charset="0"/>
              </a:rPr>
              <a:t> </a:t>
            </a:r>
            <a:r>
              <a:rPr lang="en-GB" sz="2000" b="1" dirty="0" smtClean="0">
                <a:solidFill>
                  <a:schemeClr val="bg1"/>
                </a:solidFill>
                <a:latin typeface="Chalkboard"/>
                <a:cs typeface="Chalkboard"/>
              </a:rPr>
              <a:t>is</a:t>
            </a:r>
            <a:r>
              <a:rPr lang="en-GB" sz="2000" b="1" dirty="0" smtClean="0">
                <a:solidFill>
                  <a:schemeClr val="bg1"/>
                </a:solidFill>
                <a:latin typeface="Courier New" charset="0"/>
              </a:rPr>
              <a:t> []</a:t>
            </a:r>
          </a:p>
          <a:p>
            <a:pPr marL="290513" indent="-290513" algn="l">
              <a:spcBef>
                <a:spcPts val="528"/>
              </a:spcBef>
              <a:buClr>
                <a:srgbClr val="FF3300"/>
              </a:buClr>
              <a:buFont typeface="Wingdings" charset="2"/>
              <a:buNone/>
            </a:pPr>
            <a:r>
              <a:rPr lang="en-GB" sz="2000" b="1" dirty="0" smtClean="0">
                <a:solidFill>
                  <a:schemeClr val="bg1"/>
                </a:solidFill>
                <a:latin typeface="Courier New" charset="0"/>
              </a:rPr>
              <a:t>   </a:t>
            </a:r>
            <a:r>
              <a:rPr lang="en-GB" sz="2000" b="1" dirty="0" err="1" smtClean="0">
                <a:solidFill>
                  <a:schemeClr val="bg1"/>
                </a:solidFill>
                <a:latin typeface="Courier New" charset="0"/>
              </a:rPr>
              <a:t>putStr</a:t>
            </a:r>
            <a:r>
              <a:rPr lang="en-GB" sz="2000" b="1" dirty="0" smtClean="0">
                <a:solidFill>
                  <a:schemeClr val="bg1"/>
                </a:solidFill>
                <a:latin typeface="Courier New" charset="0"/>
              </a:rPr>
              <a:t> [] &gt;&gt; </a:t>
            </a:r>
            <a:r>
              <a:rPr lang="en-GB" sz="2000" b="1" dirty="0" err="1" smtClean="0">
                <a:solidFill>
                  <a:schemeClr val="bg1"/>
                </a:solidFill>
                <a:latin typeface="Courier New" charset="0"/>
              </a:rPr>
              <a:t>putStr</a:t>
            </a:r>
            <a:r>
              <a:rPr lang="en-GB" sz="2000" b="1" dirty="0" smtClean="0">
                <a:solidFill>
                  <a:schemeClr val="bg1"/>
                </a:solidFill>
                <a:latin typeface="Courier New" charset="0"/>
              </a:rPr>
              <a:t> </a:t>
            </a:r>
            <a:r>
              <a:rPr lang="en-GB" sz="2000" b="1" dirty="0" err="1" smtClean="0">
                <a:solidFill>
                  <a:schemeClr val="bg1"/>
                </a:solidFill>
                <a:latin typeface="Courier New" charset="0"/>
              </a:rPr>
              <a:t>s</a:t>
            </a:r>
            <a:endParaRPr lang="en-GB" sz="2000" b="1" dirty="0" smtClean="0">
              <a:solidFill>
                <a:schemeClr val="bg1"/>
              </a:solidFill>
              <a:latin typeface="Courier New" charset="0"/>
            </a:endParaRPr>
          </a:p>
          <a:p>
            <a:pPr marL="290513" indent="-290513" algn="l">
              <a:spcBef>
                <a:spcPts val="528"/>
              </a:spcBef>
              <a:buClr>
                <a:srgbClr val="FF3300"/>
              </a:buClr>
              <a:buFont typeface="Wingdings" charset="2"/>
              <a:buNone/>
            </a:pPr>
            <a:r>
              <a:rPr lang="en-GB" sz="2000" b="1" dirty="0" smtClean="0">
                <a:solidFill>
                  <a:schemeClr val="bg1"/>
                </a:solidFill>
                <a:latin typeface="Courier New" charset="0"/>
              </a:rPr>
              <a:t> = (</a:t>
            </a:r>
            <a:r>
              <a:rPr lang="en-GB" sz="2000" b="1" dirty="0" smtClean="0">
                <a:solidFill>
                  <a:schemeClr val="bg1"/>
                </a:solidFill>
                <a:latin typeface="Chalkboard"/>
                <a:cs typeface="Chalkboard"/>
              </a:rPr>
              <a:t>definition of </a:t>
            </a:r>
            <a:r>
              <a:rPr lang="en-GB" sz="2000" b="1" dirty="0" err="1" smtClean="0">
                <a:solidFill>
                  <a:schemeClr val="bg1"/>
                </a:solidFill>
                <a:latin typeface="Chalkboard"/>
                <a:cs typeface="Chalkboard"/>
              </a:rPr>
              <a:t>putStr</a:t>
            </a:r>
            <a:r>
              <a:rPr lang="en-GB" sz="2000" b="1" dirty="0" smtClean="0">
                <a:solidFill>
                  <a:schemeClr val="bg1"/>
                </a:solidFill>
                <a:latin typeface="Courier New" charset="0"/>
              </a:rPr>
              <a:t>)</a:t>
            </a:r>
          </a:p>
          <a:p>
            <a:pPr marL="290513" indent="-290513" algn="l">
              <a:spcBef>
                <a:spcPts val="528"/>
              </a:spcBef>
              <a:buClr>
                <a:srgbClr val="FF3300"/>
              </a:buClr>
              <a:buFont typeface="Wingdings" charset="2"/>
              <a:buNone/>
            </a:pPr>
            <a:r>
              <a:rPr lang="en-GB" sz="2000" b="1" dirty="0" smtClean="0">
                <a:solidFill>
                  <a:schemeClr val="bg1"/>
                </a:solidFill>
                <a:latin typeface="Courier New" charset="0"/>
              </a:rPr>
              <a:t>   done &gt;&gt; </a:t>
            </a:r>
            <a:r>
              <a:rPr lang="en-GB" sz="2000" b="1" dirty="0" err="1" smtClean="0">
                <a:solidFill>
                  <a:schemeClr val="bg1"/>
                </a:solidFill>
                <a:latin typeface="Courier New" charset="0"/>
              </a:rPr>
              <a:t>putStr</a:t>
            </a:r>
            <a:r>
              <a:rPr lang="en-GB" sz="2000" b="1" dirty="0" smtClean="0">
                <a:solidFill>
                  <a:schemeClr val="bg1"/>
                </a:solidFill>
                <a:latin typeface="Courier New" charset="0"/>
              </a:rPr>
              <a:t> </a:t>
            </a:r>
            <a:r>
              <a:rPr lang="en-GB" sz="2000" b="1" dirty="0" err="1" smtClean="0">
                <a:solidFill>
                  <a:schemeClr val="bg1"/>
                </a:solidFill>
                <a:latin typeface="Courier New" charset="0"/>
              </a:rPr>
              <a:t>s</a:t>
            </a:r>
            <a:endParaRPr lang="en-GB" sz="2000" b="1" dirty="0" smtClean="0">
              <a:solidFill>
                <a:schemeClr val="bg1"/>
              </a:solidFill>
              <a:latin typeface="Courier New" charset="0"/>
            </a:endParaRPr>
          </a:p>
          <a:p>
            <a:pPr marL="290513" indent="-290513" algn="l">
              <a:spcBef>
                <a:spcPts val="528"/>
              </a:spcBef>
              <a:buClr>
                <a:srgbClr val="FF3300"/>
              </a:buClr>
              <a:buFont typeface="Wingdings" charset="2"/>
              <a:buNone/>
            </a:pPr>
            <a:r>
              <a:rPr lang="en-GB" sz="2000" b="1" dirty="0" smtClean="0">
                <a:solidFill>
                  <a:schemeClr val="bg1"/>
                </a:solidFill>
                <a:latin typeface="Courier New" charset="0"/>
              </a:rPr>
              <a:t> = (</a:t>
            </a:r>
            <a:r>
              <a:rPr lang="en-GB" sz="2000" b="1" dirty="0" smtClean="0">
                <a:solidFill>
                  <a:schemeClr val="bg1"/>
                </a:solidFill>
                <a:latin typeface="Chalkboard"/>
                <a:cs typeface="Chalkboard"/>
              </a:rPr>
              <a:t>first monad law for </a:t>
            </a:r>
            <a:r>
              <a:rPr lang="en-GB" sz="2000" b="1" dirty="0" smtClean="0">
                <a:solidFill>
                  <a:schemeClr val="bg1"/>
                </a:solidFill>
                <a:latin typeface="Courier New" charset="0"/>
              </a:rPr>
              <a:t>&gt;&gt;)</a:t>
            </a:r>
          </a:p>
          <a:p>
            <a:pPr marL="290513" indent="-290513" algn="l">
              <a:spcBef>
                <a:spcPts val="528"/>
              </a:spcBef>
              <a:buClr>
                <a:srgbClr val="FF3300"/>
              </a:buClr>
              <a:buFont typeface="Wingdings" charset="2"/>
              <a:buNone/>
            </a:pPr>
            <a:r>
              <a:rPr lang="en-GB" sz="2000" b="1" dirty="0" smtClean="0">
                <a:solidFill>
                  <a:schemeClr val="bg1"/>
                </a:solidFill>
                <a:latin typeface="Courier New" charset="0"/>
              </a:rPr>
              <a:t>   </a:t>
            </a:r>
            <a:r>
              <a:rPr lang="en-GB" sz="2000" b="1" dirty="0" err="1" smtClean="0">
                <a:solidFill>
                  <a:schemeClr val="bg1"/>
                </a:solidFill>
                <a:latin typeface="Courier New" charset="0"/>
              </a:rPr>
              <a:t>putStr</a:t>
            </a:r>
            <a:r>
              <a:rPr lang="en-GB" sz="2000" b="1" dirty="0" smtClean="0">
                <a:solidFill>
                  <a:schemeClr val="bg1"/>
                </a:solidFill>
                <a:latin typeface="Courier New" charset="0"/>
              </a:rPr>
              <a:t> </a:t>
            </a:r>
            <a:r>
              <a:rPr lang="en-GB" sz="2000" b="1" dirty="0" err="1" smtClean="0">
                <a:solidFill>
                  <a:schemeClr val="bg1"/>
                </a:solidFill>
                <a:latin typeface="Courier New" charset="0"/>
              </a:rPr>
              <a:t>s</a:t>
            </a:r>
            <a:endParaRPr lang="en-GB" sz="2000" b="1" dirty="0" smtClean="0">
              <a:solidFill>
                <a:schemeClr val="bg1"/>
              </a:solidFill>
              <a:latin typeface="Courier New" charset="0"/>
            </a:endParaRPr>
          </a:p>
          <a:p>
            <a:pPr marL="290513" indent="-290513" algn="l">
              <a:spcBef>
                <a:spcPts val="528"/>
              </a:spcBef>
              <a:buClr>
                <a:srgbClr val="FF3300"/>
              </a:buClr>
              <a:buFont typeface="Wingdings" charset="2"/>
              <a:buNone/>
            </a:pPr>
            <a:r>
              <a:rPr lang="en-GB" sz="2000" b="1" dirty="0" smtClean="0">
                <a:solidFill>
                  <a:schemeClr val="bg1"/>
                </a:solidFill>
                <a:latin typeface="Courier New" charset="0"/>
              </a:rPr>
              <a:t> = (definition of ++)</a:t>
            </a:r>
          </a:p>
          <a:p>
            <a:pPr marL="290513" indent="-290513" algn="l">
              <a:spcBef>
                <a:spcPts val="528"/>
              </a:spcBef>
              <a:buClr>
                <a:srgbClr val="FF3300"/>
              </a:buClr>
              <a:buFont typeface="Wingdings" charset="2"/>
              <a:buNone/>
            </a:pPr>
            <a:r>
              <a:rPr lang="en-GB" sz="2000" b="1" dirty="0" smtClean="0">
                <a:solidFill>
                  <a:schemeClr val="bg1"/>
                </a:solidFill>
                <a:latin typeface="Courier New" charset="0"/>
              </a:rPr>
              <a:t>   </a:t>
            </a:r>
            <a:r>
              <a:rPr lang="en-GB" sz="2000" b="1" dirty="0" err="1" smtClean="0">
                <a:solidFill>
                  <a:schemeClr val="bg1"/>
                </a:solidFill>
                <a:latin typeface="Courier New" charset="0"/>
              </a:rPr>
              <a:t>putStr</a:t>
            </a:r>
            <a:r>
              <a:rPr lang="en-GB" sz="2000" b="1" dirty="0" smtClean="0">
                <a:solidFill>
                  <a:schemeClr val="bg1"/>
                </a:solidFill>
                <a:latin typeface="Courier New" charset="0"/>
              </a:rPr>
              <a:t> ([] ++ </a:t>
            </a:r>
            <a:r>
              <a:rPr lang="en-GB" sz="2000" b="1" dirty="0" err="1" smtClean="0">
                <a:solidFill>
                  <a:schemeClr val="bg1"/>
                </a:solidFill>
                <a:latin typeface="Courier New" charset="0"/>
              </a:rPr>
              <a:t>s</a:t>
            </a:r>
            <a:r>
              <a:rPr lang="en-GB" sz="2000" b="1" dirty="0" smtClean="0">
                <a:solidFill>
                  <a:schemeClr val="bg1"/>
                </a:solidFill>
                <a:latin typeface="Courier New" charset="0"/>
              </a:rPr>
              <a:t>) </a:t>
            </a:r>
          </a:p>
          <a:p>
            <a:pPr marL="290513" indent="-290513" algn="l">
              <a:spcBef>
                <a:spcPts val="528"/>
              </a:spcBef>
              <a:buClr>
                <a:srgbClr val="FF3300"/>
              </a:buClr>
              <a:buFont typeface="Wingdings" charset="2"/>
              <a:buNone/>
            </a:pPr>
            <a:r>
              <a:rPr lang="en-GB" sz="2000" b="1" dirty="0" smtClean="0">
                <a:solidFill>
                  <a:srgbClr val="FFFF00"/>
                </a:solidFill>
                <a:latin typeface="Chalkboard"/>
                <a:cs typeface="Chalkboard"/>
              </a:rPr>
              <a:t>Induction case</a:t>
            </a:r>
            <a:r>
              <a:rPr lang="en-GB" sz="2000" b="1" dirty="0" smtClean="0">
                <a:solidFill>
                  <a:schemeClr val="bg1"/>
                </a:solidFill>
                <a:latin typeface="Chalkboard"/>
                <a:cs typeface="Chalkboard"/>
              </a:rPr>
              <a:t>: </a:t>
            </a:r>
            <a:r>
              <a:rPr lang="en-GB" sz="2000" b="1" dirty="0" err="1" smtClean="0">
                <a:solidFill>
                  <a:schemeClr val="bg1"/>
                </a:solidFill>
                <a:latin typeface="Courier New" charset="0"/>
              </a:rPr>
              <a:t>r</a:t>
            </a:r>
            <a:r>
              <a:rPr lang="en-GB" sz="2000" b="1" dirty="0" smtClean="0">
                <a:solidFill>
                  <a:schemeClr val="bg1"/>
                </a:solidFill>
                <a:latin typeface="Courier New" charset="0"/>
              </a:rPr>
              <a:t> </a:t>
            </a:r>
            <a:r>
              <a:rPr lang="en-GB" sz="2000" b="1" dirty="0" smtClean="0">
                <a:solidFill>
                  <a:schemeClr val="bg1"/>
                </a:solidFill>
                <a:latin typeface="Chalkboard"/>
                <a:cs typeface="Chalkboard"/>
              </a:rPr>
              <a:t>is </a:t>
            </a:r>
            <a:r>
              <a:rPr lang="en-GB" sz="2000" b="1" dirty="0" smtClean="0">
                <a:solidFill>
                  <a:schemeClr val="bg1"/>
                </a:solidFill>
                <a:latin typeface="Courier New" charset="0"/>
              </a:rPr>
              <a:t>(</a:t>
            </a:r>
            <a:r>
              <a:rPr lang="en-GB" sz="2000" b="1" dirty="0" err="1" smtClean="0">
                <a:solidFill>
                  <a:schemeClr val="bg1"/>
                </a:solidFill>
                <a:latin typeface="Courier New" charset="0"/>
              </a:rPr>
              <a:t>c:cs</a:t>
            </a:r>
            <a:r>
              <a:rPr lang="en-GB" sz="2000" b="1" dirty="0" smtClean="0">
                <a:solidFill>
                  <a:schemeClr val="bg1"/>
                </a:solidFill>
                <a:latin typeface="Courier New" charset="0"/>
              </a:rPr>
              <a:t>) </a:t>
            </a:r>
            <a:r>
              <a:rPr lang="en-US" sz="2000" b="1" dirty="0" smtClean="0">
                <a:solidFill>
                  <a:schemeClr val="bg1"/>
                </a:solidFill>
                <a:latin typeface="Courier New" charset="0"/>
              </a:rPr>
              <a:t>…</a:t>
            </a:r>
            <a:endParaRPr lang="en-GB" sz="2000" b="1" dirty="0" smtClean="0">
              <a:solidFill>
                <a:schemeClr val="bg1"/>
              </a:solidFill>
              <a:latin typeface="Courier New" charset="0"/>
            </a:endParaRPr>
          </a:p>
        </p:txBody>
      </p:sp>
      <p:sp>
        <p:nvSpPr>
          <p:cNvPr id="6" name="Rectangle 5"/>
          <p:cNvSpPr>
            <a:spLocks noChangeArrowheads="1"/>
          </p:cNvSpPr>
          <p:nvPr/>
        </p:nvSpPr>
        <p:spPr bwMode="auto">
          <a:xfrm>
            <a:off x="1524000" y="1790701"/>
            <a:ext cx="6515100" cy="772006"/>
          </a:xfrm>
          <a:prstGeom prst="rect">
            <a:avLst/>
          </a:prstGeom>
          <a:solidFill>
            <a:schemeClr val="accent6"/>
          </a:solidFill>
          <a:ln w="9525">
            <a:noFill/>
            <a:miter lim="800000"/>
            <a:headEnd/>
            <a:tailEnd/>
          </a:ln>
          <a:effectLst/>
        </p:spPr>
        <p:txBody>
          <a:bodyPr wrap="square">
            <a:prstTxWarp prst="textNoShape">
              <a:avLst/>
            </a:prstTxWarp>
            <a:spAutoFit/>
          </a:bodyPr>
          <a:lstStyle/>
          <a:p>
            <a:pPr marL="290513" indent="-290513" algn="l">
              <a:spcBef>
                <a:spcPts val="528"/>
              </a:spcBef>
              <a:buClr>
                <a:srgbClr val="FF3300"/>
              </a:buClr>
              <a:buFont typeface="Wingdings" charset="2"/>
              <a:buNone/>
            </a:pPr>
            <a:r>
              <a:rPr lang="en-GB" sz="2000" b="1" dirty="0" smtClean="0">
                <a:solidFill>
                  <a:srgbClr val="FFFF00"/>
                </a:solidFill>
                <a:latin typeface="Chalkboard"/>
                <a:cs typeface="Chalkboard"/>
              </a:rPr>
              <a:t>Proposition</a:t>
            </a:r>
            <a:r>
              <a:rPr lang="en-GB" sz="2000" b="1" dirty="0" smtClean="0">
                <a:solidFill>
                  <a:schemeClr val="bg1"/>
                </a:solidFill>
                <a:latin typeface="Courier New" charset="0"/>
              </a:rPr>
              <a:t>: </a:t>
            </a:r>
          </a:p>
          <a:p>
            <a:pPr marL="290513" indent="-290513" algn="l">
              <a:spcBef>
                <a:spcPts val="528"/>
              </a:spcBef>
              <a:buClr>
                <a:srgbClr val="FF3300"/>
              </a:buClr>
              <a:buFont typeface="Wingdings" charset="2"/>
              <a:buNone/>
            </a:pPr>
            <a:r>
              <a:rPr lang="en-GB" sz="2000" b="1" dirty="0" smtClean="0">
                <a:solidFill>
                  <a:schemeClr val="bg1"/>
                </a:solidFill>
                <a:latin typeface="Courier New" charset="0"/>
              </a:rPr>
              <a:t> </a:t>
            </a:r>
            <a:r>
              <a:rPr lang="en-GB" sz="2000" b="1" dirty="0" err="1" smtClean="0">
                <a:solidFill>
                  <a:schemeClr val="bg1"/>
                </a:solidFill>
                <a:latin typeface="Courier New" charset="0"/>
              </a:rPr>
              <a:t>putStr</a:t>
            </a:r>
            <a:r>
              <a:rPr lang="en-GB" sz="2000" b="1" dirty="0" smtClean="0">
                <a:solidFill>
                  <a:schemeClr val="bg1"/>
                </a:solidFill>
                <a:latin typeface="Courier New" charset="0"/>
              </a:rPr>
              <a:t> </a:t>
            </a:r>
            <a:r>
              <a:rPr lang="en-GB" sz="2000" b="1" dirty="0" err="1" smtClean="0">
                <a:solidFill>
                  <a:schemeClr val="bg1"/>
                </a:solidFill>
                <a:latin typeface="Courier New" charset="0"/>
              </a:rPr>
              <a:t>r</a:t>
            </a:r>
            <a:r>
              <a:rPr lang="en-GB" sz="2000" b="1" dirty="0" smtClean="0">
                <a:solidFill>
                  <a:schemeClr val="bg1"/>
                </a:solidFill>
                <a:latin typeface="Courier New" charset="0"/>
              </a:rPr>
              <a:t> &gt;&gt; </a:t>
            </a:r>
            <a:r>
              <a:rPr lang="en-GB" sz="2000" b="1" dirty="0" err="1" smtClean="0">
                <a:solidFill>
                  <a:schemeClr val="bg1"/>
                </a:solidFill>
                <a:latin typeface="Courier New" charset="0"/>
              </a:rPr>
              <a:t>putStr</a:t>
            </a:r>
            <a:r>
              <a:rPr lang="en-GB" sz="2000" b="1" dirty="0" smtClean="0">
                <a:solidFill>
                  <a:schemeClr val="bg1"/>
                </a:solidFill>
                <a:latin typeface="Courier New" charset="0"/>
              </a:rPr>
              <a:t> </a:t>
            </a:r>
            <a:r>
              <a:rPr lang="en-GB" sz="2000" b="1" dirty="0" err="1" smtClean="0">
                <a:solidFill>
                  <a:schemeClr val="bg1"/>
                </a:solidFill>
                <a:latin typeface="Courier New" charset="0"/>
              </a:rPr>
              <a:t>s</a:t>
            </a:r>
            <a:r>
              <a:rPr lang="en-GB" sz="2000" b="1" dirty="0" smtClean="0">
                <a:solidFill>
                  <a:schemeClr val="bg1"/>
                </a:solidFill>
                <a:latin typeface="Courier New" charset="0"/>
              </a:rPr>
              <a:t> = </a:t>
            </a:r>
            <a:r>
              <a:rPr lang="en-GB" sz="2000" b="1" dirty="0" err="1" smtClean="0">
                <a:solidFill>
                  <a:schemeClr val="bg1"/>
                </a:solidFill>
                <a:latin typeface="Courier New" charset="0"/>
              </a:rPr>
              <a:t>putStr</a:t>
            </a:r>
            <a:r>
              <a:rPr lang="en-GB" sz="2000" b="1" dirty="0" smtClean="0">
                <a:solidFill>
                  <a:schemeClr val="bg1"/>
                </a:solidFill>
                <a:latin typeface="Courier New" charset="0"/>
              </a:rPr>
              <a:t> (</a:t>
            </a:r>
            <a:r>
              <a:rPr lang="en-GB" sz="2000" b="1" dirty="0" err="1" smtClean="0">
                <a:solidFill>
                  <a:schemeClr val="bg1"/>
                </a:solidFill>
                <a:latin typeface="Courier New" charset="0"/>
              </a:rPr>
              <a:t>r</a:t>
            </a:r>
            <a:r>
              <a:rPr lang="en-GB" sz="2000" b="1" dirty="0" smtClean="0">
                <a:solidFill>
                  <a:schemeClr val="bg1"/>
                </a:solidFill>
                <a:latin typeface="Courier New" charset="0"/>
              </a:rPr>
              <a:t> ++ </a:t>
            </a:r>
            <a:r>
              <a:rPr lang="en-GB" sz="2000" b="1" dirty="0" err="1" smtClean="0">
                <a:solidFill>
                  <a:schemeClr val="bg1"/>
                </a:solidFill>
                <a:latin typeface="Courier New" charset="0"/>
              </a:rPr>
              <a:t>s</a:t>
            </a:r>
            <a:r>
              <a:rPr lang="en-GB" sz="2000" b="1" dirty="0" smtClean="0">
                <a:solidFill>
                  <a:schemeClr val="bg1"/>
                </a:solidFill>
                <a:latin typeface="Courier New" charset="0"/>
              </a:rPr>
              <a:t>)</a:t>
            </a:r>
            <a:endParaRPr lang="en-GB" sz="2000" b="1" dirty="0">
              <a:solidFill>
                <a:schemeClr val="bg1"/>
              </a:solidFill>
              <a:latin typeface="Courier New" charset="0"/>
            </a:endParaRPr>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4938"/>
            <a:ext cx="8229600" cy="754062"/>
          </a:xfrm>
        </p:spPr>
        <p:txBody>
          <a:bodyPr/>
          <a:lstStyle/>
          <a:p>
            <a:r>
              <a:rPr lang="en-US" dirty="0" smtClean="0"/>
              <a:t>Summary</a:t>
            </a:r>
            <a:endParaRPr lang="en-US" dirty="0"/>
          </a:p>
        </p:txBody>
      </p:sp>
      <p:sp>
        <p:nvSpPr>
          <p:cNvPr id="3" name="Content Placeholder 2"/>
          <p:cNvSpPr>
            <a:spLocks noGrp="1"/>
          </p:cNvSpPr>
          <p:nvPr>
            <p:ph idx="1"/>
          </p:nvPr>
        </p:nvSpPr>
        <p:spPr>
          <a:xfrm>
            <a:off x="457200" y="1104900"/>
            <a:ext cx="8229600" cy="5753100"/>
          </a:xfrm>
        </p:spPr>
        <p:txBody>
          <a:bodyPr>
            <a:normAutofit fontScale="92500" lnSpcReduction="10000"/>
          </a:bodyPr>
          <a:lstStyle/>
          <a:p>
            <a:r>
              <a:rPr lang="en-US" dirty="0" smtClean="0"/>
              <a:t>A complete Haskell program is a </a:t>
            </a:r>
            <a:r>
              <a:rPr lang="en-US" dirty="0" smtClean="0">
                <a:solidFill>
                  <a:srgbClr val="FFFF00"/>
                </a:solidFill>
              </a:rPr>
              <a:t>single </a:t>
            </a:r>
            <a:r>
              <a:rPr lang="en-US" dirty="0" smtClean="0"/>
              <a:t>IO action called </a:t>
            </a:r>
            <a:r>
              <a:rPr lang="en-US" b="1" dirty="0" smtClean="0">
                <a:solidFill>
                  <a:schemeClr val="accent1"/>
                </a:solidFill>
                <a:latin typeface="Courier New"/>
                <a:cs typeface="Courier New"/>
              </a:rPr>
              <a:t>main</a:t>
            </a:r>
            <a:r>
              <a:rPr lang="en-US" dirty="0" smtClean="0"/>
              <a:t>.  Inside IO, code is single-threaded.</a:t>
            </a:r>
          </a:p>
          <a:p>
            <a:r>
              <a:rPr lang="en-US" dirty="0" smtClean="0"/>
              <a:t>Big IO actions are built by gluing together smaller ones with bind (</a:t>
            </a:r>
            <a:r>
              <a:rPr lang="en-US" b="1" dirty="0" smtClean="0">
                <a:solidFill>
                  <a:srgbClr val="CEB966"/>
                </a:solidFill>
                <a:latin typeface="Courier New"/>
                <a:cs typeface="Courier New"/>
              </a:rPr>
              <a:t>&gt;&gt;=</a:t>
            </a:r>
            <a:r>
              <a:rPr lang="en-US" dirty="0" smtClean="0"/>
              <a:t>) and by converting pure code into actions with </a:t>
            </a:r>
            <a:r>
              <a:rPr lang="en-US" b="1" dirty="0" smtClean="0">
                <a:solidFill>
                  <a:srgbClr val="CEB966"/>
                </a:solidFill>
                <a:latin typeface="Courier New"/>
                <a:cs typeface="Courier New"/>
              </a:rPr>
              <a:t>return</a:t>
            </a:r>
            <a:r>
              <a:rPr lang="en-US" dirty="0" smtClean="0"/>
              <a:t>.</a:t>
            </a:r>
          </a:p>
          <a:p>
            <a:r>
              <a:rPr lang="en-US" dirty="0" smtClean="0"/>
              <a:t>IO actions are </a:t>
            </a:r>
            <a:r>
              <a:rPr lang="en-US" dirty="0" smtClean="0">
                <a:solidFill>
                  <a:srgbClr val="FFFF00"/>
                </a:solidFill>
              </a:rPr>
              <a:t>first-class</a:t>
            </a:r>
            <a:r>
              <a:rPr lang="en-US" dirty="0" smtClean="0"/>
              <a:t>.  </a:t>
            </a:r>
          </a:p>
          <a:p>
            <a:pPr lvl="1"/>
            <a:r>
              <a:rPr lang="en-US" dirty="0" smtClean="0"/>
              <a:t>They can be passed to functions, returned from functions, and stored in data structures.</a:t>
            </a:r>
          </a:p>
          <a:p>
            <a:pPr lvl="1"/>
            <a:r>
              <a:rPr lang="en-US" dirty="0" smtClean="0"/>
              <a:t>So it is easy to define new “glue” </a:t>
            </a:r>
            <a:r>
              <a:rPr lang="en-US" dirty="0" err="1" smtClean="0"/>
              <a:t>combinators</a:t>
            </a:r>
            <a:r>
              <a:rPr lang="en-US" dirty="0" smtClean="0"/>
              <a:t>.</a:t>
            </a:r>
          </a:p>
          <a:p>
            <a:r>
              <a:rPr lang="en-US" dirty="0" smtClean="0"/>
              <a:t>The IO Monad allows Haskell to be pure while efficiently supporting side effects.</a:t>
            </a:r>
          </a:p>
          <a:p>
            <a:r>
              <a:rPr lang="en-US" dirty="0" smtClean="0"/>
              <a:t>The type system separates the pure from the </a:t>
            </a:r>
            <a:r>
              <a:rPr lang="en-US" dirty="0" err="1" smtClean="0"/>
              <a:t>effectful</a:t>
            </a:r>
            <a:r>
              <a:rPr lang="en-US" dirty="0" smtClean="0"/>
              <a:t> code. </a:t>
            </a:r>
          </a:p>
          <a:p>
            <a:pPr lvl="1"/>
            <a:endParaRPr lang="en-US" dirty="0" smtClean="0"/>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Monadic Skin</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In languages like ML or Java, the fact that the language is in the IO monad is baked in to the language.  There is no need to mark anything in the type system because it is everywhere.  </a:t>
            </a:r>
          </a:p>
          <a:p>
            <a:r>
              <a:rPr lang="en-US" dirty="0" smtClean="0"/>
              <a:t>In Haskell, the programmer can choose when to live in the IO monad and when to live in the realm of pure functional programming.</a:t>
            </a:r>
          </a:p>
          <a:p>
            <a:r>
              <a:rPr lang="en-US" dirty="0" smtClean="0"/>
              <a:t>So it is not Haskell that lacks imperative features, but rather the other languages that lack the ability to have a statically distinguishable pure subset.</a:t>
            </a:r>
            <a:endParaRPr lang="en-US" dirty="0"/>
          </a:p>
        </p:txBody>
      </p:sp>
    </p:spTree>
  </p:cSld>
  <p:clrMapOvr>
    <a:masterClrMapping/>
  </p:clrMapOvr>
</p:sld>
</file>

<file path=ppt/slides/slide5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Monads</a:t>
            </a:r>
            <a:endParaRPr lang="en-US" dirty="0"/>
          </a:p>
        </p:txBody>
      </p:sp>
      <p:sp>
        <p:nvSpPr>
          <p:cNvPr id="3" name="Content Placeholder 2"/>
          <p:cNvSpPr>
            <a:spLocks noGrp="1"/>
          </p:cNvSpPr>
          <p:nvPr>
            <p:ph idx="1"/>
          </p:nvPr>
        </p:nvSpPr>
        <p:spPr/>
        <p:txBody>
          <a:bodyPr/>
          <a:lstStyle/>
          <a:p>
            <a:r>
              <a:rPr lang="en-US" dirty="0" smtClean="0"/>
              <a:t>So far, we have only seen one monad, but there are many more!  </a:t>
            </a:r>
          </a:p>
          <a:p>
            <a:r>
              <a:rPr lang="en-US" dirty="0" smtClean="0"/>
              <a:t>We’ll see a bunch more of them on Wednesday.</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Lazy Hair Shirt</a:t>
            </a:r>
            <a:endParaRPr lang="en-US" dirty="0"/>
          </a:p>
        </p:txBody>
      </p:sp>
      <p:sp>
        <p:nvSpPr>
          <p:cNvPr id="3" name="Content Placeholder 2"/>
          <p:cNvSpPr>
            <a:spLocks noGrp="1"/>
          </p:cNvSpPr>
          <p:nvPr>
            <p:ph idx="1"/>
          </p:nvPr>
        </p:nvSpPr>
        <p:spPr>
          <a:xfrm>
            <a:off x="457200" y="1397000"/>
            <a:ext cx="8229600" cy="4912360"/>
          </a:xfrm>
        </p:spPr>
        <p:txBody>
          <a:bodyPr/>
          <a:lstStyle/>
          <a:p>
            <a:endParaRPr lang="en-US" dirty="0" smtClean="0"/>
          </a:p>
          <a:p>
            <a:pPr>
              <a:buNone/>
            </a:pPr>
            <a:endParaRPr lang="en-US" dirty="0" smtClean="0"/>
          </a:p>
          <a:p>
            <a:endParaRPr lang="en-US" dirty="0" smtClean="0"/>
          </a:p>
          <a:p>
            <a:r>
              <a:rPr lang="en-US" dirty="0" smtClean="0"/>
              <a:t>Consider:</a:t>
            </a:r>
          </a:p>
          <a:p>
            <a:pPr lvl="1"/>
            <a:r>
              <a:rPr lang="en-US" dirty="0" smtClean="0"/>
              <a:t>Output depends upon the evaluation order of (</a:t>
            </a:r>
            <a:r>
              <a:rPr lang="en-US" b="1" dirty="0" smtClean="0">
                <a:solidFill>
                  <a:srgbClr val="CEB966"/>
                </a:solidFill>
                <a:latin typeface="Courier New"/>
                <a:cs typeface="Courier New"/>
              </a:rPr>
              <a:t>+</a:t>
            </a:r>
            <a:r>
              <a:rPr lang="en-US" dirty="0" smtClean="0"/>
              <a:t>).</a:t>
            </a:r>
          </a:p>
          <a:p>
            <a:r>
              <a:rPr lang="en-US" dirty="0" smtClean="0"/>
              <a:t>Consider:</a:t>
            </a:r>
          </a:p>
          <a:p>
            <a:pPr lvl="1"/>
            <a:r>
              <a:rPr lang="en-US" dirty="0" smtClean="0"/>
              <a:t>Output depends on how the consumer uses the list.  If only used in </a:t>
            </a:r>
            <a:r>
              <a:rPr lang="en-US" b="1" dirty="0" smtClean="0">
                <a:solidFill>
                  <a:schemeClr val="accent1"/>
                </a:solidFill>
                <a:latin typeface="Courier New"/>
                <a:cs typeface="Courier New"/>
              </a:rPr>
              <a:t>length </a:t>
            </a:r>
            <a:r>
              <a:rPr lang="en-US" b="1" dirty="0" err="1" smtClean="0">
                <a:solidFill>
                  <a:schemeClr val="accent1"/>
                </a:solidFill>
                <a:latin typeface="Courier New"/>
                <a:cs typeface="Courier New"/>
              </a:rPr>
              <a:t>ls</a:t>
            </a:r>
            <a:r>
              <a:rPr lang="en-US" dirty="0" smtClean="0"/>
              <a:t>, nothing will be printed because </a:t>
            </a:r>
            <a:r>
              <a:rPr lang="en-US" b="1" dirty="0" smtClean="0">
                <a:solidFill>
                  <a:schemeClr val="accent1"/>
                </a:solidFill>
                <a:latin typeface="Courier New"/>
                <a:cs typeface="Courier New"/>
              </a:rPr>
              <a:t>length</a:t>
            </a:r>
            <a:r>
              <a:rPr lang="en-US" b="1" dirty="0" smtClean="0">
                <a:solidFill>
                  <a:schemeClr val="accent1"/>
                </a:solidFill>
                <a:cs typeface="Chalkboard"/>
              </a:rPr>
              <a:t> </a:t>
            </a:r>
            <a:r>
              <a:rPr lang="en-US" dirty="0" smtClean="0"/>
              <a:t>does not evaluate elements of list.</a:t>
            </a:r>
          </a:p>
        </p:txBody>
      </p:sp>
      <p:sp>
        <p:nvSpPr>
          <p:cNvPr id="4" name="Rounded Rectangular Callout 3"/>
          <p:cNvSpPr/>
          <p:nvPr/>
        </p:nvSpPr>
        <p:spPr>
          <a:xfrm>
            <a:off x="1206500" y="1600200"/>
            <a:ext cx="7061199" cy="1328023"/>
          </a:xfrm>
          <a:prstGeom prst="wedgeRoundRectCallout">
            <a:avLst>
              <a:gd name="adj1" fmla="val -23745"/>
              <a:gd name="adj2" fmla="val 49693"/>
              <a:gd name="adj3" fmla="val 16667"/>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algn="ctr"/>
            <a:r>
              <a:rPr lang="en-GB" sz="2400" dirty="0" smtClean="0">
                <a:solidFill>
                  <a:schemeClr val="bg1"/>
                </a:solidFill>
                <a:latin typeface="Chalkboard"/>
              </a:rPr>
              <a:t>In a lazy functional language, like Haskell, the order of evaluation is </a:t>
            </a:r>
            <a:r>
              <a:rPr lang="en-GB" sz="2400" i="1" dirty="0" smtClean="0">
                <a:solidFill>
                  <a:schemeClr val="bg1"/>
                </a:solidFill>
                <a:latin typeface="Chalkboard"/>
              </a:rPr>
              <a:t>deliberately undefined</a:t>
            </a:r>
            <a:r>
              <a:rPr lang="en-GB" sz="2400" dirty="0" smtClean="0">
                <a:solidFill>
                  <a:schemeClr val="bg1"/>
                </a:solidFill>
                <a:latin typeface="Chalkboard"/>
              </a:rPr>
              <a:t>, so the “direct approach” </a:t>
            </a:r>
            <a:r>
              <a:rPr lang="en-GB" sz="2400" dirty="0" smtClean="0">
                <a:solidFill>
                  <a:srgbClr val="FFFF00"/>
                </a:solidFill>
                <a:latin typeface="Chalkboard"/>
              </a:rPr>
              <a:t>will not work</a:t>
            </a:r>
            <a:r>
              <a:rPr lang="en-GB" sz="2400" dirty="0" smtClean="0">
                <a:solidFill>
                  <a:schemeClr val="bg1"/>
                </a:solidFill>
                <a:latin typeface="Chalkboard"/>
              </a:rPr>
              <a:t>.</a:t>
            </a:r>
            <a:endParaRPr lang="en-GB" sz="2400" dirty="0">
              <a:solidFill>
                <a:schemeClr val="bg1"/>
              </a:solidFill>
              <a:latin typeface="Chalkboard"/>
            </a:endParaRPr>
          </a:p>
        </p:txBody>
      </p:sp>
      <p:sp>
        <p:nvSpPr>
          <p:cNvPr id="5" name="TextBox 4"/>
          <p:cNvSpPr txBox="1"/>
          <p:nvPr/>
        </p:nvSpPr>
        <p:spPr>
          <a:xfrm>
            <a:off x="2800331" y="3422643"/>
            <a:ext cx="4955979" cy="400110"/>
          </a:xfrm>
          <a:prstGeom prst="rect">
            <a:avLst/>
          </a:prstGeom>
          <a:solidFill>
            <a:srgbClr val="FFFF00"/>
          </a:solidFill>
        </p:spPr>
        <p:txBody>
          <a:bodyPr wrap="none" rtlCol="0">
            <a:spAutoFit/>
          </a:bodyPr>
          <a:lstStyle/>
          <a:p>
            <a:r>
              <a:rPr lang="en-GB" sz="2000" b="1" dirty="0" smtClean="0">
                <a:solidFill>
                  <a:schemeClr val="bg1"/>
                </a:solidFill>
                <a:latin typeface="Courier New" pitchFamily="49" charset="0"/>
                <a:cs typeface="Courier New" pitchFamily="49" charset="0"/>
              </a:rPr>
              <a:t>res = </a:t>
            </a:r>
            <a:r>
              <a:rPr lang="en-GB" sz="2000" b="1" dirty="0" err="1" smtClean="0">
                <a:solidFill>
                  <a:schemeClr val="bg1"/>
                </a:solidFill>
                <a:latin typeface="Courier New" pitchFamily="49" charset="0"/>
                <a:cs typeface="Courier New" pitchFamily="49" charset="0"/>
              </a:rPr>
              <a:t>putchar</a:t>
            </a:r>
            <a:r>
              <a:rPr lang="en-GB" sz="2000" b="1" dirty="0" smtClean="0">
                <a:solidFill>
                  <a:schemeClr val="bg1"/>
                </a:solidFill>
                <a:latin typeface="Courier New" pitchFamily="49" charset="0"/>
                <a:cs typeface="Courier New" pitchFamily="49" charset="0"/>
              </a:rPr>
              <a:t> ‘</a:t>
            </a:r>
            <a:r>
              <a:rPr lang="en-GB" sz="2000" b="1" dirty="0" err="1" smtClean="0">
                <a:solidFill>
                  <a:schemeClr val="bg1"/>
                </a:solidFill>
                <a:latin typeface="Courier New" pitchFamily="49" charset="0"/>
                <a:cs typeface="Courier New" pitchFamily="49" charset="0"/>
              </a:rPr>
              <a:t>x</a:t>
            </a:r>
            <a:r>
              <a:rPr lang="en-GB" sz="2000" b="1" dirty="0" smtClean="0">
                <a:solidFill>
                  <a:schemeClr val="bg1"/>
                </a:solidFill>
                <a:latin typeface="Courier New" pitchFamily="49" charset="0"/>
                <a:cs typeface="Courier New" pitchFamily="49" charset="0"/>
              </a:rPr>
              <a:t>’ + </a:t>
            </a:r>
            <a:r>
              <a:rPr lang="en-GB" sz="2000" b="1" dirty="0" err="1" smtClean="0">
                <a:solidFill>
                  <a:schemeClr val="bg1"/>
                </a:solidFill>
                <a:latin typeface="Courier New" pitchFamily="49" charset="0"/>
                <a:cs typeface="Courier New" pitchFamily="49" charset="0"/>
              </a:rPr>
              <a:t>putchar</a:t>
            </a:r>
            <a:r>
              <a:rPr lang="en-GB" sz="2000" b="1" dirty="0" smtClean="0">
                <a:solidFill>
                  <a:schemeClr val="bg1"/>
                </a:solidFill>
                <a:latin typeface="Courier New" pitchFamily="49" charset="0"/>
                <a:cs typeface="Courier New" pitchFamily="49" charset="0"/>
              </a:rPr>
              <a:t> ‘</a:t>
            </a:r>
            <a:r>
              <a:rPr lang="en-GB" sz="2000" b="1" dirty="0" err="1" smtClean="0">
                <a:solidFill>
                  <a:schemeClr val="bg1"/>
                </a:solidFill>
                <a:latin typeface="Courier New" pitchFamily="49" charset="0"/>
                <a:cs typeface="Courier New" pitchFamily="49" charset="0"/>
              </a:rPr>
              <a:t>y</a:t>
            </a:r>
            <a:r>
              <a:rPr lang="en-GB" sz="2000" b="1" dirty="0" smtClean="0">
                <a:solidFill>
                  <a:schemeClr val="bg1"/>
                </a:solidFill>
                <a:latin typeface="Courier New" pitchFamily="49" charset="0"/>
                <a:cs typeface="Courier New" pitchFamily="49" charset="0"/>
              </a:rPr>
              <a:t>’ </a:t>
            </a:r>
          </a:p>
        </p:txBody>
      </p:sp>
      <p:sp>
        <p:nvSpPr>
          <p:cNvPr id="6" name="TextBox 5"/>
          <p:cNvSpPr txBox="1"/>
          <p:nvPr/>
        </p:nvSpPr>
        <p:spPr>
          <a:xfrm>
            <a:off x="2800331" y="4527543"/>
            <a:ext cx="4955979" cy="400110"/>
          </a:xfrm>
          <a:prstGeom prst="rect">
            <a:avLst/>
          </a:prstGeom>
          <a:solidFill>
            <a:srgbClr val="FFFF00"/>
          </a:solidFill>
        </p:spPr>
        <p:txBody>
          <a:bodyPr wrap="none" rtlCol="0">
            <a:spAutoFit/>
          </a:bodyPr>
          <a:lstStyle/>
          <a:p>
            <a:r>
              <a:rPr lang="en-GB" sz="2000" b="1" dirty="0" err="1" smtClean="0">
                <a:solidFill>
                  <a:schemeClr val="bg1"/>
                </a:solidFill>
                <a:latin typeface="Courier New" pitchFamily="49" charset="0"/>
                <a:cs typeface="Courier New" pitchFamily="49" charset="0"/>
              </a:rPr>
              <a:t>ls</a:t>
            </a:r>
            <a:r>
              <a:rPr lang="en-GB" sz="2000" b="1" dirty="0" smtClean="0">
                <a:solidFill>
                  <a:schemeClr val="bg1"/>
                </a:solidFill>
                <a:latin typeface="Courier New" pitchFamily="49" charset="0"/>
                <a:cs typeface="Courier New" pitchFamily="49" charset="0"/>
              </a:rPr>
              <a:t> = [</a:t>
            </a:r>
            <a:r>
              <a:rPr lang="en-GB" sz="2000" b="1" dirty="0" err="1" smtClean="0">
                <a:solidFill>
                  <a:schemeClr val="bg1"/>
                </a:solidFill>
                <a:latin typeface="Courier New" pitchFamily="49" charset="0"/>
                <a:cs typeface="Courier New" pitchFamily="49" charset="0"/>
              </a:rPr>
              <a:t>putchar</a:t>
            </a:r>
            <a:r>
              <a:rPr lang="en-GB" sz="2000" b="1" dirty="0" smtClean="0">
                <a:solidFill>
                  <a:schemeClr val="bg1"/>
                </a:solidFill>
                <a:latin typeface="Courier New" pitchFamily="49" charset="0"/>
                <a:cs typeface="Courier New" pitchFamily="49" charset="0"/>
              </a:rPr>
              <a:t> ‘</a:t>
            </a:r>
            <a:r>
              <a:rPr lang="en-GB" sz="2000" b="1" dirty="0" err="1" smtClean="0">
                <a:solidFill>
                  <a:schemeClr val="bg1"/>
                </a:solidFill>
                <a:latin typeface="Courier New" pitchFamily="49" charset="0"/>
                <a:cs typeface="Courier New" pitchFamily="49" charset="0"/>
              </a:rPr>
              <a:t>x</a:t>
            </a:r>
            <a:r>
              <a:rPr lang="en-GB" sz="2000" b="1" dirty="0" smtClean="0">
                <a:solidFill>
                  <a:schemeClr val="bg1"/>
                </a:solidFill>
                <a:latin typeface="Courier New" pitchFamily="49" charset="0"/>
                <a:cs typeface="Courier New" pitchFamily="49" charset="0"/>
              </a:rPr>
              <a:t>’, </a:t>
            </a:r>
            <a:r>
              <a:rPr lang="en-GB" sz="2000" b="1" dirty="0" err="1" smtClean="0">
                <a:solidFill>
                  <a:schemeClr val="bg1"/>
                </a:solidFill>
                <a:latin typeface="Courier New" pitchFamily="49" charset="0"/>
                <a:cs typeface="Courier New" pitchFamily="49" charset="0"/>
              </a:rPr>
              <a:t>putchar</a:t>
            </a:r>
            <a:r>
              <a:rPr lang="en-GB" sz="2000" b="1" dirty="0" smtClean="0">
                <a:solidFill>
                  <a:schemeClr val="bg1"/>
                </a:solidFill>
                <a:latin typeface="Courier New" pitchFamily="49" charset="0"/>
                <a:cs typeface="Courier New" pitchFamily="49" charset="0"/>
              </a:rPr>
              <a:t> ‘</a:t>
            </a:r>
            <a:r>
              <a:rPr lang="en-GB" sz="2000" b="1" dirty="0" err="1" smtClean="0">
                <a:solidFill>
                  <a:schemeClr val="bg1"/>
                </a:solidFill>
                <a:latin typeface="Courier New" pitchFamily="49" charset="0"/>
                <a:cs typeface="Courier New" pitchFamily="49" charset="0"/>
              </a:rPr>
              <a:t>y</a:t>
            </a:r>
            <a:r>
              <a:rPr lang="en-GB" sz="2000" b="1" dirty="0" smtClean="0">
                <a:solidFill>
                  <a:schemeClr val="bg1"/>
                </a:solidFill>
                <a:latin typeface="Courier New" pitchFamily="49" charset="0"/>
                <a:cs typeface="Courier New" pitchFamily="49" charset="0"/>
              </a:rPr>
              <a:t>’] </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Tackling the Awkward Squad</a:t>
            </a:r>
            <a:endParaRPr lang="en-US" dirty="0"/>
          </a:p>
        </p:txBody>
      </p:sp>
      <p:sp>
        <p:nvSpPr>
          <p:cNvPr id="3" name="Content Placeholder 2"/>
          <p:cNvSpPr>
            <a:spLocks noGrp="1"/>
          </p:cNvSpPr>
          <p:nvPr>
            <p:ph idx="1"/>
          </p:nvPr>
        </p:nvSpPr>
        <p:spPr>
          <a:xfrm>
            <a:off x="457200" y="1600200"/>
            <a:ext cx="8407400" cy="5029200"/>
          </a:xfrm>
        </p:spPr>
        <p:txBody>
          <a:bodyPr>
            <a:normAutofit lnSpcReduction="10000"/>
          </a:bodyPr>
          <a:lstStyle/>
          <a:p>
            <a:r>
              <a:rPr lang="en-US" dirty="0" smtClean="0"/>
              <a:t>Laziness and side effects are </a:t>
            </a:r>
            <a:r>
              <a:rPr lang="en-US" dirty="0" smtClean="0">
                <a:solidFill>
                  <a:srgbClr val="FFFF00"/>
                </a:solidFill>
              </a:rPr>
              <a:t>incompatible</a:t>
            </a:r>
            <a:r>
              <a:rPr lang="en-US" dirty="0" smtClean="0"/>
              <a:t>.</a:t>
            </a:r>
          </a:p>
          <a:p>
            <a:r>
              <a:rPr lang="en-US" dirty="0" smtClean="0"/>
              <a:t>Side effects are </a:t>
            </a:r>
            <a:r>
              <a:rPr lang="en-US" dirty="0" smtClean="0">
                <a:solidFill>
                  <a:srgbClr val="FFFF00"/>
                </a:solidFill>
              </a:rPr>
              <a:t>important</a:t>
            </a:r>
            <a:r>
              <a:rPr lang="en-US" dirty="0" smtClean="0"/>
              <a:t>!</a:t>
            </a:r>
          </a:p>
          <a:p>
            <a:r>
              <a:rPr lang="en-US" dirty="0" smtClean="0"/>
              <a:t>For a long time, this tension was embarrassing to the lazy functional programming community.</a:t>
            </a:r>
          </a:p>
          <a:p>
            <a:r>
              <a:rPr lang="en-US" dirty="0" smtClean="0"/>
              <a:t>In early 90’s, a surprising solution (</a:t>
            </a:r>
            <a:r>
              <a:rPr lang="en-US" dirty="0" smtClean="0">
                <a:solidFill>
                  <a:srgbClr val="FFFF00"/>
                </a:solidFill>
              </a:rPr>
              <a:t>the monad</a:t>
            </a:r>
            <a:r>
              <a:rPr lang="en-US" dirty="0" smtClean="0"/>
              <a:t>) emerged from an unlikely source       (</a:t>
            </a:r>
            <a:r>
              <a:rPr lang="en-US" dirty="0" smtClean="0">
                <a:solidFill>
                  <a:srgbClr val="FFFF00"/>
                </a:solidFill>
              </a:rPr>
              <a:t>category theory</a:t>
            </a:r>
            <a:r>
              <a:rPr lang="en-US" dirty="0" smtClean="0"/>
              <a:t>).</a:t>
            </a:r>
          </a:p>
          <a:p>
            <a:r>
              <a:rPr lang="en-US" dirty="0" smtClean="0"/>
              <a:t>Haskell’s </a:t>
            </a:r>
            <a:r>
              <a:rPr lang="en-US" dirty="0" smtClean="0">
                <a:solidFill>
                  <a:srgbClr val="FFFF00"/>
                </a:solidFill>
              </a:rPr>
              <a:t>IO monad </a:t>
            </a:r>
            <a:r>
              <a:rPr lang="en-US" dirty="0" smtClean="0"/>
              <a:t>provides a way of tackling the awkward squad: I/O, imperative state, exceptions, foreign functions, &amp; concurrency. </a:t>
            </a:r>
            <a:endParaRPr lang="en-US" dirty="0"/>
          </a:p>
        </p:txBody>
      </p:sp>
      <p:pic>
        <p:nvPicPr>
          <p:cNvPr id="4" name="Picture 4" descr="C:\Program Files\Microsoft Office\Clipart\standard\stddir1\bd05030_.wmf"/>
          <p:cNvPicPr>
            <a:picLocks noChangeAspect="1" noChangeArrowheads="1"/>
          </p:cNvPicPr>
          <p:nvPr/>
        </p:nvPicPr>
        <p:blipFill>
          <a:blip r:embed="rId2"/>
          <a:srcRect/>
          <a:stretch>
            <a:fillRect/>
          </a:stretch>
        </p:blipFill>
        <p:spPr bwMode="auto">
          <a:xfrm>
            <a:off x="6819900" y="4267200"/>
            <a:ext cx="611016" cy="825500"/>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cxnSp>
        <p:nvCxnSpPr>
          <p:cNvPr id="12" name="AutoShape 12"/>
          <p:cNvCxnSpPr>
            <a:cxnSpLocks noChangeShapeType="1"/>
            <a:stCxn id="8" idx="2"/>
            <a:endCxn id="4" idx="0"/>
          </p:cNvCxnSpPr>
          <p:nvPr/>
        </p:nvCxnSpPr>
        <p:spPr bwMode="auto">
          <a:xfrm rot="5400000">
            <a:off x="5238750" y="3067050"/>
            <a:ext cx="952500" cy="2590800"/>
          </a:xfrm>
          <a:prstGeom prst="straightConnector1">
            <a:avLst/>
          </a:prstGeom>
          <a:noFill/>
          <a:ln w="34925" cap="flat" cmpd="sng" algn="ctr">
            <a:solidFill>
              <a:schemeClr val="bg1"/>
            </a:solidFill>
            <a:prstDash val="solid"/>
            <a:miter lim="800000"/>
            <a:headEnd type="none" w="med" len="med"/>
            <a:tailEnd type="triangle" w="med" len="med"/>
          </a:ln>
          <a:effectLst/>
        </p:spPr>
      </p:cxnSp>
      <p:cxnSp>
        <p:nvCxnSpPr>
          <p:cNvPr id="11" name="AutoShape 11"/>
          <p:cNvCxnSpPr>
            <a:cxnSpLocks noChangeShapeType="1"/>
            <a:stCxn id="7" idx="2"/>
            <a:endCxn id="4" idx="0"/>
          </p:cNvCxnSpPr>
          <p:nvPr/>
        </p:nvCxnSpPr>
        <p:spPr bwMode="auto">
          <a:xfrm rot="5400000">
            <a:off x="4362450" y="3943350"/>
            <a:ext cx="952500" cy="838200"/>
          </a:xfrm>
          <a:prstGeom prst="straightConnector1">
            <a:avLst/>
          </a:prstGeom>
          <a:noFill/>
          <a:ln w="34925" cap="flat" cmpd="sng" algn="ctr">
            <a:solidFill>
              <a:schemeClr val="bg1"/>
            </a:solidFill>
            <a:prstDash val="solid"/>
            <a:miter lim="800000"/>
            <a:headEnd type="none" w="med" len="med"/>
            <a:tailEnd type="triangle" w="med" len="med"/>
          </a:ln>
          <a:effectLst/>
        </p:spPr>
      </p:cxnSp>
      <p:cxnSp>
        <p:nvCxnSpPr>
          <p:cNvPr id="10" name="AutoShape 10"/>
          <p:cNvCxnSpPr>
            <a:cxnSpLocks noChangeShapeType="1"/>
            <a:stCxn id="6" idx="2"/>
            <a:endCxn id="4" idx="0"/>
          </p:cNvCxnSpPr>
          <p:nvPr/>
        </p:nvCxnSpPr>
        <p:spPr bwMode="auto">
          <a:xfrm rot="16200000" flipH="1">
            <a:off x="3486150" y="3905250"/>
            <a:ext cx="952500" cy="914400"/>
          </a:xfrm>
          <a:prstGeom prst="straightConnector1">
            <a:avLst/>
          </a:prstGeom>
          <a:noFill/>
          <a:ln w="34925" cap="flat" cmpd="sng" algn="ctr">
            <a:solidFill>
              <a:schemeClr val="bg1"/>
            </a:solidFill>
            <a:prstDash val="solid"/>
            <a:miter lim="800000"/>
            <a:headEnd type="none" w="med" len="med"/>
            <a:tailEnd type="triangle" w="med" len="med"/>
          </a:ln>
          <a:effectLst/>
        </p:spPr>
      </p:cxnSp>
      <p:cxnSp>
        <p:nvCxnSpPr>
          <p:cNvPr id="9" name="AutoShape 9"/>
          <p:cNvCxnSpPr>
            <a:cxnSpLocks noChangeShapeType="1"/>
            <a:stCxn id="5" idx="2"/>
            <a:endCxn id="4" idx="0"/>
          </p:cNvCxnSpPr>
          <p:nvPr/>
        </p:nvCxnSpPr>
        <p:spPr bwMode="auto">
          <a:xfrm rot="16200000" flipH="1">
            <a:off x="2609850" y="3028950"/>
            <a:ext cx="952500" cy="2667000"/>
          </a:xfrm>
          <a:prstGeom prst="straightConnector1">
            <a:avLst/>
          </a:prstGeom>
          <a:noFill/>
          <a:ln w="34925" cap="flat" cmpd="sng" algn="ctr">
            <a:solidFill>
              <a:schemeClr val="bg1"/>
            </a:solidFill>
            <a:prstDash val="solid"/>
            <a:miter lim="800000"/>
            <a:headEnd type="none" w="med" len="med"/>
            <a:tailEnd type="triangle" w="med" len="med"/>
          </a:ln>
          <a:effectLst/>
        </p:spPr>
      </p:cxnSp>
      <p:sp>
        <p:nvSpPr>
          <p:cNvPr id="2" name="Title 1"/>
          <p:cNvSpPr>
            <a:spLocks noGrp="1"/>
          </p:cNvSpPr>
          <p:nvPr>
            <p:ph type="title"/>
          </p:nvPr>
        </p:nvSpPr>
        <p:spPr>
          <a:xfrm>
            <a:off x="457200" y="274638"/>
            <a:ext cx="8229600" cy="919162"/>
          </a:xfrm>
        </p:spPr>
        <p:txBody>
          <a:bodyPr/>
          <a:lstStyle/>
          <a:p>
            <a:r>
              <a:rPr lang="en-US" dirty="0" smtClean="0"/>
              <a:t>A Web Server</a:t>
            </a:r>
            <a:endParaRPr lang="en-US" dirty="0"/>
          </a:p>
        </p:txBody>
      </p:sp>
      <p:sp>
        <p:nvSpPr>
          <p:cNvPr id="3" name="Content Placeholder 2"/>
          <p:cNvSpPr>
            <a:spLocks noGrp="1"/>
          </p:cNvSpPr>
          <p:nvPr>
            <p:ph idx="1"/>
          </p:nvPr>
        </p:nvSpPr>
        <p:spPr>
          <a:xfrm>
            <a:off x="457200" y="1371600"/>
            <a:ext cx="8394700" cy="4709160"/>
          </a:xfrm>
        </p:spPr>
        <p:txBody>
          <a:bodyPr/>
          <a:lstStyle/>
          <a:p>
            <a:r>
              <a:rPr lang="en-US" dirty="0" smtClean="0"/>
              <a:t>The reading uses a web server as an example.</a:t>
            </a:r>
          </a:p>
          <a:p>
            <a:r>
              <a:rPr lang="en-US" dirty="0" smtClean="0"/>
              <a:t>Lots of I/O, need for error recovery, need to call external libraries, need for concurrency</a:t>
            </a:r>
            <a:endParaRPr lang="en-US" dirty="0"/>
          </a:p>
        </p:txBody>
      </p:sp>
      <p:sp>
        <p:nvSpPr>
          <p:cNvPr id="4" name="Rectangle 4"/>
          <p:cNvSpPr>
            <a:spLocks noChangeArrowheads="1"/>
          </p:cNvSpPr>
          <p:nvPr/>
        </p:nvSpPr>
        <p:spPr bwMode="auto">
          <a:xfrm>
            <a:off x="3429000" y="4838700"/>
            <a:ext cx="1981200" cy="914400"/>
          </a:xfrm>
          <a:prstGeom prst="rect">
            <a:avLst/>
          </a:prstGeom>
          <a:solidFill>
            <a:schemeClr val="accent1"/>
          </a:solidFill>
          <a:ln w="9525">
            <a:solidFill>
              <a:schemeClr val="tx1"/>
            </a:solidFill>
            <a:miter lim="800000"/>
            <a:headEnd/>
            <a:tailEnd/>
          </a:ln>
          <a:effectLst/>
        </p:spPr>
        <p:txBody>
          <a:bodyPr wrap="none" anchor="ctr">
            <a:prstTxWarp prst="textNoShape">
              <a:avLst/>
            </a:prstTxWarp>
          </a:bodyPr>
          <a:lstStyle/>
          <a:p>
            <a:pPr algn="ctr"/>
            <a:r>
              <a:rPr lang="en-GB" sz="2400" dirty="0">
                <a:solidFill>
                  <a:schemeClr val="bg1"/>
                </a:solidFill>
                <a:latin typeface="Chalkboard"/>
                <a:cs typeface="Chalkboard"/>
              </a:rPr>
              <a:t>Web server</a:t>
            </a:r>
          </a:p>
        </p:txBody>
      </p:sp>
      <p:sp>
        <p:nvSpPr>
          <p:cNvPr id="5" name="Rectangle 5"/>
          <p:cNvSpPr>
            <a:spLocks noChangeArrowheads="1"/>
          </p:cNvSpPr>
          <p:nvPr/>
        </p:nvSpPr>
        <p:spPr bwMode="auto">
          <a:xfrm>
            <a:off x="1066800" y="3505200"/>
            <a:ext cx="1371600" cy="381000"/>
          </a:xfrm>
          <a:prstGeom prst="rect">
            <a:avLst/>
          </a:prstGeom>
          <a:solidFill>
            <a:schemeClr val="accent1"/>
          </a:solidFill>
          <a:ln w="9525">
            <a:solidFill>
              <a:schemeClr val="tx1"/>
            </a:solidFill>
            <a:miter lim="800000"/>
            <a:headEnd/>
            <a:tailEnd/>
          </a:ln>
          <a:effectLst/>
        </p:spPr>
        <p:txBody>
          <a:bodyPr wrap="none" anchor="ctr">
            <a:prstTxWarp prst="textNoShape">
              <a:avLst/>
            </a:prstTxWarp>
          </a:bodyPr>
          <a:lstStyle/>
          <a:p>
            <a:pPr algn="ctr"/>
            <a:r>
              <a:rPr lang="en-GB" dirty="0">
                <a:solidFill>
                  <a:srgbClr val="000000"/>
                </a:solidFill>
                <a:latin typeface="Chalkboard"/>
                <a:cs typeface="Chalkboard"/>
              </a:rPr>
              <a:t>Client 1</a:t>
            </a:r>
          </a:p>
        </p:txBody>
      </p:sp>
      <p:sp>
        <p:nvSpPr>
          <p:cNvPr id="6" name="Rectangle 6"/>
          <p:cNvSpPr>
            <a:spLocks noChangeArrowheads="1"/>
          </p:cNvSpPr>
          <p:nvPr/>
        </p:nvSpPr>
        <p:spPr bwMode="auto">
          <a:xfrm>
            <a:off x="2819400" y="3505200"/>
            <a:ext cx="1371600" cy="381000"/>
          </a:xfrm>
          <a:prstGeom prst="rect">
            <a:avLst/>
          </a:prstGeom>
          <a:solidFill>
            <a:schemeClr val="accent1"/>
          </a:solidFill>
          <a:ln w="9525">
            <a:solidFill>
              <a:schemeClr val="tx1"/>
            </a:solidFill>
            <a:miter lim="800000"/>
            <a:headEnd/>
            <a:tailEnd/>
          </a:ln>
          <a:effectLst/>
        </p:spPr>
        <p:txBody>
          <a:bodyPr wrap="none" anchor="ctr">
            <a:prstTxWarp prst="textNoShape">
              <a:avLst/>
            </a:prstTxWarp>
          </a:bodyPr>
          <a:lstStyle/>
          <a:p>
            <a:pPr algn="ctr"/>
            <a:r>
              <a:rPr lang="en-GB" dirty="0">
                <a:solidFill>
                  <a:srgbClr val="000000"/>
                </a:solidFill>
                <a:latin typeface="Chalkboard"/>
                <a:cs typeface="Chalkboard"/>
              </a:rPr>
              <a:t>Client 2</a:t>
            </a:r>
          </a:p>
        </p:txBody>
      </p:sp>
      <p:sp>
        <p:nvSpPr>
          <p:cNvPr id="7" name="Rectangle 7"/>
          <p:cNvSpPr>
            <a:spLocks noChangeArrowheads="1"/>
          </p:cNvSpPr>
          <p:nvPr/>
        </p:nvSpPr>
        <p:spPr bwMode="auto">
          <a:xfrm>
            <a:off x="4572000" y="3505200"/>
            <a:ext cx="1371600" cy="381000"/>
          </a:xfrm>
          <a:prstGeom prst="rect">
            <a:avLst/>
          </a:prstGeom>
          <a:solidFill>
            <a:schemeClr val="accent1"/>
          </a:solidFill>
          <a:ln w="9525">
            <a:solidFill>
              <a:schemeClr val="tx1"/>
            </a:solidFill>
            <a:miter lim="800000"/>
            <a:headEnd/>
            <a:tailEnd/>
          </a:ln>
          <a:effectLst/>
        </p:spPr>
        <p:txBody>
          <a:bodyPr wrap="none" anchor="ctr">
            <a:prstTxWarp prst="textNoShape">
              <a:avLst/>
            </a:prstTxWarp>
          </a:bodyPr>
          <a:lstStyle/>
          <a:p>
            <a:pPr algn="ctr"/>
            <a:r>
              <a:rPr lang="en-GB" dirty="0">
                <a:solidFill>
                  <a:srgbClr val="000000"/>
                </a:solidFill>
                <a:latin typeface="Chalkboard"/>
                <a:cs typeface="Chalkboard"/>
              </a:rPr>
              <a:t>Client 3</a:t>
            </a:r>
          </a:p>
        </p:txBody>
      </p:sp>
      <p:sp>
        <p:nvSpPr>
          <p:cNvPr id="8" name="Rectangle 8"/>
          <p:cNvSpPr>
            <a:spLocks noChangeArrowheads="1"/>
          </p:cNvSpPr>
          <p:nvPr/>
        </p:nvSpPr>
        <p:spPr bwMode="auto">
          <a:xfrm>
            <a:off x="6324600" y="3505200"/>
            <a:ext cx="1371600" cy="381000"/>
          </a:xfrm>
          <a:prstGeom prst="rect">
            <a:avLst/>
          </a:prstGeom>
          <a:solidFill>
            <a:schemeClr val="accent1"/>
          </a:solidFill>
          <a:ln w="9525">
            <a:solidFill>
              <a:schemeClr val="tx1"/>
            </a:solidFill>
            <a:miter lim="800000"/>
            <a:headEnd/>
            <a:tailEnd/>
          </a:ln>
          <a:effectLst/>
        </p:spPr>
        <p:txBody>
          <a:bodyPr wrap="none" anchor="ctr">
            <a:prstTxWarp prst="textNoShape">
              <a:avLst/>
            </a:prstTxWarp>
          </a:bodyPr>
          <a:lstStyle/>
          <a:p>
            <a:pPr algn="ctr"/>
            <a:r>
              <a:rPr lang="en-GB" dirty="0">
                <a:solidFill>
                  <a:srgbClr val="000000"/>
                </a:solidFill>
                <a:latin typeface="Chalkboard"/>
                <a:cs typeface="Chalkboard"/>
              </a:rPr>
              <a:t>Client 4</a:t>
            </a:r>
          </a:p>
        </p:txBody>
      </p:sp>
      <p:sp>
        <p:nvSpPr>
          <p:cNvPr id="13" name="AutoShape 13"/>
          <p:cNvSpPr>
            <a:spLocks noChangeArrowheads="1"/>
          </p:cNvSpPr>
          <p:nvPr/>
        </p:nvSpPr>
        <p:spPr bwMode="auto">
          <a:xfrm>
            <a:off x="6032500" y="5067300"/>
            <a:ext cx="2895600" cy="914400"/>
          </a:xfrm>
          <a:prstGeom prst="roundRect">
            <a:avLst>
              <a:gd name="adj" fmla="val 16667"/>
            </a:avLst>
          </a:prstGeom>
          <a:solidFill>
            <a:srgbClr val="6585CF"/>
          </a:solidFill>
          <a:ln w="9525">
            <a:solidFill>
              <a:schemeClr val="tx1"/>
            </a:solidFill>
            <a:miter lim="800000"/>
            <a:headEnd/>
            <a:tailEnd/>
          </a:ln>
          <a:effectLst/>
        </p:spPr>
        <p:txBody>
          <a:bodyPr wrap="none" anchor="ctr">
            <a:prstTxWarp prst="textNoShape">
              <a:avLst/>
            </a:prstTxWarp>
          </a:bodyPr>
          <a:lstStyle/>
          <a:p>
            <a:r>
              <a:rPr lang="en-GB" sz="2000" dirty="0">
                <a:solidFill>
                  <a:srgbClr val="000000"/>
                </a:solidFill>
                <a:latin typeface="Chalkboard"/>
                <a:cs typeface="Chalkboard"/>
              </a:rPr>
              <a:t>1500 lines of Haskell</a:t>
            </a:r>
          </a:p>
          <a:p>
            <a:r>
              <a:rPr lang="en-GB" sz="2000" dirty="0">
                <a:solidFill>
                  <a:srgbClr val="000000"/>
                </a:solidFill>
                <a:latin typeface="Chalkboard"/>
                <a:cs typeface="Chalkboard"/>
              </a:rPr>
              <a:t>700 connections/sec</a:t>
            </a:r>
          </a:p>
        </p:txBody>
      </p:sp>
      <p:sp>
        <p:nvSpPr>
          <p:cNvPr id="14" name="TextBox 13"/>
          <p:cNvSpPr txBox="1"/>
          <p:nvPr/>
        </p:nvSpPr>
        <p:spPr>
          <a:xfrm>
            <a:off x="580629" y="6285468"/>
            <a:ext cx="7982742" cy="369332"/>
          </a:xfrm>
          <a:prstGeom prst="rect">
            <a:avLst/>
          </a:prstGeom>
          <a:noFill/>
          <a:ln>
            <a:solidFill>
              <a:schemeClr val="tx1"/>
            </a:solidFill>
          </a:ln>
        </p:spPr>
        <p:txBody>
          <a:bodyPr wrap="none" rtlCol="0">
            <a:spAutoFit/>
          </a:bodyPr>
          <a:lstStyle/>
          <a:p>
            <a:r>
              <a:rPr lang="en-US" dirty="0" smtClean="0">
                <a:latin typeface="Chalkboard"/>
                <a:cs typeface="Chalkboard"/>
                <a:hlinkClick r:id="rId2"/>
              </a:rPr>
              <a:t>Writing High-Performance Server Applications in Haskell</a:t>
            </a:r>
            <a:r>
              <a:rPr lang="en-US" dirty="0" smtClean="0">
                <a:latin typeface="Chalkboard"/>
                <a:cs typeface="Chalkboard"/>
              </a:rPr>
              <a:t> by Simon Marlow</a:t>
            </a:r>
            <a:endParaRPr lang="en-US" dirty="0">
              <a:latin typeface="Chalkboard"/>
              <a:cs typeface="Chalkboard"/>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Rounded Rectangular Callout 3"/>
          <p:cNvSpPr/>
          <p:nvPr/>
        </p:nvSpPr>
        <p:spPr>
          <a:xfrm>
            <a:off x="1206500" y="1600200"/>
            <a:ext cx="7061199" cy="1736646"/>
          </a:xfrm>
          <a:prstGeom prst="wedgeRoundRectCallout">
            <a:avLst>
              <a:gd name="adj1" fmla="val -23745"/>
              <a:gd name="adj2" fmla="val 49693"/>
              <a:gd name="adj3" fmla="val 16667"/>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algn="ctr"/>
            <a:r>
              <a:rPr lang="en-GB" sz="4800" dirty="0" smtClean="0">
                <a:solidFill>
                  <a:schemeClr val="bg1"/>
                </a:solidFill>
                <a:latin typeface="Chalkboard"/>
              </a:rPr>
              <a:t>Monadic              Input and Output</a:t>
            </a:r>
            <a:endParaRPr lang="en-GB" sz="4800" dirty="0">
              <a:solidFill>
                <a:schemeClr val="bg1"/>
              </a:solidFill>
              <a:latin typeface="Chalkboard"/>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Custom 1">
      <a:dk1>
        <a:sysClr val="windowText" lastClr="000000"/>
      </a:dk1>
      <a:lt1>
        <a:sysClr val="window" lastClr="FFFFFF"/>
      </a:lt1>
      <a:dk2>
        <a:srgbClr val="002060"/>
      </a:dk2>
      <a:lt2>
        <a:srgbClr val="C9C2D1"/>
      </a:lt2>
      <a:accent1>
        <a:srgbClr val="CEB966"/>
      </a:accent1>
      <a:accent2>
        <a:srgbClr val="9CB084"/>
      </a:accent2>
      <a:accent3>
        <a:srgbClr val="6BB1C9"/>
      </a:accent3>
      <a:accent4>
        <a:srgbClr val="6585CF"/>
      </a:accent4>
      <a:accent5>
        <a:srgbClr val="7E6BC9"/>
      </a:accent5>
      <a:accent6>
        <a:srgbClr val="A379BB"/>
      </a:accent6>
      <a:hlink>
        <a:srgbClr val="FFC000"/>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spDef>
      <a:spPr/>
      <a:bodyPr rtlCol="0" anchor="ctr">
        <a:spAutoFit/>
      </a:bodyPr>
      <a:lstStyle>
        <a:defPPr algn="ctr">
          <a:defRPr dirty="0">
            <a:latin typeface="Comic Sans MS" pitchFamily="66" charset="0"/>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Apex</Template>
  <TotalTime>26363</TotalTime>
  <Words>4629</Words>
  <Application>Microsoft Office PowerPoint</Application>
  <PresentationFormat>On-screen Show (4:3)</PresentationFormat>
  <Paragraphs>575</Paragraphs>
  <Slides>56</Slides>
  <Notes>2</Notes>
  <HiddenSlides>0</HiddenSlides>
  <MMClips>0</MMClips>
  <ScaleCrop>false</ScaleCrop>
  <HeadingPairs>
    <vt:vector size="4" baseType="variant">
      <vt:variant>
        <vt:lpstr>Design Template</vt:lpstr>
      </vt:variant>
      <vt:variant>
        <vt:i4>1</vt:i4>
      </vt:variant>
      <vt:variant>
        <vt:lpstr>Slide Titles</vt:lpstr>
      </vt:variant>
      <vt:variant>
        <vt:i4>56</vt:i4>
      </vt:variant>
    </vt:vector>
  </HeadingPairs>
  <TitlesOfParts>
    <vt:vector size="57" baseType="lpstr">
      <vt:lpstr>Apex</vt:lpstr>
      <vt:lpstr>the IO Monad</vt:lpstr>
      <vt:lpstr>Announcements</vt:lpstr>
      <vt:lpstr>Beauty...</vt:lpstr>
      <vt:lpstr>...and the Beast</vt:lpstr>
      <vt:lpstr>The Direct Approach</vt:lpstr>
      <vt:lpstr>The Lazy Hair Shirt</vt:lpstr>
      <vt:lpstr>Tackling the Awkward Squad</vt:lpstr>
      <vt:lpstr>A Web Server</vt:lpstr>
      <vt:lpstr>Slide 9</vt:lpstr>
      <vt:lpstr>The Problem</vt:lpstr>
      <vt:lpstr>Before Monads</vt:lpstr>
      <vt:lpstr>Stream Model: Basic Idea</vt:lpstr>
      <vt:lpstr>Stream Model</vt:lpstr>
      <vt:lpstr>Stream Model</vt:lpstr>
      <vt:lpstr>Example in Stream Model</vt:lpstr>
      <vt:lpstr>Stream Model is Awkward!</vt:lpstr>
      <vt:lpstr>Monadic I/O: The Key Idea</vt:lpstr>
      <vt:lpstr>A Helpful Picture</vt:lpstr>
      <vt:lpstr>Actions are First Class</vt:lpstr>
      <vt:lpstr>Simple I/O</vt:lpstr>
      <vt:lpstr>Connection Actions</vt:lpstr>
      <vt:lpstr>The (&gt;&gt;=) Combinator</vt:lpstr>
      <vt:lpstr>The (&gt;&gt;=) Combinator</vt:lpstr>
      <vt:lpstr>Printing a Character Twice</vt:lpstr>
      <vt:lpstr>The (&gt;&gt;) Combinator</vt:lpstr>
      <vt:lpstr>Getting Two Characters</vt:lpstr>
      <vt:lpstr>The return Combinator</vt:lpstr>
      <vt:lpstr>The “do” Notation</vt:lpstr>
      <vt:lpstr>Desugaring “do” Notation</vt:lpstr>
      <vt:lpstr>Syntactic Variations</vt:lpstr>
      <vt:lpstr>Bigger Example</vt:lpstr>
      <vt:lpstr>An Analogy: Monad as Assembly Line</vt:lpstr>
      <vt:lpstr>Powering the Assembly Line</vt:lpstr>
      <vt:lpstr>Control Structures</vt:lpstr>
      <vt:lpstr>For Loops</vt:lpstr>
      <vt:lpstr>Sequencing</vt:lpstr>
      <vt:lpstr>First Class Actions</vt:lpstr>
      <vt:lpstr>IO Provides Access to Files</vt:lpstr>
      <vt:lpstr>References</vt:lpstr>
      <vt:lpstr>Example Using References</vt:lpstr>
      <vt:lpstr>Example Using References</vt:lpstr>
      <vt:lpstr>A Second Example</vt:lpstr>
      <vt:lpstr>The IO Monad as ADT</vt:lpstr>
      <vt:lpstr>Irksome Restriction?</vt:lpstr>
      <vt:lpstr>Taking off the Safety Helmet</vt:lpstr>
      <vt:lpstr>unsafePerformIO</vt:lpstr>
      <vt:lpstr>unsafePerformIO</vt:lpstr>
      <vt:lpstr>Implementation</vt:lpstr>
      <vt:lpstr>Monads</vt:lpstr>
      <vt:lpstr>Monad Laws</vt:lpstr>
      <vt:lpstr>Derived Laws for (&gt;&gt;) and done</vt:lpstr>
      <vt:lpstr>Reasoning</vt:lpstr>
      <vt:lpstr>Slide 53</vt:lpstr>
      <vt:lpstr>Summary</vt:lpstr>
      <vt:lpstr>A Monadic Skin</vt:lpstr>
      <vt:lpstr>Monads</vt:lpstr>
    </vt:vector>
  </TitlesOfParts>
  <Company>Microsoft</Company>
  <LinksUpToDate>false</LinksUpToDate>
  <SharedDoc>false</SharedDoc>
  <HyperlinksChanged>false</HyperlinksChanged>
  <AppVersion>12.0258</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taste of Haskell </dc:title>
  <dc:creator>Simon Peyton Jones</dc:creator>
  <cp:lastModifiedBy>Kathleen Fisher</cp:lastModifiedBy>
  <cp:revision>485</cp:revision>
  <cp:lastPrinted>2008-10-13T19:38:26Z</cp:lastPrinted>
  <dcterms:created xsi:type="dcterms:W3CDTF">2008-10-17T16:44:18Z</dcterms:created>
  <dcterms:modified xsi:type="dcterms:W3CDTF">2008-10-17T22:07:19Z</dcterms:modified>
</cp:coreProperties>
</file>